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63"/>
  </p:handoutMasterIdLst>
  <p:sldIdLst>
    <p:sldId id="256" r:id="rId2"/>
    <p:sldId id="309" r:id="rId3"/>
    <p:sldId id="257" r:id="rId4"/>
    <p:sldId id="258" r:id="rId5"/>
    <p:sldId id="259" r:id="rId6"/>
    <p:sldId id="310" r:id="rId7"/>
    <p:sldId id="260" r:id="rId8"/>
    <p:sldId id="311" r:id="rId9"/>
    <p:sldId id="312" r:id="rId10"/>
    <p:sldId id="313" r:id="rId11"/>
    <p:sldId id="314" r:id="rId12"/>
    <p:sldId id="261" r:id="rId13"/>
    <p:sldId id="262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8" r:id="rId39"/>
    <p:sldId id="282" r:id="rId40"/>
    <p:sldId id="281" r:id="rId41"/>
    <p:sldId id="329" r:id="rId42"/>
    <p:sldId id="330" r:id="rId43"/>
    <p:sldId id="331" r:id="rId44"/>
    <p:sldId id="283" r:id="rId45"/>
    <p:sldId id="284" r:id="rId46"/>
    <p:sldId id="285" r:id="rId47"/>
    <p:sldId id="332" r:id="rId48"/>
    <p:sldId id="286" r:id="rId49"/>
    <p:sldId id="307" r:id="rId50"/>
    <p:sldId id="333" r:id="rId51"/>
    <p:sldId id="334" r:id="rId52"/>
    <p:sldId id="335" r:id="rId53"/>
    <p:sldId id="336" r:id="rId54"/>
    <p:sldId id="337" r:id="rId55"/>
    <p:sldId id="338" r:id="rId56"/>
    <p:sldId id="339" r:id="rId57"/>
    <p:sldId id="341" r:id="rId58"/>
    <p:sldId id="342" r:id="rId59"/>
    <p:sldId id="343" r:id="rId60"/>
    <p:sldId id="345" r:id="rId61"/>
    <p:sldId id="340" r:id="rId6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48" d="100"/>
          <a:sy n="48" d="100"/>
        </p:scale>
        <p:origin x="-941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pPr>
              <a:defRPr/>
            </a:pPr>
            <a:fld id="{8A805A2C-3410-4ED6-8FE6-103BD55573E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9077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micro\pot\bright\65\im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5EEB7"/>
              </a:clrFrom>
              <a:clrTo>
                <a:srgbClr val="D5EEB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231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54E5-8829-4C23-A357-C62B37B5771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6005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9B30C-D622-4A03-8F6A-1B7F0528DA8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7754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7C2F6-B3E2-4DF0-BF0E-0DB39943E86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857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D0576-A3D3-44A9-BBC5-6B20051DBC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821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B3852-29D6-444D-8966-98E5AB7EFF1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51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6CAD9-4B6B-45BD-B3FF-07EBA36C16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662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E6B80-5B07-44D5-AE26-599B8483AB8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079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CE153-FCBF-4876-8FF5-11160C61DDE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982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1376C-49BD-4A61-8648-8A05F8B1D98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486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170DF-22A1-4836-AB28-6D7254B1DBB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0319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BBE7F-2C83-47BB-8A50-8BB7D1AE8D6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1308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icro\pot\bright\65\img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D5EEB7"/>
              </a:clrFrom>
              <a:clrTo>
                <a:srgbClr val="D5EEB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231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30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+mn-lt"/>
              </a:defRPr>
            </a:lvl1pPr>
          </a:lstStyle>
          <a:p>
            <a:pPr>
              <a:defRPr/>
            </a:pPr>
            <a:fld id="{A225D9A4-4298-4619-9509-ECCEF5CCF3E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 2" pitchFamily="18" charset="2"/>
        <a:buBlip>
          <a:blip r:embed="rId15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ü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ü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400" smtClean="0"/>
              <a:t>제 </a:t>
            </a:r>
            <a:r>
              <a:rPr lang="en-US" altLang="ko-KR" sz="3400" smtClean="0"/>
              <a:t>4 </a:t>
            </a:r>
            <a:r>
              <a:rPr lang="ko-KR" altLang="en-US" sz="3400" smtClean="0"/>
              <a:t>장</a:t>
            </a:r>
            <a:r>
              <a:rPr lang="en-US" altLang="ko-KR" sz="3400" smtClean="0"/>
              <a:t>. </a:t>
            </a:r>
            <a:r>
              <a:rPr lang="ko-KR" altLang="en-US" sz="3400" smtClean="0"/>
              <a:t>정보기술과 회계정보시스템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ko-KR" altLang="en-US" sz="2800" dirty="0" smtClean="0"/>
              <a:t>제 </a:t>
            </a:r>
            <a:r>
              <a:rPr lang="en-US" altLang="ko-KR" sz="2800" dirty="0" smtClean="0"/>
              <a:t>1 </a:t>
            </a:r>
            <a:r>
              <a:rPr lang="ko-KR" altLang="en-US" sz="2800" dirty="0" smtClean="0"/>
              <a:t>절 </a:t>
            </a:r>
            <a:r>
              <a:rPr lang="ko-KR" altLang="en-US" sz="2800" dirty="0" err="1" smtClean="0"/>
              <a:t>소셜네트워크와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틀라우드</a:t>
            </a:r>
            <a:r>
              <a:rPr lang="ko-KR" altLang="en-US" sz="2800" dirty="0" smtClean="0"/>
              <a:t> 컴퓨팅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전자상거래</a:t>
            </a:r>
            <a:r>
              <a:rPr lang="en-US" altLang="ko-KR" sz="2800" dirty="0" smtClean="0"/>
              <a:t>(E/C) </a:t>
            </a:r>
          </a:p>
          <a:p>
            <a:pPr eaLnBrk="1" hangingPunct="1">
              <a:lnSpc>
                <a:spcPct val="200000"/>
              </a:lnSpc>
            </a:pPr>
            <a:r>
              <a:rPr lang="ko-KR" altLang="en-US" sz="2800" dirty="0" smtClean="0"/>
              <a:t>제 </a:t>
            </a:r>
            <a:r>
              <a:rPr lang="en-US" altLang="ko-KR" sz="2800" dirty="0" smtClean="0"/>
              <a:t>2 </a:t>
            </a:r>
            <a:r>
              <a:rPr lang="ko-KR" altLang="en-US" sz="2800" dirty="0" smtClean="0"/>
              <a:t>절 </a:t>
            </a:r>
            <a:r>
              <a:rPr lang="en-US" altLang="ko-KR" sz="2800" dirty="0" smtClean="0"/>
              <a:t>e-</a:t>
            </a:r>
            <a:r>
              <a:rPr lang="ko-KR" altLang="en-US" sz="2800" dirty="0" smtClean="0"/>
              <a:t>비즈니스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전사적 자원관리 </a:t>
            </a:r>
            <a:r>
              <a:rPr lang="en-US" altLang="ko-KR" sz="2800" dirty="0" smtClean="0"/>
              <a:t>(ERP)</a:t>
            </a:r>
            <a:r>
              <a:rPr lang="ko-KR" altLang="en-US" sz="2800" dirty="0" smtClean="0"/>
              <a:t>와</a:t>
            </a:r>
            <a:r>
              <a:rPr lang="en-US" altLang="ko-KR" sz="2800" dirty="0" smtClean="0"/>
              <a:t> </a:t>
            </a:r>
            <a:r>
              <a:rPr lang="ko-KR" altLang="en-US" sz="2800" dirty="0" err="1" smtClean="0"/>
              <a:t>유비쿼터스</a:t>
            </a:r>
            <a:r>
              <a:rPr lang="ko-KR" altLang="en-US" sz="2800" dirty="0" smtClean="0"/>
              <a:t> </a:t>
            </a:r>
            <a:r>
              <a:rPr lang="ko-KR" altLang="en-US" sz="2800" dirty="0" smtClean="0"/>
              <a:t>와 </a:t>
            </a:r>
            <a:r>
              <a:rPr lang="ko-KR" altLang="en-US" sz="2800" dirty="0" err="1" smtClean="0"/>
              <a:t>빅데이터</a:t>
            </a:r>
            <a:endParaRPr lang="en-US" altLang="ko-KR" sz="2800" dirty="0" smtClean="0"/>
          </a:p>
          <a:p>
            <a:pPr eaLnBrk="1" hangingPunct="1">
              <a:lnSpc>
                <a:spcPct val="200000"/>
              </a:lnSpc>
            </a:pPr>
            <a:r>
              <a:rPr lang="ko-KR" altLang="en-US" sz="2800" dirty="0" smtClean="0"/>
              <a:t>엑셀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엑셀로 </a:t>
            </a:r>
            <a:r>
              <a:rPr lang="ko-KR" altLang="en-US" sz="2800" dirty="0" err="1" smtClean="0"/>
              <a:t>시산표</a:t>
            </a:r>
            <a:r>
              <a:rPr lang="ko-KR" altLang="en-US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12291" name="_x50710568" descr="EMB00000e9025b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13315" name="_x98057720" descr="EMB00000e9025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625"/>
            <a:ext cx="7772400" cy="1071563"/>
          </a:xfrm>
        </p:spPr>
        <p:txBody>
          <a:bodyPr/>
          <a:lstStyle/>
          <a:p>
            <a:pPr eaLnBrk="1" hangingPunct="1"/>
            <a:r>
              <a:rPr lang="en-US" altLang="ko-KR" sz="4000" smtClean="0"/>
              <a:t>3) </a:t>
            </a:r>
            <a:r>
              <a:rPr lang="ko-KR" altLang="en-US" sz="4000" smtClean="0"/>
              <a:t>표준화</a:t>
            </a:r>
            <a:endParaRPr lang="en-US" altLang="ko-KR" sz="38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00188"/>
            <a:ext cx="7772400" cy="47148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ko-KR" smtClean="0"/>
              <a:t>FOAF </a:t>
            </a:r>
            <a:r>
              <a:rPr lang="ko-KR" altLang="en-US" smtClean="0"/>
              <a:t>로고</a:t>
            </a:r>
            <a:r>
              <a:rPr lang="en-US" altLang="ko-KR" smtClean="0"/>
              <a:t>.</a:t>
            </a:r>
            <a:r>
              <a:rPr lang="ko-KR" altLang="en-US" smtClean="0"/>
              <a:t>소셜 네트워크 서비스를 표준화 하려는 움직임이 있었음</a:t>
            </a:r>
            <a:r>
              <a:rPr lang="en-US" altLang="ko-KR" smtClean="0"/>
              <a:t>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mtClean="0"/>
              <a:t>FOAF </a:t>
            </a:r>
            <a:r>
              <a:rPr lang="ko-KR" altLang="en-US" smtClean="0"/>
              <a:t>표준</a:t>
            </a:r>
            <a:r>
              <a:rPr lang="en-US" altLang="ko-KR" smtClean="0"/>
              <a:t>, </a:t>
            </a:r>
            <a:r>
              <a:rPr lang="ko-KR" altLang="en-US" smtClean="0"/>
              <a:t>오픈 소스 이니셔티브의 것 같은 것들이었음</a:t>
            </a:r>
            <a:r>
              <a:rPr lang="en-US" altLang="ko-KR" smtClean="0"/>
              <a:t>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ko-KR" altLang="en-US" smtClean="0"/>
              <a:t>각 서비스마다 같은 친구에 대한 항목을 또 중복되게 둬야 하는 불편함이 있었던 것이 표준화의 한 이유임</a:t>
            </a:r>
            <a:r>
              <a:rPr lang="en-US" altLang="ko-KR" smtClean="0"/>
              <a:t>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ko-KR" altLang="en-US" smtClean="0"/>
              <a:t>표준화에 대해서 프라이버시 보호 측면에서의 논란이 일기도 함</a:t>
            </a:r>
            <a:r>
              <a:rPr lang="en-US" altLang="ko-KR" smtClean="0"/>
              <a:t>.</a:t>
            </a:r>
            <a:endParaRPr lang="en-US" altLang="ko-KR" sz="20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4) </a:t>
            </a:r>
            <a:r>
              <a:rPr lang="ko-KR" altLang="en-US" smtClean="0"/>
              <a:t>역사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Both"/>
            </a:pPr>
            <a:r>
              <a:rPr lang="ko-KR" altLang="en-US" sz="2800" smtClean="0"/>
              <a:t>컴퓨터를 통한 커뮤니케이션을 가지고 소셜 네트워크를 지원하려는 노력</a:t>
            </a:r>
            <a:endParaRPr lang="en-US" altLang="ko-KR" sz="2800" smtClean="0"/>
          </a:p>
          <a:p>
            <a:pPr marL="609600" indent="-609600" eaLnBrk="1" hangingPunct="1">
              <a:buFontTx/>
              <a:buAutoNum type="arabicParenBoth"/>
            </a:pPr>
            <a:r>
              <a:rPr lang="ko-KR" altLang="en-US" sz="2800" smtClean="0"/>
              <a:t>초창기 소셜 네트워킹 웹사이트들은 일반화된 온라인 커뮤니티 형태로 시작</a:t>
            </a:r>
            <a:endParaRPr lang="en-US" altLang="ko-KR" sz="2800" smtClean="0"/>
          </a:p>
          <a:p>
            <a:pPr marL="609600" indent="-609600" eaLnBrk="1" hangingPunct="1">
              <a:buFontTx/>
              <a:buAutoNum type="arabicParenBoth"/>
            </a:pPr>
            <a:r>
              <a:rPr lang="ko-KR" altLang="en-US" sz="2800" smtClean="0"/>
              <a:t>사람들을 모아놓고 대화방에서 대화할 수 있게 해주기도 하였고</a:t>
            </a:r>
            <a:r>
              <a:rPr lang="en-US" altLang="ko-KR" sz="2800" smtClean="0"/>
              <a:t>, </a:t>
            </a:r>
            <a:r>
              <a:rPr lang="ko-KR" altLang="en-US" sz="2800" smtClean="0"/>
              <a:t>개인 정보나 개인 작성 글들을 개인 홈페이지에 출판할 수 있게 해주는 출판 도구</a:t>
            </a:r>
          </a:p>
          <a:p>
            <a:pPr marL="609600" indent="-609600" eaLnBrk="1" hangingPunct="1">
              <a:buFontTx/>
              <a:buAutoNum type="arabicParenBoth"/>
            </a:pPr>
            <a:r>
              <a:rPr lang="ko-KR" altLang="en-US" sz="2800" smtClean="0"/>
              <a:t>전자우편 주소만을 가지고 사람들을 엮어주는 커뮤니티</a:t>
            </a:r>
          </a:p>
          <a:p>
            <a:pPr marL="609600" indent="-609600" eaLnBrk="1" hangingPunct="1">
              <a:buFontTx/>
              <a:buAutoNum type="arabicParenBoth"/>
            </a:pPr>
            <a:endParaRPr lang="ko-KR" altLang="en-US" smtClean="0"/>
          </a:p>
          <a:p>
            <a:pPr marL="609600" indent="-609600" eaLnBrk="1" hangingPunct="1">
              <a:buFontTx/>
              <a:buAutoNum type="arabicParenBoth"/>
            </a:pPr>
            <a:endParaRPr lang="ko-KR" alt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5) </a:t>
            </a:r>
            <a:r>
              <a:rPr lang="ko-KR" altLang="en-US" smtClean="0"/>
              <a:t>기능</a:t>
            </a:r>
          </a:p>
        </p:txBody>
      </p:sp>
      <p:sp>
        <p:nvSpPr>
          <p:cNvPr id="1638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기존 오프라인에서 알고 있었던 이들과의 인맥 관계를 강화시키는 기능</a:t>
            </a:r>
            <a:endParaRPr lang="en-US" altLang="ko-KR" smtClean="0"/>
          </a:p>
          <a:p>
            <a:r>
              <a:rPr lang="ko-KR" altLang="en-US" smtClean="0"/>
              <a:t> 온라인을 통해 형성된 새로운 인맥을 쌓을 수 있는 장점을 가지고 있음</a:t>
            </a:r>
            <a:r>
              <a:rPr lang="en-US" altLang="ko-KR" smtClean="0"/>
              <a:t>.</a:t>
            </a:r>
          </a:p>
          <a:p>
            <a:r>
              <a:rPr lang="ko-KR" altLang="en-US" smtClean="0"/>
              <a:t>마케팅은 물론 소셜커머스</a:t>
            </a:r>
            <a:r>
              <a:rPr lang="en-US" altLang="ko-KR" smtClean="0"/>
              <a:t>, </a:t>
            </a:r>
            <a:r>
              <a:rPr lang="ko-KR" altLang="en-US" smtClean="0"/>
              <a:t>지식판매</a:t>
            </a:r>
            <a:r>
              <a:rPr lang="en-US" altLang="ko-KR" smtClean="0"/>
              <a:t>, </a:t>
            </a:r>
            <a:r>
              <a:rPr lang="ko-KR" altLang="en-US" smtClean="0"/>
              <a:t>공공부문</a:t>
            </a:r>
            <a:r>
              <a:rPr lang="en-US" altLang="ko-KR" smtClean="0"/>
              <a:t>, </a:t>
            </a:r>
            <a:r>
              <a:rPr lang="ko-KR" altLang="en-US" smtClean="0"/>
              <a:t>게임 등에 이용될 수 있음</a:t>
            </a:r>
            <a:r>
              <a:rPr lang="en-US" altLang="ko-KR" smtClean="0"/>
              <a:t>.</a:t>
            </a:r>
            <a:endParaRPr lang="ko-KR" altLang="en-US" smtClean="0"/>
          </a:p>
          <a:p>
            <a:endParaRPr lang="ko-KR" altLang="en-US" smtClean="0"/>
          </a:p>
          <a:p>
            <a:endParaRPr lang="ko-KR" alt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(2) </a:t>
            </a:r>
            <a:r>
              <a:rPr lang="ko-KR" altLang="en-US" smtClean="0"/>
              <a:t>소셜 커머스</a:t>
            </a:r>
            <a:r>
              <a:rPr lang="en-US" altLang="ko-KR" smtClean="0"/>
              <a:t>(Social commerce)</a:t>
            </a:r>
            <a:br>
              <a:rPr lang="en-US" altLang="ko-KR" smtClean="0"/>
            </a:br>
            <a:endParaRPr lang="ko-KR" altLang="en-US" smtClean="0"/>
          </a:p>
        </p:txBody>
      </p:sp>
      <p:sp>
        <p:nvSpPr>
          <p:cNvPr id="17411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소셜 네트워크를 이용해 이뤄지는 전자상거래</a:t>
            </a:r>
            <a:endParaRPr lang="en-US" altLang="ko-KR" smtClean="0"/>
          </a:p>
          <a:p>
            <a:r>
              <a:rPr lang="ko-KR" altLang="en-US" smtClean="0"/>
              <a:t>① 지식 판매</a:t>
            </a:r>
            <a:endParaRPr lang="en-US" altLang="ko-KR" smtClean="0"/>
          </a:p>
          <a:p>
            <a:endParaRPr lang="ko-KR" altLang="en-US" smtClean="0"/>
          </a:p>
          <a:p>
            <a:r>
              <a:rPr lang="ko-KR" altLang="en-US" smtClean="0"/>
              <a:t>②공공 부문</a:t>
            </a:r>
            <a:endParaRPr lang="en-US" altLang="ko-KR" smtClean="0"/>
          </a:p>
          <a:p>
            <a:endParaRPr lang="ko-KR" altLang="en-US" smtClean="0"/>
          </a:p>
          <a:p>
            <a:r>
              <a:rPr lang="ko-KR" altLang="en-US" smtClean="0"/>
              <a:t>③게임</a:t>
            </a:r>
          </a:p>
          <a:p>
            <a:endParaRPr lang="ko-KR" altLang="en-US" smtClean="0"/>
          </a:p>
          <a:p>
            <a:endParaRPr lang="ko-KR" alt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(3) SNS</a:t>
            </a:r>
            <a:r>
              <a:rPr lang="ko-KR" altLang="en-US" smtClean="0"/>
              <a:t>의 추세</a:t>
            </a:r>
            <a:br>
              <a:rPr lang="ko-KR" altLang="en-US" smtClean="0"/>
            </a:br>
            <a:endParaRPr lang="ko-KR" altLang="en-US" smtClean="0"/>
          </a:p>
        </p:txBody>
      </p:sp>
      <p:sp>
        <p:nvSpPr>
          <p:cNvPr id="18435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모바일 소셜 네트워크 서비스</a:t>
            </a:r>
            <a:r>
              <a:rPr lang="en-US" altLang="ko-KR" smtClean="0"/>
              <a:t>(SNS)</a:t>
            </a:r>
            <a:r>
              <a:rPr lang="ko-KR" altLang="en-US" smtClean="0"/>
              <a:t>에서 여성이 남성을 리드</a:t>
            </a:r>
            <a:endParaRPr lang="en-US" altLang="ko-KR" smtClean="0"/>
          </a:p>
          <a:p>
            <a:r>
              <a:rPr lang="en-US" altLang="ko-KR" smtClean="0"/>
              <a:t>18</a:t>
            </a:r>
            <a:r>
              <a:rPr lang="ko-KR" altLang="en-US" smtClean="0"/>
              <a:t>세 </a:t>
            </a:r>
            <a:r>
              <a:rPr lang="en-US" altLang="ko-KR" smtClean="0"/>
              <a:t>~ 54</a:t>
            </a:r>
            <a:r>
              <a:rPr lang="ko-KR" altLang="en-US" smtClean="0"/>
              <a:t>세까지가 활발하게 </a:t>
            </a:r>
            <a:r>
              <a:rPr lang="en-US" altLang="ko-KR" smtClean="0"/>
              <a:t>SNS</a:t>
            </a:r>
            <a:r>
              <a:rPr lang="ko-KR" altLang="en-US" smtClean="0"/>
              <a:t>를 쓰는 것</a:t>
            </a:r>
            <a:endParaRPr lang="en-US" altLang="ko-KR" smtClean="0"/>
          </a:p>
          <a:p>
            <a:r>
              <a:rPr lang="ko-KR" altLang="en-US" smtClean="0"/>
              <a:t>전 세계 인터넷 이용자들은 </a:t>
            </a:r>
            <a:r>
              <a:rPr lang="en-US" altLang="ko-KR" smtClean="0"/>
              <a:t>1</a:t>
            </a:r>
            <a:r>
              <a:rPr lang="ko-KR" altLang="en-US" smtClean="0"/>
              <a:t>주일에 평균 </a:t>
            </a:r>
            <a:r>
              <a:rPr lang="en-US" altLang="ko-KR" smtClean="0"/>
              <a:t>4.6</a:t>
            </a:r>
            <a:r>
              <a:rPr lang="ko-KR" altLang="en-US" smtClean="0"/>
              <a:t>시간을 소셜 네트워크 서비스 </a:t>
            </a:r>
            <a:r>
              <a:rPr lang="en-US" altLang="ko-KR" smtClean="0"/>
              <a:t>(SNS)</a:t>
            </a:r>
            <a:r>
              <a:rPr lang="ko-KR" altLang="en-US" smtClean="0"/>
              <a:t>에 투자</a:t>
            </a:r>
          </a:p>
          <a:p>
            <a:endParaRPr lang="ko-KR" altLang="en-US" smtClean="0"/>
          </a:p>
          <a:p>
            <a:endParaRPr lang="ko-KR" altLang="en-US" smtClean="0"/>
          </a:p>
          <a:p>
            <a:endParaRPr lang="ko-KR" alt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2. </a:t>
            </a:r>
            <a:r>
              <a:rPr lang="ko-KR" altLang="en-US" smtClean="0"/>
              <a:t>클라우드 컴퓨팅</a:t>
            </a:r>
            <a:r>
              <a:rPr lang="en-US" altLang="ko-KR" smtClean="0"/>
              <a:t>(cloud computing)</a:t>
            </a:r>
            <a:r>
              <a:rPr lang="ko-KR" altLang="en-US" smtClean="0"/>
              <a:t/>
            </a:r>
            <a:br>
              <a:rPr lang="ko-KR" altLang="en-US" smtClean="0"/>
            </a:br>
            <a:endParaRPr lang="ko-KR" altLang="en-US" smtClean="0"/>
          </a:p>
        </p:txBody>
      </p:sp>
      <p:sp>
        <p:nvSpPr>
          <p:cNvPr id="19459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(1) </a:t>
            </a:r>
            <a:r>
              <a:rPr lang="ko-KR" altLang="en-US" smtClean="0"/>
              <a:t>클라우드 컴퓨팅의 개념</a:t>
            </a:r>
            <a:endParaRPr lang="en-US" altLang="ko-KR" smtClean="0"/>
          </a:p>
          <a:p>
            <a:endParaRPr lang="en-US" altLang="ko-KR" smtClean="0"/>
          </a:p>
          <a:p>
            <a:r>
              <a:rPr lang="ko-KR" altLang="en-US" smtClean="0"/>
              <a:t> </a:t>
            </a:r>
            <a:r>
              <a:rPr lang="en-US" altLang="ko-KR" smtClean="0"/>
              <a:t>(2) </a:t>
            </a:r>
            <a:r>
              <a:rPr lang="ko-KR" altLang="en-US" smtClean="0"/>
              <a:t>클라우드 컴퓨팅의 장점과 단점</a:t>
            </a:r>
            <a:endParaRPr lang="en-US" altLang="ko-KR" smtClean="0"/>
          </a:p>
          <a:p>
            <a:endParaRPr lang="en-US" altLang="ko-KR" smtClean="0"/>
          </a:p>
          <a:p>
            <a:r>
              <a:rPr lang="en-US" altLang="ko-KR" smtClean="0"/>
              <a:t>(3) </a:t>
            </a:r>
            <a:r>
              <a:rPr lang="ko-KR" altLang="en-US" smtClean="0"/>
              <a:t>클라우드 컴퓨팅의 서비스</a:t>
            </a:r>
            <a:endParaRPr lang="en-US" altLang="ko-KR" smtClean="0"/>
          </a:p>
          <a:p>
            <a:endParaRPr lang="en-US" altLang="ko-KR" smtClean="0"/>
          </a:p>
          <a:p>
            <a:r>
              <a:rPr lang="en-US" altLang="ko-KR" smtClean="0"/>
              <a:t>(4) </a:t>
            </a:r>
            <a:r>
              <a:rPr lang="ko-KR" altLang="en-US" smtClean="0"/>
              <a:t>클라우드 컴퓨팅의 기술</a:t>
            </a:r>
          </a:p>
          <a:p>
            <a:endParaRPr lang="ko-KR" altLang="en-US" smtClean="0"/>
          </a:p>
          <a:p>
            <a:endParaRPr lang="ko-KR" altLang="en-US" smtClean="0"/>
          </a:p>
          <a:p>
            <a:endParaRPr lang="ko-KR" altLang="en-US" smtClean="0"/>
          </a:p>
          <a:p>
            <a:endParaRPr lang="ko-KR" alt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(1) </a:t>
            </a:r>
            <a:r>
              <a:rPr lang="ko-KR" altLang="en-US" smtClean="0"/>
              <a:t>클라우드 컴퓨팅의 개념</a:t>
            </a:r>
            <a:br>
              <a:rPr lang="ko-KR" altLang="en-US" smtClean="0"/>
            </a:br>
            <a:endParaRPr lang="ko-KR" altLang="en-US" smtClean="0"/>
          </a:p>
        </p:txBody>
      </p:sp>
      <p:sp>
        <p:nvSpPr>
          <p:cNvPr id="2048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그리드컴퓨팅ㆍ유틸리티컴퓨팅ㆍ서비스로서의 소프트웨어</a:t>
            </a:r>
            <a:r>
              <a:rPr lang="en-US" altLang="ko-KR" smtClean="0"/>
              <a:t>(SaaS : software as a service) </a:t>
            </a:r>
            <a:r>
              <a:rPr lang="ko-KR" altLang="en-US" smtClean="0"/>
              <a:t>개념이 혼합된 컴퓨팅 인프라의 집합</a:t>
            </a:r>
            <a:endParaRPr lang="en-US" altLang="ko-KR" smtClean="0"/>
          </a:p>
          <a:p>
            <a:r>
              <a:rPr lang="en-US" altLang="ko-KR" smtClean="0"/>
              <a:t> </a:t>
            </a:r>
            <a:r>
              <a:rPr lang="ko-KR" altLang="en-US" smtClean="0"/>
              <a:t>소프트웨어와 데이터를 인터넷과 연결된 외부 데이터센터에 저장한 뒤 필요할 때마다 인터넷에 접속하기만 하면 언제 어디서든 컴퓨터 작업을 할 수 있는 기술</a:t>
            </a:r>
          </a:p>
          <a:p>
            <a:endParaRPr lang="ko-KR" alt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21507" name="_x98034656" descr="EMB00000e9025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7772400" cy="676275"/>
          </a:xfrm>
        </p:spPr>
        <p:txBody>
          <a:bodyPr/>
          <a:lstStyle/>
          <a:p>
            <a:r>
              <a:rPr lang="ko-KR" altLang="en-US" smtClean="0"/>
              <a:t>무엇을 학습하는가</a:t>
            </a:r>
            <a:r>
              <a:rPr lang="en-US" altLang="ko-KR" smtClean="0"/>
              <a:t>?</a:t>
            </a:r>
            <a:endParaRPr lang="ko-KR" altLang="en-US" smtClean="0"/>
          </a:p>
        </p:txBody>
      </p:sp>
      <p:sp>
        <p:nvSpPr>
          <p:cNvPr id="4099" name="내용 개체 틀 2"/>
          <p:cNvSpPr>
            <a:spLocks noGrp="1"/>
          </p:cNvSpPr>
          <p:nvPr>
            <p:ph idx="1"/>
          </p:nvPr>
        </p:nvSpPr>
        <p:spPr>
          <a:xfrm>
            <a:off x="357188" y="928688"/>
            <a:ext cx="8501062" cy="5715000"/>
          </a:xfrm>
        </p:spPr>
        <p:txBody>
          <a:bodyPr/>
          <a:lstStyle/>
          <a:p>
            <a:r>
              <a:rPr lang="ko-KR" altLang="en-US" sz="2000" smtClean="0"/>
              <a:t>지능기반의 미래사회인 유비쿼터스 사회</a:t>
            </a:r>
            <a:r>
              <a:rPr lang="en-US" altLang="ko-KR" sz="2000" smtClean="0"/>
              <a:t>, </a:t>
            </a:r>
            <a:r>
              <a:rPr lang="ko-KR" altLang="en-US" sz="2000" smtClean="0"/>
              <a:t>온라인 인맥구축 서비스인 소셜네트워크 서비스</a:t>
            </a:r>
            <a:r>
              <a:rPr lang="en-US" altLang="ko-KR" sz="2000" smtClean="0"/>
              <a:t>, </a:t>
            </a:r>
            <a:r>
              <a:rPr lang="ko-KR" altLang="en-US" sz="2000" smtClean="0"/>
              <a:t>인터넷과 정보기술을 활용하여 경영전반을 재조정하여 효율성과 효과성을 높이며 새로운 사업 기회를 창출하는 </a:t>
            </a:r>
            <a:r>
              <a:rPr lang="en-US" altLang="ko-KR" sz="2000" smtClean="0"/>
              <a:t>e-</a:t>
            </a:r>
            <a:r>
              <a:rPr lang="ko-KR" altLang="en-US" sz="2000" smtClean="0"/>
              <a:t>비즈니스가 유행하고 있음</a:t>
            </a:r>
            <a:r>
              <a:rPr lang="en-US" altLang="ko-KR" sz="2000" smtClean="0"/>
              <a:t>. </a:t>
            </a:r>
            <a:r>
              <a:rPr lang="ko-KR" altLang="en-US" sz="2000" smtClean="0"/>
              <a:t>소프트웨어와 데이터를 인터넷과 연결된 외부 데이터센터에 저장한 뒤 필요할 때마다 인터넷에 접속하기만 하면 언제 어디서든 컴퓨터 작업을 할 수 있는 기술</a:t>
            </a:r>
            <a:r>
              <a:rPr lang="en-US" altLang="ko-KR" sz="2000" smtClean="0"/>
              <a:t>:</a:t>
            </a:r>
            <a:r>
              <a:rPr lang="ko-KR" altLang="en-US" sz="2000" smtClean="0"/>
              <a:t> 클라우드 컴퓨팅</a:t>
            </a:r>
            <a:r>
              <a:rPr lang="en-US" altLang="ko-KR" sz="2000" smtClean="0"/>
              <a:t>. </a:t>
            </a:r>
            <a:endParaRPr lang="ko-KR" altLang="en-US" sz="2000" smtClean="0"/>
          </a:p>
          <a:p>
            <a:r>
              <a:rPr lang="ko-KR" altLang="en-US" sz="2000" smtClean="0"/>
              <a:t>기업 내부적 차원에서의 정보통신기술의 활용은 제품의 설계</a:t>
            </a:r>
            <a:r>
              <a:rPr lang="en-US" altLang="ko-KR" sz="2000" smtClean="0"/>
              <a:t>, </a:t>
            </a:r>
            <a:r>
              <a:rPr lang="ko-KR" altLang="en-US" sz="2000" smtClean="0"/>
              <a:t>생산계획</a:t>
            </a:r>
            <a:r>
              <a:rPr lang="en-US" altLang="ko-KR" sz="2000" smtClean="0"/>
              <a:t>, </a:t>
            </a:r>
            <a:r>
              <a:rPr lang="ko-KR" altLang="en-US" sz="2000" smtClean="0"/>
              <a:t>원자재조달</a:t>
            </a:r>
            <a:r>
              <a:rPr lang="en-US" altLang="ko-KR" sz="2000" smtClean="0"/>
              <a:t>, </a:t>
            </a:r>
            <a:r>
              <a:rPr lang="ko-KR" altLang="en-US" sz="2000" smtClean="0"/>
              <a:t>생산</a:t>
            </a:r>
            <a:r>
              <a:rPr lang="en-US" altLang="ko-KR" sz="2000" smtClean="0"/>
              <a:t>, </a:t>
            </a:r>
            <a:r>
              <a:rPr lang="ko-KR" altLang="en-US" sz="2000" smtClean="0"/>
              <a:t>출하 등의 활동을 중심으로 진행되고 있으며</a:t>
            </a:r>
            <a:r>
              <a:rPr lang="en-US" altLang="ko-KR" sz="2000" smtClean="0"/>
              <a:t>, </a:t>
            </a:r>
            <a:r>
              <a:rPr lang="ko-KR" altLang="en-US" sz="2000" smtClean="0"/>
              <a:t>이러한 부문에서의 정보흐름의 신속화 및 경영합리화를 위한 방안으로 </a:t>
            </a:r>
            <a:r>
              <a:rPr lang="en-US" altLang="ko-KR" sz="2000" smtClean="0"/>
              <a:t>CALS</a:t>
            </a:r>
            <a:r>
              <a:rPr lang="ko-KR" altLang="en-US" sz="2000" smtClean="0"/>
              <a:t>가 활용되고 있음</a:t>
            </a:r>
            <a:r>
              <a:rPr lang="en-US" altLang="ko-KR" sz="2000" smtClean="0"/>
              <a:t>. </a:t>
            </a:r>
            <a:endParaRPr lang="ko-KR" altLang="en-US" sz="2000" smtClean="0"/>
          </a:p>
          <a:p>
            <a:r>
              <a:rPr lang="ko-KR" altLang="en-US" sz="2000" smtClean="0"/>
              <a:t>기업 외부적 차원에서의 정보통신기술의 활용</a:t>
            </a:r>
            <a:r>
              <a:rPr lang="en-US" altLang="ko-KR" sz="2000" smtClean="0"/>
              <a:t>:</a:t>
            </a:r>
            <a:r>
              <a:rPr lang="ko-KR" altLang="en-US" sz="2000" smtClean="0"/>
              <a:t> 소비자 욕구조사</a:t>
            </a:r>
            <a:r>
              <a:rPr lang="en-US" altLang="ko-KR" sz="2000" smtClean="0"/>
              <a:t>, </a:t>
            </a:r>
            <a:r>
              <a:rPr lang="ko-KR" altLang="en-US" sz="2000" smtClean="0"/>
              <a:t>광고</a:t>
            </a:r>
            <a:r>
              <a:rPr lang="en-US" altLang="ko-KR" sz="2000" smtClean="0"/>
              <a:t>, </a:t>
            </a:r>
            <a:r>
              <a:rPr lang="ko-KR" altLang="en-US" sz="2000" smtClean="0"/>
              <a:t>고객서비스 등의 마케팅 활동</a:t>
            </a:r>
            <a:r>
              <a:rPr lang="en-US" altLang="ko-KR" sz="2000" smtClean="0"/>
              <a:t>, </a:t>
            </a:r>
            <a:r>
              <a:rPr lang="ko-KR" altLang="en-US" sz="2000" smtClean="0"/>
              <a:t>부품을 조달해주는 공급업체와의 협력적 활동</a:t>
            </a:r>
            <a:r>
              <a:rPr lang="en-US" altLang="ko-KR" sz="2000" smtClean="0"/>
              <a:t>, </a:t>
            </a:r>
            <a:r>
              <a:rPr lang="ko-KR" altLang="en-US" sz="2000" smtClean="0"/>
              <a:t>통신서비스 제공 활동 등을 중심으로 진행되고 있으며</a:t>
            </a:r>
            <a:r>
              <a:rPr lang="en-US" altLang="ko-KR" sz="2000" smtClean="0"/>
              <a:t>, </a:t>
            </a:r>
            <a:r>
              <a:rPr lang="ko-KR" altLang="en-US" sz="2000" smtClean="0"/>
              <a:t>이러한 부문의 경영합리화를 위한 방안으로 </a:t>
            </a:r>
            <a:r>
              <a:rPr lang="en-US" altLang="ko-KR" sz="2000" smtClean="0"/>
              <a:t>EC</a:t>
            </a:r>
            <a:r>
              <a:rPr lang="ko-KR" altLang="en-US" sz="2000" smtClean="0"/>
              <a:t>가 활용되고 있음</a:t>
            </a:r>
            <a:r>
              <a:rPr lang="en-US" altLang="ko-KR" sz="2000" smtClean="0"/>
              <a:t>. </a:t>
            </a:r>
            <a:r>
              <a:rPr lang="ko-KR" altLang="en-US" sz="2000" smtClean="0"/>
              <a:t>또 전자적 데이터교환</a:t>
            </a:r>
            <a:r>
              <a:rPr lang="en-US" altLang="ko-KR" sz="2000" smtClean="0"/>
              <a:t>(EDI)</a:t>
            </a:r>
            <a:r>
              <a:rPr lang="ko-KR" altLang="en-US" sz="2000" smtClean="0"/>
              <a:t>와 전자지불시스템 및 인터넷 보안을 간단히 살펴본다</a:t>
            </a:r>
            <a:r>
              <a:rPr lang="en-US" altLang="ko-KR" sz="2000" smtClean="0"/>
              <a:t>.</a:t>
            </a:r>
            <a:r>
              <a:rPr lang="ko-KR" altLang="en-US" sz="2000" smtClean="0"/>
              <a:t>전사적 자원관리</a:t>
            </a:r>
            <a:r>
              <a:rPr lang="en-US" altLang="ko-KR" sz="2000" smtClean="0"/>
              <a:t>(ERP)</a:t>
            </a:r>
            <a:r>
              <a:rPr lang="ko-KR" altLang="en-US" sz="2000" smtClean="0"/>
              <a:t>는 부문적 데이터를 전사적으로 관리하는 시스템으로 </a:t>
            </a:r>
            <a:r>
              <a:rPr lang="en-US" altLang="ko-KR" sz="2000" smtClean="0"/>
              <a:t>21</a:t>
            </a:r>
            <a:r>
              <a:rPr lang="ko-KR" altLang="en-US" sz="2000" smtClean="0"/>
              <a:t>세기 정보인프라의 혁명으로 부상하고 있음</a:t>
            </a:r>
            <a:r>
              <a:rPr lang="en-US" altLang="ko-KR" sz="2000" smtClean="0"/>
              <a:t>. </a:t>
            </a:r>
            <a:endParaRPr lang="ko-KR" altLang="en-US" sz="2000" smtClean="0"/>
          </a:p>
          <a:p>
            <a:r>
              <a:rPr lang="ko-KR" altLang="en-US" sz="2000" smtClean="0"/>
              <a:t>엑셀</a:t>
            </a:r>
            <a:r>
              <a:rPr lang="en-US" altLang="ko-KR" sz="2000" smtClean="0"/>
              <a:t>:</a:t>
            </a:r>
            <a:r>
              <a:rPr lang="ko-KR" altLang="en-US" sz="2000" smtClean="0"/>
              <a:t> 시산표</a:t>
            </a:r>
          </a:p>
          <a:p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0" y="0"/>
          <a:ext cx="9144000" cy="6946899"/>
        </p:xfrm>
        <a:graphic>
          <a:graphicData uri="http://schemas.openxmlformats.org/drawingml/2006/table">
            <a:tbl>
              <a:tblPr/>
              <a:tblGrid>
                <a:gridCol w="2060445"/>
                <a:gridCol w="7083555"/>
              </a:tblGrid>
              <a:tr h="4950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정의자</a:t>
                      </a:r>
                    </a:p>
                  </a:txBody>
                  <a:tcPr marL="60817" marR="60817" marT="16815" marB="168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정의</a:t>
                      </a:r>
                    </a:p>
                  </a:txBody>
                  <a:tcPr marL="60817" marR="60817" marT="16815" marB="168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13716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>
                          <a:solidFill>
                            <a:srgbClr val="000000"/>
                          </a:solidFill>
                          <a:latin typeface="-윤명조160"/>
                        </a:rPr>
                        <a:t>가트너</a:t>
                      </a:r>
                    </a:p>
                  </a:txBody>
                  <a:tcPr marL="60817" marR="60817" marT="16815" marB="168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인터넷 기술을 활용하여 다수의 고객들에게 높은 수준의 </a:t>
                      </a:r>
                      <a:r>
                        <a:rPr lang="ko-KR" altLang="en-US" sz="1800" dirty="0" err="1">
                          <a:solidFill>
                            <a:srgbClr val="000000"/>
                          </a:solidFill>
                          <a:latin typeface="-윤명조160"/>
                        </a:rPr>
                        <a:t>확장성을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 가진 자원들을 서비스로 제공하는 컴퓨팅의 한 형태</a:t>
                      </a:r>
                    </a:p>
                  </a:txBody>
                  <a:tcPr marL="60817" marR="60817" marT="16815" marB="168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2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>
                          <a:solidFill>
                            <a:srgbClr val="000000"/>
                          </a:solidFill>
                          <a:latin typeface="-윤명조160"/>
                        </a:rPr>
                        <a:t>포레스터리서치</a:t>
                      </a:r>
                    </a:p>
                  </a:txBody>
                  <a:tcPr marL="60817" marR="60817" marT="16815" marB="168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표준화된 정보기술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(IT)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를 통해 제공되며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언제나 접근이 허용되고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수용의 변화에 따라 가변적이며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사용량이나 광고에 기반한 </a:t>
                      </a:r>
                      <a:r>
                        <a:rPr lang="ko-KR" altLang="en-US" sz="1800" dirty="0" err="1">
                          <a:solidFill>
                            <a:srgbClr val="000000"/>
                          </a:solidFill>
                          <a:latin typeface="-윤명조160"/>
                        </a:rPr>
                        <a:t>과금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 모형을 제공하며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웹 혹은 프로그램적인 인터페이스를 제공하는 컴퓨팅</a:t>
                      </a:r>
                    </a:p>
                  </a:txBody>
                  <a:tcPr marL="60817" marR="60817" marT="16815" marB="168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16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>
                          <a:solidFill>
                            <a:srgbClr val="000000"/>
                          </a:solidFill>
                          <a:latin typeface="-윤명조160"/>
                        </a:rPr>
                        <a:t>워키피디아</a:t>
                      </a:r>
                    </a:p>
                  </a:txBody>
                  <a:tcPr marL="60817" marR="60817" marT="16815" marB="168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인터넷에 기반한 개발과 컴퓨터 기술의 활용을 말하는 것으로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인터넷을 통해서 동적으로 규모화가 가능한 가상적 자원들이 제공되어지는 컴퓨팅</a:t>
                      </a:r>
                    </a:p>
                  </a:txBody>
                  <a:tcPr marL="60817" marR="60817" marT="16815" marB="168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2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-윤명조160"/>
                          <a:ea typeface="-윤명조160"/>
                        </a:rPr>
                        <a:t>IBM</a:t>
                      </a:r>
                      <a:endParaRPr lang="en-US" sz="1800">
                        <a:solidFill>
                          <a:srgbClr val="000000"/>
                        </a:solidFill>
                        <a:latin typeface="-윤명조160"/>
                      </a:endParaRPr>
                    </a:p>
                  </a:txBody>
                  <a:tcPr marL="60817" marR="60817" marT="16815" marB="168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err="1">
                          <a:solidFill>
                            <a:srgbClr val="000000"/>
                          </a:solidFill>
                          <a:latin typeface="-윤명조160"/>
                        </a:rPr>
                        <a:t>웹기반의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 애플리케이션을 활용하여 대용량 데이터베이스를 인터넷 가상공간에서 분산 처리하고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이 데이터를 데스크톱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PC,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휴대전화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노트북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PC, PDA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명조160"/>
                        </a:rPr>
                        <a:t>등 다양한 단말기에서 불러오거나 가공할 수 있게 하는 환경</a:t>
                      </a:r>
                    </a:p>
                  </a:txBody>
                  <a:tcPr marL="60817" marR="60817" marT="16815" marB="168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5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(2) </a:t>
            </a:r>
            <a:r>
              <a:rPr lang="ko-KR" altLang="en-US" smtClean="0"/>
              <a:t>클라우드 컴퓨팅의 장점과 단점</a:t>
            </a:r>
            <a:r>
              <a:rPr lang="en-US" altLang="ko-KR" smtClean="0"/>
              <a:t> :1) </a:t>
            </a:r>
            <a:r>
              <a:rPr lang="ko-KR" altLang="en-US" smtClean="0"/>
              <a:t>장점</a:t>
            </a:r>
            <a:br>
              <a:rPr lang="ko-KR" altLang="en-US" smtClean="0"/>
            </a:br>
            <a:endParaRPr lang="ko-KR" altLang="en-US" smtClean="0"/>
          </a:p>
        </p:txBody>
      </p:sp>
      <p:sp>
        <p:nvSpPr>
          <p:cNvPr id="23555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400" smtClean="0"/>
              <a:t>① 사용자가 하드웨어 및 소프트웨어를 직접 설치할 필요가 없고 자신의 필요에 따라 언제든지 컴퓨팅 자원을 사용할 수 있음</a:t>
            </a:r>
            <a:r>
              <a:rPr lang="en-US" altLang="ko-KR" sz="2400" smtClean="0"/>
              <a:t>.</a:t>
            </a:r>
          </a:p>
          <a:p>
            <a:r>
              <a:rPr lang="ko-KR" altLang="en-US" sz="2400" smtClean="0"/>
              <a:t>② 손쉽게 다른 장비로 자료와 소프트웨어를 이동할 수 있어서 장비 관리 업무 및 </a:t>
            </a:r>
            <a:r>
              <a:rPr lang="en-US" altLang="ko-KR" sz="2400" smtClean="0"/>
              <a:t>PC </a:t>
            </a:r>
            <a:r>
              <a:rPr lang="ko-KR" altLang="en-US" sz="2400" smtClean="0"/>
              <a:t>및 서버 자원들을 줄일 수 있음</a:t>
            </a:r>
            <a:r>
              <a:rPr lang="en-US" altLang="ko-KR" sz="2400" smtClean="0"/>
              <a:t>. </a:t>
            </a:r>
            <a:endParaRPr lang="ko-KR" altLang="en-US" sz="2400" smtClean="0"/>
          </a:p>
          <a:p>
            <a:r>
              <a:rPr lang="ko-KR" altLang="en-US" sz="2400" smtClean="0"/>
              <a:t>③ 사용자가 클라우드 컴퓨팅 네트워크에 접속하여 서버 및 소프트웨어를 제공받을 수 있어 구입해서 설치할 필요가 없어 사용자의 </a:t>
            </a:r>
            <a:r>
              <a:rPr lang="en-US" altLang="ko-KR" sz="2400" smtClean="0"/>
              <a:t>IT </a:t>
            </a:r>
            <a:r>
              <a:rPr lang="ko-KR" altLang="en-US" sz="2400" smtClean="0"/>
              <a:t>작업비용이 대폭 줄어듬</a:t>
            </a:r>
            <a:r>
              <a:rPr lang="en-US" altLang="ko-KR" sz="2400" smtClean="0"/>
              <a:t>. </a:t>
            </a:r>
            <a:endParaRPr lang="ko-KR" altLang="en-US" sz="2400" smtClean="0"/>
          </a:p>
          <a:p>
            <a:endParaRPr lang="ko-KR" alt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2) </a:t>
            </a:r>
            <a:r>
              <a:rPr lang="ko-KR" altLang="en-US" smtClean="0"/>
              <a:t>단점</a:t>
            </a:r>
            <a:br>
              <a:rPr lang="ko-KR" altLang="en-US" smtClean="0"/>
            </a:br>
            <a:endParaRPr lang="ko-KR" altLang="en-US" smtClean="0"/>
          </a:p>
        </p:txBody>
      </p:sp>
      <p:sp>
        <p:nvSpPr>
          <p:cNvPr id="24579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① 서버의 공격 및 서버의 손상으로 인한 개인의 정보가 유출 및 유실될 수 있는 위험이 있음</a:t>
            </a:r>
            <a:r>
              <a:rPr lang="en-US" altLang="ko-KR" smtClean="0"/>
              <a:t>.</a:t>
            </a:r>
          </a:p>
          <a:p>
            <a:r>
              <a:rPr lang="ko-KR" altLang="en-US" smtClean="0"/>
              <a:t>② 모든 애플리케이션을 보관할 수 없으므로 사용자가 필요로 하는 애플리케이션을 지원받지 못하는 경우가 발생하거나 애플리케이션을 설치하는데 제약이 있을 수 있음</a:t>
            </a:r>
            <a:r>
              <a:rPr lang="en-US" altLang="ko-KR" smtClean="0"/>
              <a:t>. </a:t>
            </a:r>
            <a:endParaRPr lang="ko-KR" altLang="en-US" smtClean="0"/>
          </a:p>
          <a:p>
            <a:endParaRPr lang="ko-KR" alt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제목 1"/>
          <p:cNvSpPr>
            <a:spLocks noGrp="1"/>
          </p:cNvSpPr>
          <p:nvPr>
            <p:ph type="title"/>
          </p:nvPr>
        </p:nvSpPr>
        <p:spPr>
          <a:xfrm>
            <a:off x="357188" y="609600"/>
            <a:ext cx="8358187" cy="1143000"/>
          </a:xfrm>
        </p:spPr>
        <p:txBody>
          <a:bodyPr/>
          <a:lstStyle/>
          <a:p>
            <a:r>
              <a:rPr lang="en-US" altLang="ko-KR" sz="3600" smtClean="0"/>
              <a:t>(3) </a:t>
            </a:r>
            <a:r>
              <a:rPr lang="ko-KR" altLang="en-US" sz="3600" smtClean="0"/>
              <a:t>클라우드 컴퓨팅의 서비스</a:t>
            </a:r>
            <a:r>
              <a:rPr lang="en-US" altLang="ko-KR" sz="3600" smtClean="0"/>
              <a:t>(1/3)</a:t>
            </a:r>
            <a:endParaRPr lang="ko-KR" altLang="en-US" sz="3600" smtClean="0"/>
          </a:p>
        </p:txBody>
      </p:sp>
      <p:sp>
        <p:nvSpPr>
          <p:cNvPr id="2560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smtClean="0"/>
              <a:t>1) AaaS(Architecture as a Service)</a:t>
            </a:r>
          </a:p>
          <a:p>
            <a:pPr>
              <a:buFont typeface="Wingdings 2" pitchFamily="18" charset="2"/>
              <a:buNone/>
            </a:pPr>
            <a:r>
              <a:rPr lang="ko-KR" altLang="en-US" sz="2400" smtClean="0"/>
              <a:t>   가상화 기술</a:t>
            </a:r>
            <a:r>
              <a:rPr lang="en-US" altLang="ko-KR" sz="2400" smtClean="0"/>
              <a:t>(virtualization technology)</a:t>
            </a:r>
            <a:r>
              <a:rPr lang="ko-KR" altLang="en-US" sz="2400" smtClean="0"/>
              <a:t>과 같은 아키텍처 구성을 위한 기술들을 제공하는 서비스 모형</a:t>
            </a:r>
            <a:r>
              <a:rPr lang="en-US" altLang="ko-KR" sz="2400" smtClean="0"/>
              <a:t>. </a:t>
            </a:r>
          </a:p>
          <a:p>
            <a:r>
              <a:rPr lang="en-US" altLang="ko-KR" sz="2400" smtClean="0"/>
              <a:t>2) BaaS(Business as a Service)</a:t>
            </a:r>
            <a:endParaRPr lang="ko-KR" altLang="en-US" sz="2400" smtClean="0"/>
          </a:p>
          <a:p>
            <a:pPr>
              <a:buFont typeface="Wingdings 2" pitchFamily="18" charset="2"/>
              <a:buNone/>
            </a:pPr>
            <a:r>
              <a:rPr lang="ko-KR" altLang="en-US" sz="2400" smtClean="0"/>
              <a:t>  경영</a:t>
            </a:r>
            <a:r>
              <a:rPr lang="en-US" altLang="ko-KR" sz="2400" smtClean="0"/>
              <a:t>, </a:t>
            </a:r>
            <a:r>
              <a:rPr lang="ko-KR" altLang="en-US" sz="2400" smtClean="0"/>
              <a:t>마케팅</a:t>
            </a:r>
            <a:r>
              <a:rPr lang="en-US" altLang="ko-KR" sz="2400" smtClean="0"/>
              <a:t>, </a:t>
            </a:r>
            <a:r>
              <a:rPr lang="ko-KR" altLang="en-US" sz="2400" smtClean="0"/>
              <a:t>제조</a:t>
            </a:r>
            <a:r>
              <a:rPr lang="en-US" altLang="ko-KR" sz="2400" smtClean="0"/>
              <a:t>, </a:t>
            </a:r>
            <a:r>
              <a:rPr lang="ko-KR" altLang="en-US" sz="2400" smtClean="0"/>
              <a:t>인사</a:t>
            </a:r>
            <a:r>
              <a:rPr lang="en-US" altLang="ko-KR" sz="2400" smtClean="0"/>
              <a:t>, </a:t>
            </a:r>
            <a:r>
              <a:rPr lang="ko-KR" altLang="en-US" sz="2400" smtClean="0"/>
              <a:t>프로세스 및 재무 등의 비즈니스 전반에 걸친 기능들을 제공하는 서비스 모형</a:t>
            </a:r>
            <a:r>
              <a:rPr lang="en-US" altLang="ko-KR" sz="2400" smtClean="0"/>
              <a:t> </a:t>
            </a:r>
            <a:endParaRPr lang="ko-KR" altLang="en-US" sz="2400" smtClean="0"/>
          </a:p>
          <a:p>
            <a:r>
              <a:rPr lang="en-US" altLang="ko-KR" sz="2400" smtClean="0"/>
              <a:t>3) CaaS(Communications as a Service)</a:t>
            </a:r>
            <a:endParaRPr lang="ko-KR" altLang="en-US" sz="2400" smtClean="0"/>
          </a:p>
          <a:p>
            <a:pPr>
              <a:buFont typeface="Wingdings 2" pitchFamily="18" charset="2"/>
              <a:buNone/>
            </a:pPr>
            <a:r>
              <a:rPr lang="en-US" altLang="ko-KR" sz="2400" smtClean="0"/>
              <a:t>   IT</a:t>
            </a:r>
            <a:r>
              <a:rPr lang="ko-KR" altLang="en-US" sz="2400" smtClean="0"/>
              <a:t>망을 기반으로 한 음성 기반의 서비스로 기간 통신이 아닌 별정통신과 같은 부가가치 통신망 사업자가 제공하는 서비스 모형</a:t>
            </a:r>
            <a:r>
              <a:rPr lang="en-US" altLang="ko-KR" sz="2400" smtClean="0"/>
              <a:t>. </a:t>
            </a:r>
            <a:endParaRPr lang="ko-KR" altLang="en-US" sz="2400" smtClean="0"/>
          </a:p>
          <a:p>
            <a:pPr>
              <a:buFont typeface="Wingdings 2" pitchFamily="18" charset="2"/>
              <a:buNone/>
            </a:pPr>
            <a:endParaRPr lang="ko-KR" alt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358187" cy="1143000"/>
          </a:xfrm>
        </p:spPr>
        <p:txBody>
          <a:bodyPr/>
          <a:lstStyle/>
          <a:p>
            <a:r>
              <a:rPr lang="en-US" altLang="ko-KR" sz="3600" smtClean="0"/>
              <a:t>(3) </a:t>
            </a:r>
            <a:r>
              <a:rPr lang="ko-KR" altLang="en-US" sz="3600" smtClean="0"/>
              <a:t>클라우드 컴퓨팅의 서비스</a:t>
            </a:r>
            <a:r>
              <a:rPr lang="en-US" altLang="ko-KR" sz="3600" smtClean="0"/>
              <a:t>(2/3)</a:t>
            </a:r>
            <a:endParaRPr lang="ko-KR" altLang="en-US" sz="3600" smtClean="0"/>
          </a:p>
        </p:txBody>
      </p:sp>
      <p:sp>
        <p:nvSpPr>
          <p:cNvPr id="26627" name="내용 개체 틀 2"/>
          <p:cNvSpPr>
            <a:spLocks noGrp="1"/>
          </p:cNvSpPr>
          <p:nvPr>
            <p:ph idx="1"/>
          </p:nvPr>
        </p:nvSpPr>
        <p:spPr>
          <a:xfrm>
            <a:off x="642938" y="1285875"/>
            <a:ext cx="7772400" cy="4929188"/>
          </a:xfrm>
        </p:spPr>
        <p:txBody>
          <a:bodyPr/>
          <a:lstStyle/>
          <a:p>
            <a:r>
              <a:rPr lang="en-US" altLang="ko-KR" sz="2400" smtClean="0"/>
              <a:t>4) FaaS(Framework as a Service)</a:t>
            </a:r>
            <a:endParaRPr lang="ko-KR" altLang="en-US" sz="2400" smtClean="0"/>
          </a:p>
          <a:p>
            <a:pPr>
              <a:buFont typeface="Wingdings 2" pitchFamily="18" charset="2"/>
              <a:buNone/>
            </a:pPr>
            <a:r>
              <a:rPr lang="ko-KR" altLang="en-US" sz="2400" smtClean="0"/>
              <a:t> 서비스 개발에 필요한 프레임워크들을 사용방법</a:t>
            </a:r>
            <a:r>
              <a:rPr lang="en-US" altLang="ko-KR" sz="2400" smtClean="0"/>
              <a:t>, </a:t>
            </a:r>
            <a:r>
              <a:rPr lang="ko-KR" altLang="en-US" sz="2400" smtClean="0"/>
              <a:t>실체 등을 포함하여 제공하는 서비스의 구성을 도와주는 서비스 모형</a:t>
            </a:r>
            <a:r>
              <a:rPr lang="en-US" altLang="ko-KR" sz="2400" smtClean="0"/>
              <a:t>.</a:t>
            </a:r>
            <a:endParaRPr lang="ko-KR" altLang="en-US" sz="2400" smtClean="0"/>
          </a:p>
          <a:p>
            <a:r>
              <a:rPr lang="en-US" altLang="ko-KR" sz="2400" smtClean="0"/>
              <a:t>5) HaaS(Hardware as a Service) </a:t>
            </a:r>
            <a:endParaRPr lang="ko-KR" altLang="en-US" sz="2400" smtClean="0"/>
          </a:p>
          <a:p>
            <a:pPr>
              <a:buFont typeface="Wingdings 2" pitchFamily="18" charset="2"/>
              <a:buNone/>
            </a:pPr>
            <a:r>
              <a:rPr lang="en-US" altLang="ko-KR" sz="2400" smtClean="0"/>
              <a:t>   IaaS</a:t>
            </a:r>
            <a:r>
              <a:rPr lang="ko-KR" altLang="en-US" sz="2400" smtClean="0"/>
              <a:t>와 동일한 개념으로 컴퓨팅 능력이나 저장장치</a:t>
            </a:r>
            <a:r>
              <a:rPr lang="en-US" altLang="ko-KR" sz="2400" smtClean="0"/>
              <a:t>, </a:t>
            </a:r>
            <a:r>
              <a:rPr lang="ko-KR" altLang="en-US" sz="2400" smtClean="0"/>
              <a:t>데이터베이스 등과 같은 물리적 공간을 총괄적으로 제공하는 서비스 모형</a:t>
            </a:r>
            <a:r>
              <a:rPr lang="en-US" altLang="ko-KR" sz="2400" smtClean="0"/>
              <a:t>. </a:t>
            </a:r>
            <a:endParaRPr lang="ko-KR" altLang="en-US" sz="2400" smtClean="0"/>
          </a:p>
          <a:p>
            <a:r>
              <a:rPr lang="en-US" altLang="ko-KR" sz="2400" smtClean="0"/>
              <a:t>6) IaaS(Infrastructure as a Service)</a:t>
            </a:r>
            <a:endParaRPr lang="ko-KR" altLang="en-US" sz="2400" smtClean="0"/>
          </a:p>
          <a:p>
            <a:pPr>
              <a:buFont typeface="Wingdings 2" pitchFamily="18" charset="2"/>
              <a:buNone/>
            </a:pPr>
            <a:r>
              <a:rPr lang="ko-KR" altLang="en-US" sz="2400" smtClean="0"/>
              <a:t>  서버 인프라를 서비스로 제공하는 것으로 클라우드를 통하여 저장장치 또는 컴퓨팅을 인터넷을 통한 서비스 형태로 제공하는 서비스 모형</a:t>
            </a:r>
            <a:r>
              <a:rPr lang="en-US" altLang="ko-KR" sz="2400" smtClean="0"/>
              <a:t>. </a:t>
            </a:r>
            <a:endParaRPr lang="ko-KR" altLang="en-US" sz="2400" smtClean="0"/>
          </a:p>
          <a:p>
            <a:pPr>
              <a:buFont typeface="Wingdings 2" pitchFamily="18" charset="2"/>
              <a:buNone/>
            </a:pPr>
            <a:endParaRPr lang="ko-KR" alt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제목 1"/>
          <p:cNvSpPr>
            <a:spLocks noGrp="1"/>
          </p:cNvSpPr>
          <p:nvPr>
            <p:ph type="title"/>
          </p:nvPr>
        </p:nvSpPr>
        <p:spPr>
          <a:xfrm>
            <a:off x="357188" y="609600"/>
            <a:ext cx="8358187" cy="1143000"/>
          </a:xfrm>
        </p:spPr>
        <p:txBody>
          <a:bodyPr/>
          <a:lstStyle/>
          <a:p>
            <a:r>
              <a:rPr lang="en-US" altLang="ko-KR" sz="3600" smtClean="0"/>
              <a:t>(3) </a:t>
            </a:r>
            <a:r>
              <a:rPr lang="ko-KR" altLang="en-US" sz="3600" smtClean="0"/>
              <a:t>클라우드 컴퓨팅의 서비스</a:t>
            </a:r>
            <a:r>
              <a:rPr lang="en-US" altLang="ko-KR" sz="3600" smtClean="0"/>
              <a:t>(3/3)</a:t>
            </a:r>
            <a:endParaRPr lang="ko-KR" altLang="en-US" sz="3600" smtClean="0"/>
          </a:p>
        </p:txBody>
      </p:sp>
      <p:sp>
        <p:nvSpPr>
          <p:cNvPr id="27651" name="내용 개체 틀 2"/>
          <p:cNvSpPr>
            <a:spLocks noGrp="1"/>
          </p:cNvSpPr>
          <p:nvPr>
            <p:ph idx="1"/>
          </p:nvPr>
        </p:nvSpPr>
        <p:spPr>
          <a:xfrm>
            <a:off x="714375" y="1714500"/>
            <a:ext cx="7772400" cy="4572000"/>
          </a:xfrm>
        </p:spPr>
        <p:txBody>
          <a:bodyPr/>
          <a:lstStyle/>
          <a:p>
            <a:r>
              <a:rPr lang="en-US" altLang="ko-KR" sz="2400" smtClean="0"/>
              <a:t>7) IDaaS(Identity as a Service)</a:t>
            </a:r>
            <a:endParaRPr lang="ko-KR" altLang="en-US" sz="2400" smtClean="0"/>
          </a:p>
          <a:p>
            <a:pPr>
              <a:buFont typeface="Wingdings 2" pitchFamily="18" charset="2"/>
              <a:buNone/>
            </a:pPr>
            <a:r>
              <a:rPr lang="en-US" altLang="ko-KR" sz="2400" smtClean="0"/>
              <a:t>     Identity </a:t>
            </a:r>
            <a:r>
              <a:rPr lang="ko-KR" altLang="en-US" sz="2400" smtClean="0"/>
              <a:t>와 관련된 서비스를 제공하는 서비스 모형</a:t>
            </a:r>
            <a:r>
              <a:rPr lang="en-US" altLang="ko-KR" sz="2400" smtClean="0"/>
              <a:t>. </a:t>
            </a:r>
            <a:endParaRPr lang="ko-KR" altLang="en-US" sz="2400" smtClean="0"/>
          </a:p>
          <a:p>
            <a:r>
              <a:rPr lang="en-US" altLang="ko-KR" sz="2400" smtClean="0"/>
              <a:t>8) PaaS(Platform as a Service)</a:t>
            </a:r>
          </a:p>
          <a:p>
            <a:pPr>
              <a:buFont typeface="Wingdings 2" pitchFamily="18" charset="2"/>
              <a:buNone/>
            </a:pPr>
            <a:r>
              <a:rPr lang="en-US" altLang="ko-KR" sz="2400" smtClean="0"/>
              <a:t>    </a:t>
            </a:r>
            <a:r>
              <a:rPr lang="ko-KR" altLang="en-US" sz="2400" smtClean="0"/>
              <a:t>사용자가 소프트웨어를 개발할 수 있는 토대를 제공해주는 서비스 모형이다</a:t>
            </a:r>
            <a:r>
              <a:rPr lang="en-US" altLang="ko-KR" sz="2400" smtClean="0"/>
              <a:t>. </a:t>
            </a:r>
            <a:r>
              <a:rPr lang="ko-KR" altLang="en-US" sz="2400" smtClean="0"/>
              <a:t>클라우드 서비스 사업자는 </a:t>
            </a:r>
            <a:r>
              <a:rPr lang="en-US" altLang="ko-KR" sz="2400" smtClean="0"/>
              <a:t>PaaS</a:t>
            </a:r>
            <a:r>
              <a:rPr lang="ko-KR" altLang="en-US" sz="2400" smtClean="0"/>
              <a:t>를 통해 서비스의 구성 요소 및 호환성 제공 서비스를 지원함</a:t>
            </a:r>
            <a:r>
              <a:rPr lang="en-US" altLang="ko-KR" sz="2400" smtClean="0"/>
              <a:t>. </a:t>
            </a:r>
            <a:endParaRPr lang="ko-KR" altLang="en-US" sz="2400" smtClean="0"/>
          </a:p>
          <a:p>
            <a:r>
              <a:rPr lang="en-US" altLang="ko-KR" sz="2400" smtClean="0"/>
              <a:t>9) SaaS(Software as a Service)</a:t>
            </a:r>
            <a:endParaRPr lang="ko-KR" altLang="en-US" sz="2400" smtClean="0"/>
          </a:p>
          <a:p>
            <a:pPr>
              <a:buFont typeface="Wingdings 2" pitchFamily="18" charset="2"/>
              <a:buNone/>
            </a:pPr>
            <a:r>
              <a:rPr lang="ko-KR" altLang="en-US" sz="2400" smtClean="0"/>
              <a:t>  클라우드 컴퓨팅 사업자가 클라우드 컴퓨팅 서버에 소프트웨어를 제공하고 사용자가 원격으로 접속하여 해당 소프트웨어를 활용하는 모형</a:t>
            </a:r>
          </a:p>
          <a:p>
            <a:pPr>
              <a:buFont typeface="Wingdings 2" pitchFamily="18" charset="2"/>
              <a:buNone/>
            </a:pPr>
            <a:endParaRPr lang="ko-KR" altLang="en-US" sz="240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제목 1"/>
          <p:cNvSpPr>
            <a:spLocks noGrp="1"/>
          </p:cNvSpPr>
          <p:nvPr>
            <p:ph type="title"/>
          </p:nvPr>
        </p:nvSpPr>
        <p:spPr>
          <a:xfrm>
            <a:off x="428625" y="609600"/>
            <a:ext cx="8029575" cy="1143000"/>
          </a:xfrm>
        </p:spPr>
        <p:txBody>
          <a:bodyPr/>
          <a:lstStyle/>
          <a:p>
            <a:r>
              <a:rPr lang="en-US" altLang="ko-KR" smtClean="0"/>
              <a:t>(4) </a:t>
            </a:r>
            <a:r>
              <a:rPr lang="ko-KR" altLang="en-US" smtClean="0"/>
              <a:t>클라우드 컴퓨팅의 기술</a:t>
            </a:r>
            <a:r>
              <a:rPr lang="en-US" altLang="ko-KR" smtClean="0"/>
              <a:t>(1/2)</a:t>
            </a:r>
            <a:endParaRPr lang="ko-KR" altLang="en-US" smtClean="0"/>
          </a:p>
        </p:txBody>
      </p:sp>
      <p:sp>
        <p:nvSpPr>
          <p:cNvPr id="28675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smtClean="0"/>
              <a:t>1) </a:t>
            </a:r>
            <a:r>
              <a:rPr lang="ko-KR" altLang="en-US" sz="2000" smtClean="0"/>
              <a:t>분산 컴퓨팅</a:t>
            </a:r>
          </a:p>
          <a:p>
            <a:pPr>
              <a:buFont typeface="Wingdings 2" pitchFamily="18" charset="2"/>
              <a:buNone/>
            </a:pPr>
            <a:r>
              <a:rPr lang="ko-KR" altLang="en-US" sz="2000" smtClean="0"/>
              <a:t>   클라우드 컴퓨팅 하드웨어를 구성함에 있어서 인트라넷 또는 인터넷으로 연결된 다수의 컴퓨팅 자원을 하나로 연결하는 기술</a:t>
            </a:r>
            <a:r>
              <a:rPr lang="en-US" altLang="ko-KR" sz="2000" smtClean="0"/>
              <a:t>.</a:t>
            </a:r>
            <a:endParaRPr lang="ko-KR" altLang="en-US" sz="2000" smtClean="0"/>
          </a:p>
          <a:p>
            <a:r>
              <a:rPr lang="en-US" altLang="ko-KR" sz="2000" smtClean="0"/>
              <a:t>2) </a:t>
            </a:r>
            <a:r>
              <a:rPr lang="ko-KR" altLang="en-US" sz="2000" smtClean="0"/>
              <a:t>가상화</a:t>
            </a:r>
          </a:p>
          <a:p>
            <a:r>
              <a:rPr lang="ko-KR" altLang="en-US" sz="2000" smtClean="0"/>
              <a:t>스토리지 볼륨</a:t>
            </a:r>
            <a:r>
              <a:rPr lang="en-US" altLang="ko-KR" sz="2000" smtClean="0"/>
              <a:t>, </a:t>
            </a:r>
            <a:r>
              <a:rPr lang="ko-KR" altLang="en-US" sz="2000" smtClean="0"/>
              <a:t>네임 스페이스</a:t>
            </a:r>
            <a:r>
              <a:rPr lang="en-US" altLang="ko-KR" sz="2000" smtClean="0"/>
              <a:t>, </a:t>
            </a:r>
            <a:r>
              <a:rPr lang="ko-KR" altLang="en-US" sz="2000" smtClean="0"/>
              <a:t>네트워크 자원 등과 같은 구체적인 시스템 자원에 대한 가상화를 의미함</a:t>
            </a:r>
            <a:r>
              <a:rPr lang="en-US" altLang="ko-KR" sz="2000" smtClean="0"/>
              <a:t>. </a:t>
            </a:r>
            <a:endParaRPr lang="ko-KR" altLang="en-US" sz="2000" smtClean="0"/>
          </a:p>
          <a:p>
            <a:r>
              <a:rPr lang="en-US" altLang="ko-KR" sz="2000" smtClean="0"/>
              <a:t>3) </a:t>
            </a:r>
            <a:r>
              <a:rPr lang="ko-KR" altLang="en-US" sz="2000" smtClean="0"/>
              <a:t>시스템 관리</a:t>
            </a:r>
          </a:p>
          <a:p>
            <a:r>
              <a:rPr lang="ko-KR" altLang="en-US" sz="2000" smtClean="0"/>
              <a:t>사용자 가상 컴퓨팅 환경을 제공하고 제공된 가상 시스템을 사용자가 통제하며</a:t>
            </a:r>
            <a:r>
              <a:rPr lang="en-US" altLang="ko-KR" sz="2000" smtClean="0"/>
              <a:t>, </a:t>
            </a:r>
            <a:r>
              <a:rPr lang="ko-KR" altLang="en-US" sz="2000" smtClean="0"/>
              <a:t>사용자 서비스별 자원 활용의 정도에 따른 동적인 자원의 할당 및 동적 스케줄링을 제공해 줌</a:t>
            </a:r>
            <a:r>
              <a:rPr lang="en-US" altLang="ko-KR" sz="2000" smtClean="0"/>
              <a:t>.</a:t>
            </a:r>
            <a:endParaRPr lang="ko-KR" altLang="en-US" sz="2000" smtClean="0"/>
          </a:p>
          <a:p>
            <a:endParaRPr lang="ko-KR" alt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/>
          <p:cNvSpPr>
            <a:spLocks noGrp="1"/>
          </p:cNvSpPr>
          <p:nvPr>
            <p:ph type="title"/>
          </p:nvPr>
        </p:nvSpPr>
        <p:spPr>
          <a:xfrm>
            <a:off x="428625" y="609600"/>
            <a:ext cx="8029575" cy="1143000"/>
          </a:xfrm>
        </p:spPr>
        <p:txBody>
          <a:bodyPr/>
          <a:lstStyle/>
          <a:p>
            <a:r>
              <a:rPr lang="en-US" altLang="ko-KR" smtClean="0"/>
              <a:t>(4) </a:t>
            </a:r>
            <a:r>
              <a:rPr lang="ko-KR" altLang="en-US" smtClean="0"/>
              <a:t>클라우드 컴퓨팅의 기술</a:t>
            </a:r>
            <a:r>
              <a:rPr lang="en-US" altLang="ko-KR" smtClean="0"/>
              <a:t>(2/2)</a:t>
            </a:r>
            <a:endParaRPr lang="ko-KR" altLang="en-US" smtClean="0"/>
          </a:p>
        </p:txBody>
      </p:sp>
      <p:sp>
        <p:nvSpPr>
          <p:cNvPr id="29699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smtClean="0"/>
              <a:t>4) </a:t>
            </a:r>
            <a:r>
              <a:rPr lang="ko-KR" altLang="en-US" sz="2000" smtClean="0"/>
              <a:t>서비스 플랫폼</a:t>
            </a:r>
          </a:p>
          <a:p>
            <a:pPr>
              <a:buFont typeface="Wingdings 2" pitchFamily="18" charset="2"/>
              <a:buNone/>
            </a:pPr>
            <a:r>
              <a:rPr lang="ko-KR" altLang="en-US" sz="2000" smtClean="0"/>
              <a:t>   사용자들이 클라우드 컴퓨팅 인프라에 사용자 고유의 응용 또는 인터넷 서비스를 구축하기 위한 인터페이스를 제공한다</a:t>
            </a:r>
            <a:r>
              <a:rPr lang="en-US" altLang="ko-KR" sz="2000" smtClean="0"/>
              <a:t>. </a:t>
            </a:r>
            <a:r>
              <a:rPr lang="ko-KR" altLang="en-US" sz="2000" smtClean="0"/>
              <a:t>이에는 프로그래밍 언어의 인터프리터 환경 등과 같은 소프트웨어 개발 환경들과 보유 서비스들의 </a:t>
            </a:r>
            <a:r>
              <a:rPr lang="en-US" altLang="ko-KR" sz="2000" smtClean="0"/>
              <a:t>API(Application Programming Interface)</a:t>
            </a:r>
            <a:r>
              <a:rPr lang="ko-KR" altLang="en-US" sz="2000" smtClean="0"/>
              <a:t>를 제공하여 연결 가능하도록 함</a:t>
            </a:r>
            <a:r>
              <a:rPr lang="en-US" altLang="ko-KR" sz="2000" smtClean="0"/>
              <a:t>.</a:t>
            </a:r>
            <a:endParaRPr lang="ko-KR" altLang="en-US" sz="2000" smtClean="0"/>
          </a:p>
          <a:p>
            <a:r>
              <a:rPr lang="en-US" altLang="ko-KR" sz="2000" smtClean="0"/>
              <a:t>5) </a:t>
            </a:r>
            <a:r>
              <a:rPr lang="ko-KR" altLang="en-US" sz="2000" smtClean="0"/>
              <a:t>모바일 플랫폼</a:t>
            </a:r>
          </a:p>
          <a:p>
            <a:pPr>
              <a:buFont typeface="Wingdings 2" pitchFamily="18" charset="2"/>
              <a:buNone/>
            </a:pPr>
            <a:r>
              <a:rPr lang="ko-KR" altLang="en-US" sz="2000" smtClean="0"/>
              <a:t>    모바일 장치에서 다른 애플리케이션들이 잘 돌아갈 수 있게 플랫폼 역할ㅇ르 하는 실행 환경을 말함</a:t>
            </a:r>
            <a:r>
              <a:rPr lang="en-US" altLang="ko-KR" sz="2000" smtClean="0"/>
              <a:t>. </a:t>
            </a:r>
            <a:endParaRPr lang="ko-KR" altLang="en-US" sz="2000" smtClean="0"/>
          </a:p>
          <a:p>
            <a:r>
              <a:rPr lang="en-US" altLang="ko-KR" sz="2000" smtClean="0"/>
              <a:t>6) </a:t>
            </a:r>
            <a:r>
              <a:rPr lang="ko-KR" altLang="en-US" sz="2000" smtClean="0"/>
              <a:t>기타</a:t>
            </a:r>
          </a:p>
          <a:p>
            <a:pPr>
              <a:buFont typeface="Wingdings 2" pitchFamily="18" charset="2"/>
              <a:buNone/>
            </a:pPr>
            <a:r>
              <a:rPr lang="ko-KR" altLang="en-US" sz="2000" smtClean="0"/>
              <a:t>    사용 용량에 따른 과금 정책 및 사용자 인증 인터페이스와 사용자들의 데이터 또는 접근 등에 대한 플랫폼 기술 등이 있을 수 있음</a:t>
            </a:r>
            <a:r>
              <a:rPr lang="en-US" altLang="ko-KR" sz="2000" smtClean="0"/>
              <a:t>. </a:t>
            </a:r>
            <a:endParaRPr lang="ko-KR" altLang="en-US" sz="2000" smtClean="0"/>
          </a:p>
          <a:p>
            <a:endParaRPr lang="ko-KR" alt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609600"/>
            <a:ext cx="8101012" cy="1143000"/>
          </a:xfrm>
        </p:spPr>
        <p:txBody>
          <a:bodyPr/>
          <a:lstStyle/>
          <a:p>
            <a:pPr eaLnBrk="1" hangingPunct="1"/>
            <a:r>
              <a:rPr lang="ko-KR" altLang="en-US" smtClean="0"/>
              <a:t>제 </a:t>
            </a:r>
            <a:r>
              <a:rPr lang="en-US" altLang="ko-KR" smtClean="0"/>
              <a:t>2 </a:t>
            </a:r>
            <a:r>
              <a:rPr lang="ko-KR" altLang="en-US" smtClean="0"/>
              <a:t>절 전자상거래</a:t>
            </a:r>
            <a:r>
              <a:rPr lang="en-US" altLang="ko-KR" smtClean="0"/>
              <a:t>(EC)</a:t>
            </a:r>
            <a:r>
              <a:rPr lang="ko-KR" altLang="en-US" smtClean="0"/>
              <a:t>와 </a:t>
            </a:r>
            <a:r>
              <a:rPr lang="en-US" altLang="ko-KR" smtClean="0"/>
              <a:t>e-</a:t>
            </a:r>
            <a:r>
              <a:rPr lang="ko-KR" altLang="en-US" smtClean="0"/>
              <a:t>비즈니스</a:t>
            </a:r>
            <a:endParaRPr lang="en-US" altLang="ko-KR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1.CALS </a:t>
            </a:r>
            <a:r>
              <a:rPr lang="ko-KR" altLang="en-US" smtClean="0"/>
              <a:t>의 개요</a:t>
            </a:r>
          </a:p>
          <a:p>
            <a:pPr eaLnBrk="1" hangingPunct="1"/>
            <a:r>
              <a:rPr lang="en-US" altLang="ko-KR" smtClean="0"/>
              <a:t>2. </a:t>
            </a:r>
            <a:r>
              <a:rPr lang="ko-KR" altLang="en-US" smtClean="0"/>
              <a:t>전자상거래의 개요</a:t>
            </a:r>
          </a:p>
          <a:p>
            <a:pPr eaLnBrk="1" hangingPunct="1"/>
            <a:r>
              <a:rPr lang="en-US" altLang="ko-KR" smtClean="0"/>
              <a:t>3. </a:t>
            </a:r>
            <a:r>
              <a:rPr lang="ko-KR" altLang="en-US" smtClean="0"/>
              <a:t>전자상거래의 기술적 기반</a:t>
            </a:r>
          </a:p>
          <a:p>
            <a:pPr eaLnBrk="1" hangingPunct="1"/>
            <a:r>
              <a:rPr lang="en-US" altLang="ko-KR" smtClean="0"/>
              <a:t>4. EDI (</a:t>
            </a:r>
            <a:r>
              <a:rPr lang="ko-KR" altLang="en-US" smtClean="0"/>
              <a:t>전자적 데이터 교환</a:t>
            </a:r>
            <a:r>
              <a:rPr lang="en-US" altLang="ko-KR" smtClean="0"/>
              <a:t>)</a:t>
            </a:r>
          </a:p>
          <a:p>
            <a:pPr eaLnBrk="1" hangingPunct="1"/>
            <a:r>
              <a:rPr lang="en-US" altLang="ko-KR" smtClean="0"/>
              <a:t>5. </a:t>
            </a:r>
            <a:r>
              <a:rPr lang="ko-KR" altLang="en-US" smtClean="0"/>
              <a:t>전자지불시스템</a:t>
            </a:r>
          </a:p>
          <a:p>
            <a:pPr eaLnBrk="1" hangingPunct="1"/>
            <a:r>
              <a:rPr lang="en-US" altLang="ko-KR" smtClean="0"/>
              <a:t>6. e-</a:t>
            </a:r>
            <a:r>
              <a:rPr lang="ko-KR" altLang="en-US" smtClean="0"/>
              <a:t>비즈니스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3. CALS</a:t>
            </a:r>
            <a:endParaRPr lang="ko-KR" alt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ko-KR" dirty="0" smtClean="0"/>
              <a:t>(1) CALS </a:t>
            </a:r>
            <a:r>
              <a:rPr lang="ko-KR" altLang="en-US" dirty="0" smtClean="0"/>
              <a:t>의 개념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ko-KR" altLang="en-US" dirty="0" smtClean="0"/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ko-KR" altLang="en-US" dirty="0" smtClean="0"/>
              <a:t>    제품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서비스의 최초 기획 단계에서부터 제품수명주기 전체에 걸쳐 모든 관련 정보를 디지털화하고 관련 업무들을 통합된 정보시스템에 의해 처리되도록 하는 통합정보화 전략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800" dirty="0" smtClean="0"/>
              <a:t>제 </a:t>
            </a:r>
            <a:r>
              <a:rPr lang="en-US" altLang="ko-KR" sz="3800" dirty="0" smtClean="0"/>
              <a:t>1 </a:t>
            </a:r>
            <a:r>
              <a:rPr lang="ko-KR" altLang="en-US" sz="3800" dirty="0" smtClean="0"/>
              <a:t>절 </a:t>
            </a:r>
            <a:r>
              <a:rPr lang="ko-KR" altLang="en-US" sz="3600" dirty="0" err="1" smtClean="0"/>
              <a:t>소셜네트워크와</a:t>
            </a:r>
            <a:r>
              <a:rPr lang="ko-KR" altLang="en-US" sz="3600" dirty="0" smtClean="0"/>
              <a:t> </a:t>
            </a:r>
            <a:r>
              <a:rPr lang="ko-KR" altLang="en-US" sz="3600" dirty="0" err="1" smtClean="0"/>
              <a:t>클라우드</a:t>
            </a:r>
            <a:r>
              <a:rPr lang="ko-KR" altLang="en-US" sz="3600" dirty="0" smtClean="0"/>
              <a:t> 컴퓨팅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전자상거래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1. </a:t>
            </a:r>
            <a:r>
              <a:rPr lang="ko-KR" altLang="en-US" dirty="0" err="1" smtClean="0"/>
              <a:t>소셜네트워크</a:t>
            </a:r>
            <a:endParaRPr lang="ko-KR" altLang="en-US" dirty="0" smtClean="0"/>
          </a:p>
          <a:p>
            <a:pPr eaLnBrk="1" hangingPunct="1"/>
            <a:endParaRPr lang="ko-KR" altLang="en-US" dirty="0" smtClean="0"/>
          </a:p>
          <a:p>
            <a:pPr eaLnBrk="1" hangingPunct="1"/>
            <a:endParaRPr lang="ko-KR" altLang="en-US" dirty="0" smtClean="0"/>
          </a:p>
          <a:p>
            <a:pPr eaLnBrk="1" hangingPunct="1"/>
            <a:r>
              <a:rPr lang="en-US" altLang="ko-KR" dirty="0" smtClean="0"/>
              <a:t>2. </a:t>
            </a:r>
            <a:r>
              <a:rPr lang="ko-KR" altLang="en-US" dirty="0" err="1" smtClean="0"/>
              <a:t>클라우드</a:t>
            </a:r>
            <a:r>
              <a:rPr lang="ko-KR" altLang="en-US" dirty="0" smtClean="0"/>
              <a:t> 컴퓨팅</a:t>
            </a:r>
            <a:endParaRPr lang="en-US" altLang="ko-KR" dirty="0" smtClean="0"/>
          </a:p>
          <a:p>
            <a:pPr marL="0" indent="0" eaLnBrk="1" hangingPunct="1">
              <a:buNone/>
            </a:pPr>
            <a:endParaRPr lang="en-US" altLang="ko-KR" dirty="0"/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3. </a:t>
            </a:r>
            <a:r>
              <a:rPr lang="ko-KR" altLang="en-US" dirty="0" smtClean="0"/>
              <a:t>전자상거래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(2) CALS</a:t>
            </a:r>
            <a:r>
              <a:rPr lang="ko-KR" altLang="en-US" dirty="0" smtClean="0"/>
              <a:t>의 등장배경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ko-KR" smtClean="0"/>
              <a:t>1982</a:t>
            </a:r>
            <a:r>
              <a:rPr lang="ko-KR" altLang="en-US" smtClean="0"/>
              <a:t>년 미국 국무성이 옛 소련과의 군비경쟁에서 막대한 국방예산과 운영유지비의 절감방안을 강구하던 중 나타남</a:t>
            </a:r>
            <a:r>
              <a:rPr lang="en-US" altLang="ko-KR" smtClean="0"/>
              <a:t>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ko-KR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ko-KR" smtClean="0"/>
              <a:t>   </a:t>
            </a:r>
            <a:r>
              <a:rPr lang="ko-KR" altLang="en-US" smtClean="0"/>
              <a:t>다른 한편으로 기술발달의 불균형 측면에서는 무기의 성능향상을 위하여 첨단기술을 응용하다 보니 사용법이 더욱 복잡해 졌다는 점을 들 수 있다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800" dirty="0" smtClean="0"/>
              <a:t>(3) CALS </a:t>
            </a:r>
            <a:r>
              <a:rPr lang="ko-KR" altLang="en-US" sz="3800" dirty="0" smtClean="0"/>
              <a:t>개념의 발달과정</a:t>
            </a:r>
            <a:r>
              <a:rPr lang="en-US" altLang="ko-KR" sz="3800" dirty="0" smtClean="0"/>
              <a:t>(1/2)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 2" pitchFamily="18" charset="2"/>
              <a:buNone/>
            </a:pPr>
            <a:r>
              <a:rPr lang="en-US" altLang="ko-KR" sz="2800" smtClean="0"/>
              <a:t>1) computer-Aided Logistice suport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en-US" altLang="ko-KR" sz="2800" smtClean="0"/>
              <a:t>  - </a:t>
            </a:r>
            <a:r>
              <a:rPr lang="ko-KR" altLang="en-US" sz="2400" smtClean="0"/>
              <a:t>컴퓨터에 의한 병참의무 지원</a:t>
            </a:r>
            <a:r>
              <a:rPr lang="en-US" altLang="ko-KR" sz="2400" smtClean="0"/>
              <a:t>, 1985</a:t>
            </a:r>
            <a:r>
              <a:rPr lang="ko-KR" altLang="en-US" sz="2400" smtClean="0"/>
              <a:t>년</a:t>
            </a:r>
          </a:p>
          <a:p>
            <a:pPr marL="609600" indent="-609600" eaLnBrk="1" hangingPunct="1">
              <a:buFontTx/>
              <a:buNone/>
            </a:pPr>
            <a:r>
              <a:rPr lang="en-US" altLang="ko-KR" sz="2800" smtClean="0"/>
              <a:t>2)  Computer-Aided Acquisitson and Logistice Suport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en-US" altLang="ko-KR" sz="2800" smtClean="0"/>
              <a:t>  - </a:t>
            </a:r>
            <a:r>
              <a:rPr lang="ko-KR" altLang="en-US" sz="2400" smtClean="0"/>
              <a:t>컴퓨터에 의한 조달  및 병참업무지원</a:t>
            </a:r>
            <a:r>
              <a:rPr lang="en-US" altLang="ko-KR" sz="2400" smtClean="0"/>
              <a:t>, 1988</a:t>
            </a:r>
            <a:r>
              <a:rPr lang="ko-KR" altLang="en-US" sz="2400" smtClean="0"/>
              <a:t>년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en-US" altLang="ko-KR" sz="2800" smtClean="0"/>
              <a:t>3) Computer-Aided Acquisitson and Life-cycle support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en-US" altLang="ko-KR" sz="2800" smtClean="0"/>
              <a:t>   - </a:t>
            </a:r>
            <a:r>
              <a:rPr lang="ko-KR" altLang="en-US" sz="2400" smtClean="0"/>
              <a:t>컴퓨터에 의한 조달 및 수명주기 지원</a:t>
            </a:r>
            <a:r>
              <a:rPr lang="en-US" altLang="ko-KR" sz="2400" smtClean="0"/>
              <a:t>,1990</a:t>
            </a:r>
            <a:r>
              <a:rPr lang="ko-KR" altLang="en-US" sz="2400" smtClean="0"/>
              <a:t>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800" dirty="0" smtClean="0"/>
              <a:t>(3) CALS </a:t>
            </a:r>
            <a:r>
              <a:rPr lang="ko-KR" altLang="en-US" sz="3800" dirty="0" smtClean="0"/>
              <a:t>개념의 발달과정</a:t>
            </a:r>
            <a:r>
              <a:rPr lang="en-US" altLang="ko-KR" sz="3800" dirty="0" smtClean="0"/>
              <a:t>(2/2)</a:t>
            </a:r>
            <a:r>
              <a:rPr lang="en-US" altLang="ko-KR" dirty="0" smtClean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ko-KR" smtClean="0"/>
              <a:t>4) Continuous Acquisition and Life-cycle support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mtClean="0"/>
              <a:t>    </a:t>
            </a:r>
            <a:r>
              <a:rPr lang="ko-KR" altLang="en-US" smtClean="0"/>
              <a:t>지속적 조달과 수명주기 지원</a:t>
            </a:r>
            <a:r>
              <a:rPr lang="en-US" altLang="ko-KR" smtClean="0"/>
              <a:t>, 1993</a:t>
            </a:r>
            <a:r>
              <a:rPr lang="ko-KR" altLang="en-US" smtClean="0"/>
              <a:t>년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mtClean="0"/>
              <a:t>5) Commerce At Light speed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mtClean="0"/>
              <a:t>     </a:t>
            </a:r>
            <a:r>
              <a:rPr lang="ko-KR" altLang="en-US" smtClean="0"/>
              <a:t>의미가 광속의 상거래로 바뀜</a:t>
            </a:r>
            <a:r>
              <a:rPr lang="en-US" altLang="ko-KR" smtClean="0"/>
              <a:t>, 1994</a:t>
            </a:r>
            <a:r>
              <a:rPr lang="ko-KR" altLang="en-US" smtClean="0"/>
              <a:t>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(4) CALS</a:t>
            </a:r>
            <a:r>
              <a:rPr lang="ko-KR" altLang="en-US" dirty="0" smtClean="0"/>
              <a:t>의 주요요소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ko-KR" altLang="en-US" smtClean="0"/>
              <a:t>동시공학</a:t>
            </a:r>
          </a:p>
          <a:p>
            <a:pPr marL="609600" indent="-609600" eaLnBrk="1" hangingPunct="1">
              <a:buFontTx/>
              <a:buAutoNum type="arabicParenR"/>
            </a:pPr>
            <a:endParaRPr lang="ko-KR" altLang="en-US" smtClean="0"/>
          </a:p>
          <a:p>
            <a:pPr marL="609600" indent="-609600" eaLnBrk="1" hangingPunct="1">
              <a:buFontTx/>
              <a:buAutoNum type="arabicParenR"/>
            </a:pPr>
            <a:r>
              <a:rPr lang="ko-KR" altLang="en-US" smtClean="0"/>
              <a:t>전자상거래</a:t>
            </a:r>
          </a:p>
          <a:p>
            <a:pPr marL="609600" indent="-609600" eaLnBrk="1" hangingPunct="1">
              <a:buFontTx/>
              <a:buAutoNum type="arabicParenR"/>
            </a:pPr>
            <a:endParaRPr lang="ko-KR" altLang="en-US" smtClean="0"/>
          </a:p>
          <a:p>
            <a:pPr marL="609600" indent="-609600" eaLnBrk="1" hangingPunct="1">
              <a:buFontTx/>
              <a:buAutoNum type="arabicParenR"/>
            </a:pPr>
            <a:r>
              <a:rPr lang="ko-KR" altLang="en-US" smtClean="0"/>
              <a:t>기업통합</a:t>
            </a:r>
          </a:p>
          <a:p>
            <a:pPr marL="609600" indent="-609600" eaLnBrk="1" hangingPunct="1">
              <a:buFontTx/>
              <a:buAutoNum type="arabicParenR"/>
            </a:pPr>
            <a:endParaRPr lang="ko-KR" altLang="en-US" smtClean="0"/>
          </a:p>
          <a:p>
            <a:pPr marL="609600" indent="-609600" eaLnBrk="1" hangingPunct="1">
              <a:buFontTx/>
              <a:buAutoNum type="arabicParenR"/>
            </a:pPr>
            <a:r>
              <a:rPr lang="ko-KR" altLang="en-US" smtClean="0"/>
              <a:t>가상기업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4. </a:t>
            </a:r>
            <a:r>
              <a:rPr lang="ko-KR" altLang="en-US" dirty="0" smtClean="0"/>
              <a:t>전자상거래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ko-KR" sz="2800" smtClean="0"/>
              <a:t>(1) </a:t>
            </a:r>
            <a:r>
              <a:rPr lang="ko-KR" altLang="en-US" sz="2800" smtClean="0"/>
              <a:t>통상적인 전자상거래의 의미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ko-KR" altLang="en-US" sz="2800" smtClean="0"/>
              <a:t>    </a:t>
            </a:r>
            <a:r>
              <a:rPr lang="en-US" altLang="ko-KR" sz="2800" smtClean="0"/>
              <a:t>1) </a:t>
            </a:r>
            <a:r>
              <a:rPr lang="ko-KR" altLang="en-US" sz="2800" smtClean="0"/>
              <a:t>온라인 쇼핑을 의미하는 전자상거래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ko-KR" altLang="en-US" sz="2800" smtClean="0"/>
              <a:t>         좁은 의미에서 전자상거래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ko-KR" altLang="en-US" sz="2800" smtClean="0"/>
              <a:t>    </a:t>
            </a:r>
            <a:r>
              <a:rPr lang="en-US" altLang="ko-KR" sz="2800" smtClean="0"/>
              <a:t>2) </a:t>
            </a:r>
            <a:r>
              <a:rPr lang="ko-KR" altLang="en-US" sz="2800" smtClean="0"/>
              <a:t>시장으로서의 전자상거래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ko-KR" altLang="en-US" sz="2800" smtClean="0"/>
              <a:t>        생산</a:t>
            </a:r>
            <a:r>
              <a:rPr lang="en-US" altLang="ko-KR" sz="2800" smtClean="0"/>
              <a:t>, </a:t>
            </a:r>
            <a:r>
              <a:rPr lang="ko-KR" altLang="en-US" sz="2800" smtClean="0"/>
              <a:t>재고관리</a:t>
            </a:r>
            <a:r>
              <a:rPr lang="en-US" altLang="ko-KR" sz="2800" smtClean="0"/>
              <a:t>, </a:t>
            </a:r>
            <a:r>
              <a:rPr lang="ko-KR" altLang="en-US" sz="2800" smtClean="0"/>
              <a:t>법인재무관리</a:t>
            </a:r>
            <a:r>
              <a:rPr lang="en-US" altLang="ko-KR" sz="2800" smtClean="0"/>
              <a:t>, </a:t>
            </a:r>
            <a:r>
              <a:rPr lang="ko-KR" altLang="en-US" sz="2800" smtClean="0"/>
              <a:t>경영 등의 영업 프로세스와 공급망 관리 입찰 등의 사업간 프로세스</a:t>
            </a:r>
            <a:r>
              <a:rPr lang="en-US" altLang="ko-KR" sz="2800" smtClean="0"/>
              <a:t>, </a:t>
            </a:r>
            <a:r>
              <a:rPr lang="ko-KR" altLang="en-US" sz="2800" smtClean="0"/>
              <a:t>정부기능</a:t>
            </a:r>
            <a:r>
              <a:rPr lang="en-US" altLang="ko-KR" sz="2800" smtClean="0"/>
              <a:t>, </a:t>
            </a:r>
            <a:r>
              <a:rPr lang="ko-KR" altLang="en-US" sz="2800" smtClean="0"/>
              <a:t>교육</a:t>
            </a:r>
            <a:r>
              <a:rPr lang="en-US" altLang="ko-KR" sz="2800" smtClean="0"/>
              <a:t>, </a:t>
            </a:r>
            <a:r>
              <a:rPr lang="ko-KR" altLang="en-US" sz="2800" smtClean="0"/>
              <a:t>사회</a:t>
            </a:r>
            <a:r>
              <a:rPr lang="en-US" altLang="ko-KR" sz="2800" smtClean="0"/>
              <a:t>, </a:t>
            </a:r>
            <a:r>
              <a:rPr lang="ko-KR" altLang="en-US" sz="2800" smtClean="0"/>
              <a:t>정치적 프로세스 에 전자상거래의 기술은 영향을 미친다</a:t>
            </a:r>
            <a:r>
              <a:rPr lang="en-US" altLang="ko-KR" sz="2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(2) </a:t>
            </a:r>
            <a:r>
              <a:rPr lang="ko-KR" altLang="en-US" smtClean="0"/>
              <a:t>인터넷과 전자상거래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인터넷을 다른 통신미디어와 구분하는 두가지 이유</a:t>
            </a:r>
          </a:p>
          <a:p>
            <a:pPr eaLnBrk="1" hangingPunct="1">
              <a:lnSpc>
                <a:spcPct val="50000"/>
              </a:lnSpc>
              <a:buFont typeface="Wingdings 2" pitchFamily="18" charset="2"/>
              <a:buNone/>
            </a:pPr>
            <a:r>
              <a:rPr lang="ko-KR" altLang="en-US" smtClean="0"/>
              <a:t>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ko-KR" altLang="en-US" smtClean="0"/>
              <a:t>  첫째</a:t>
            </a:r>
            <a:r>
              <a:rPr lang="en-US" altLang="ko-KR" smtClean="0"/>
              <a:t>, </a:t>
            </a:r>
            <a:r>
              <a:rPr lang="ko-KR" altLang="en-US" smtClean="0"/>
              <a:t>기존의 방송과는 달리 인터넷은 쌍방향 통신을 가능하게 한다는 것</a:t>
            </a:r>
          </a:p>
          <a:p>
            <a:pPr eaLnBrk="1" hangingPunct="1">
              <a:buFont typeface="Wingdings 2" pitchFamily="18" charset="2"/>
              <a:buNone/>
            </a:pPr>
            <a:r>
              <a:rPr lang="ko-KR" altLang="en-US" smtClean="0"/>
              <a:t>  둘째</a:t>
            </a:r>
            <a:r>
              <a:rPr lang="en-US" altLang="ko-KR" smtClean="0"/>
              <a:t>, </a:t>
            </a:r>
            <a:r>
              <a:rPr lang="ko-KR" altLang="en-US" smtClean="0"/>
              <a:t>공개된 표준에 의해 만들어 졌다는 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900" smtClean="0"/>
              <a:t>(3) </a:t>
            </a:r>
            <a:r>
              <a:rPr lang="ko-KR" altLang="en-US" sz="2900" smtClean="0"/>
              <a:t>전자상거래에 관심을 기울이는 이유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smtClean="0"/>
              <a:t>웹</a:t>
            </a:r>
            <a:r>
              <a:rPr lang="en-US" altLang="ko-KR" smtClean="0"/>
              <a:t>TV </a:t>
            </a:r>
            <a:r>
              <a:rPr lang="ko-KR" altLang="en-US" smtClean="0"/>
              <a:t>나 디지털</a:t>
            </a:r>
            <a:r>
              <a:rPr lang="en-US" altLang="ko-KR" smtClean="0"/>
              <a:t>TV</a:t>
            </a:r>
            <a:r>
              <a:rPr lang="ko-KR" altLang="en-US" smtClean="0"/>
              <a:t>를 통해서 우리가 </a:t>
            </a:r>
            <a:r>
              <a:rPr lang="en-US" altLang="ko-KR" smtClean="0"/>
              <a:t>TV</a:t>
            </a:r>
            <a:r>
              <a:rPr lang="ko-KR" altLang="en-US" smtClean="0"/>
              <a:t>뉴스와 오락프로그램을 보는 방식이 변할 것임</a:t>
            </a:r>
            <a:r>
              <a:rPr lang="en-US" altLang="ko-KR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mtClean="0"/>
              <a:t>정보를 받고</a:t>
            </a:r>
            <a:r>
              <a:rPr lang="en-US" altLang="ko-KR" smtClean="0"/>
              <a:t>, </a:t>
            </a:r>
            <a:r>
              <a:rPr lang="ko-KR" altLang="en-US" smtClean="0"/>
              <a:t>광고나 주문을 하는 방법에 영향을 줄 것임</a:t>
            </a:r>
            <a:r>
              <a:rPr lang="en-US" altLang="ko-KR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mtClean="0"/>
              <a:t>전자메일</a:t>
            </a:r>
            <a:r>
              <a:rPr lang="en-US" altLang="ko-KR" smtClean="0"/>
              <a:t>, </a:t>
            </a:r>
            <a:r>
              <a:rPr lang="ko-KR" altLang="en-US" smtClean="0"/>
              <a:t>웹사이트</a:t>
            </a:r>
            <a:r>
              <a:rPr lang="en-US" altLang="ko-KR" smtClean="0"/>
              <a:t>, </a:t>
            </a:r>
            <a:r>
              <a:rPr lang="ko-KR" altLang="en-US" smtClean="0"/>
              <a:t>그리고 통합 디지털통신과 컴퓨팅도 필수적인 요소가 될 것임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(4) </a:t>
            </a:r>
            <a:r>
              <a:rPr lang="ko-KR" altLang="en-US" smtClean="0"/>
              <a:t>전자상거래 시장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z="2800" smtClean="0"/>
              <a:t>전자상거래 시장이란 일반적으로 온라인 무역이나 경매 등을 말함</a:t>
            </a:r>
            <a:r>
              <a:rPr lang="en-US" altLang="ko-KR" sz="2800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2800" smtClean="0"/>
              <a:t>   1. </a:t>
            </a:r>
            <a:r>
              <a:rPr lang="ko-KR" altLang="en-US" sz="2800" smtClean="0"/>
              <a:t>참여자 </a:t>
            </a:r>
            <a:r>
              <a:rPr lang="en-US" altLang="ko-KR" sz="1600" smtClean="0"/>
              <a:t>(</a:t>
            </a:r>
            <a:r>
              <a:rPr lang="ko-KR" altLang="en-US" sz="1600" smtClean="0"/>
              <a:t>회사</a:t>
            </a:r>
            <a:r>
              <a:rPr lang="en-US" altLang="ko-KR" sz="1600" smtClean="0"/>
              <a:t>, </a:t>
            </a:r>
            <a:r>
              <a:rPr lang="ko-KR" altLang="en-US" sz="1600" smtClean="0"/>
              <a:t>공급자</a:t>
            </a:r>
            <a:r>
              <a:rPr lang="en-US" altLang="ko-KR" sz="1600" smtClean="0"/>
              <a:t>, </a:t>
            </a:r>
            <a:r>
              <a:rPr lang="ko-KR" altLang="en-US" sz="1600" smtClean="0"/>
              <a:t>브로커</a:t>
            </a:r>
            <a:r>
              <a:rPr lang="en-US" altLang="ko-KR" sz="1600" smtClean="0"/>
              <a:t>, </a:t>
            </a:r>
            <a:r>
              <a:rPr lang="ko-KR" altLang="en-US" sz="1600" smtClean="0"/>
              <a:t>상점</a:t>
            </a:r>
            <a:r>
              <a:rPr lang="en-US" altLang="ko-KR" sz="1600" smtClean="0"/>
              <a:t>, </a:t>
            </a:r>
            <a:r>
              <a:rPr lang="ko-KR" altLang="en-US" sz="1600" smtClean="0"/>
              <a:t>소비자와 같은 시장 참여자</a:t>
            </a:r>
            <a:r>
              <a:rPr lang="en-US" altLang="ko-KR" sz="1600" smtClean="0"/>
              <a:t>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2800" smtClean="0"/>
              <a:t>    2. </a:t>
            </a:r>
            <a:r>
              <a:rPr lang="ko-KR" altLang="en-US" sz="2800" smtClean="0"/>
              <a:t>상품 </a:t>
            </a:r>
            <a:r>
              <a:rPr lang="en-US" altLang="ko-KR" sz="2000" smtClean="0"/>
              <a:t>(</a:t>
            </a:r>
            <a:r>
              <a:rPr lang="ko-KR" altLang="en-US" sz="2000" smtClean="0"/>
              <a:t>재화와 용역</a:t>
            </a:r>
            <a:r>
              <a:rPr lang="en-US" altLang="ko-KR" sz="2000" smtClean="0"/>
              <a:t>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2800" smtClean="0"/>
              <a:t>    3. </a:t>
            </a:r>
            <a:r>
              <a:rPr lang="ko-KR" altLang="en-US" sz="2800" smtClean="0"/>
              <a:t>프로세스 </a:t>
            </a:r>
            <a:r>
              <a:rPr lang="en-US" altLang="ko-KR" sz="2000" smtClean="0"/>
              <a:t>(</a:t>
            </a:r>
            <a:r>
              <a:rPr lang="ko-KR" altLang="en-US" sz="2000" smtClean="0"/>
              <a:t>공급</a:t>
            </a:r>
            <a:r>
              <a:rPr lang="en-US" altLang="ko-KR" sz="2000" smtClean="0"/>
              <a:t>, </a:t>
            </a:r>
            <a:r>
              <a:rPr lang="ko-KR" altLang="en-US" sz="2000" smtClean="0"/>
              <a:t>생산</a:t>
            </a:r>
            <a:r>
              <a:rPr lang="en-US" altLang="ko-KR" sz="2000" smtClean="0"/>
              <a:t>, </a:t>
            </a:r>
            <a:r>
              <a:rPr lang="ko-KR" altLang="en-US" sz="2000" smtClean="0"/>
              <a:t>마케팅</a:t>
            </a:r>
            <a:r>
              <a:rPr lang="en-US" altLang="ko-KR" sz="2000" smtClean="0"/>
              <a:t>, </a:t>
            </a:r>
            <a:r>
              <a:rPr lang="ko-KR" altLang="en-US" sz="2000" smtClean="0"/>
              <a:t>경쟁</a:t>
            </a:r>
            <a:r>
              <a:rPr lang="en-US" altLang="ko-KR" sz="2000" smtClean="0"/>
              <a:t>, </a:t>
            </a:r>
            <a:r>
              <a:rPr lang="ko-KR" altLang="en-US" sz="2000" smtClean="0"/>
              <a:t>분배</a:t>
            </a:r>
            <a:r>
              <a:rPr lang="en-US" altLang="ko-KR" sz="2000" smtClean="0"/>
              <a:t>, </a:t>
            </a:r>
            <a:r>
              <a:rPr lang="ko-KR" altLang="en-US" sz="2000" smtClean="0"/>
              <a:t>소비 등 </a:t>
            </a:r>
            <a:r>
              <a:rPr lang="en-US" altLang="ko-KR" sz="2000" smtClean="0"/>
              <a:t>)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2800" smtClean="0"/>
              <a:t>    </a:t>
            </a:r>
            <a:r>
              <a:rPr lang="ko-KR" altLang="en-US" sz="2800" smtClean="0"/>
              <a:t>전자상거래 시장의 차이점이라면 이런 구성요소들의 일부는 전자적</a:t>
            </a:r>
            <a:r>
              <a:rPr lang="en-US" altLang="ko-KR" sz="2800" smtClean="0"/>
              <a:t>, </a:t>
            </a:r>
            <a:r>
              <a:rPr lang="ko-KR" altLang="en-US" sz="2800" smtClean="0"/>
              <a:t>디지털</a:t>
            </a:r>
            <a:r>
              <a:rPr lang="en-US" altLang="ko-KR" sz="2800" smtClean="0"/>
              <a:t>, </a:t>
            </a:r>
            <a:r>
              <a:rPr lang="ko-KR" altLang="en-US" sz="2800" smtClean="0"/>
              <a:t>가상으로 온라인 상에서 존재한다는 것임</a:t>
            </a:r>
            <a:r>
              <a:rPr lang="en-US" altLang="ko-KR" sz="2800" smtClean="0"/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(5) </a:t>
            </a:r>
            <a:r>
              <a:rPr lang="ko-KR" altLang="en-US" dirty="0" smtClean="0"/>
              <a:t>전자상거래의 관련 기술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ko-KR" dirty="0" smtClean="0"/>
              <a:t>(1) </a:t>
            </a:r>
            <a:r>
              <a:rPr lang="ko-KR" altLang="en-US" dirty="0" smtClean="0"/>
              <a:t>전자상거래를 가능하게 하는 기술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ko-KR" altLang="en-US" dirty="0" smtClean="0"/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ko-KR" altLang="en-US" dirty="0" smtClean="0"/>
              <a:t>   </a:t>
            </a:r>
            <a:r>
              <a:rPr lang="en-US" altLang="ko-KR" dirty="0" smtClean="0"/>
              <a:t>1) </a:t>
            </a:r>
            <a:r>
              <a:rPr lang="ko-KR" altLang="en-US" dirty="0" smtClean="0"/>
              <a:t>원거리 네트워크와 컴퓨터 기술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ko-KR" altLang="en-US" dirty="0" smtClean="0"/>
              <a:t>   </a:t>
            </a:r>
            <a:r>
              <a:rPr lang="en-US" altLang="ko-KR" dirty="0" smtClean="0"/>
              <a:t>2) </a:t>
            </a:r>
            <a:r>
              <a:rPr lang="ko-KR" altLang="en-US" dirty="0" smtClean="0"/>
              <a:t>상품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ko-KR" altLang="en-US" dirty="0" smtClean="0"/>
              <a:t>   </a:t>
            </a:r>
            <a:r>
              <a:rPr lang="en-US" altLang="ko-KR" dirty="0" smtClean="0"/>
              <a:t>3) </a:t>
            </a:r>
            <a:r>
              <a:rPr lang="ko-KR" altLang="en-US" dirty="0" smtClean="0"/>
              <a:t>네트워크 인프라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ko-KR" altLang="en-US" dirty="0" smtClean="0"/>
              <a:t>   </a:t>
            </a:r>
            <a:r>
              <a:rPr lang="en-US" altLang="ko-KR" dirty="0" smtClean="0"/>
              <a:t>4) </a:t>
            </a:r>
            <a:r>
              <a:rPr lang="ko-KR" altLang="en-US" dirty="0" smtClean="0"/>
              <a:t>시장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ko-KR" altLang="en-US" dirty="0" smtClean="0"/>
              <a:t>   </a:t>
            </a:r>
            <a:r>
              <a:rPr lang="en-US" altLang="ko-KR" dirty="0" smtClean="0"/>
              <a:t>5) </a:t>
            </a:r>
            <a:r>
              <a:rPr lang="ko-KR" altLang="en-US" dirty="0" smtClean="0"/>
              <a:t>프로세스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/>
              <a:t>제 </a:t>
            </a:r>
            <a:r>
              <a:rPr lang="en-US" altLang="ko-KR" dirty="0" smtClean="0"/>
              <a:t>3 </a:t>
            </a:r>
            <a:r>
              <a:rPr lang="ko-KR" altLang="en-US" dirty="0" smtClean="0"/>
              <a:t>절 </a:t>
            </a:r>
            <a:r>
              <a:rPr lang="en-US" altLang="ko-KR" dirty="0" smtClean="0"/>
              <a:t>e-</a:t>
            </a:r>
            <a:r>
              <a:rPr lang="ko-KR" altLang="en-US" dirty="0" smtClean="0"/>
              <a:t>비즈니스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전사적 자원관리</a:t>
            </a:r>
            <a:r>
              <a:rPr lang="en-US" altLang="ko-KR" dirty="0" smtClean="0"/>
              <a:t>(ERP)</a:t>
            </a:r>
            <a:r>
              <a:rPr lang="ko-KR" altLang="en-US" dirty="0" smtClean="0"/>
              <a:t>와 </a:t>
            </a:r>
            <a:r>
              <a:rPr lang="ko-KR" altLang="en-US" dirty="0" err="1" smtClean="0"/>
              <a:t>유비쿼터스</a:t>
            </a:r>
            <a:endParaRPr lang="en-US" altLang="ko-KR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ko-KR" dirty="0" smtClean="0"/>
              <a:t>1. e-</a:t>
            </a:r>
            <a:r>
              <a:rPr lang="ko-KR" altLang="en-US" dirty="0" smtClean="0"/>
              <a:t>비즈니스</a:t>
            </a:r>
            <a:endParaRPr lang="en-US" altLang="ko-KR" dirty="0" smtClean="0"/>
          </a:p>
          <a:p>
            <a:pPr eaLnBrk="1" hangingPunct="1">
              <a:buFont typeface="Wingdings 2" pitchFamily="18" charset="2"/>
              <a:buNone/>
            </a:pPr>
            <a:endParaRPr lang="en-US" altLang="ko-KR" dirty="0"/>
          </a:p>
          <a:p>
            <a:pPr eaLnBrk="1" hangingPunct="1">
              <a:buFont typeface="Wingdings 2" pitchFamily="18" charset="2"/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전사적 자원관리</a:t>
            </a:r>
            <a:r>
              <a:rPr lang="en-US" altLang="ko-KR" dirty="0" smtClean="0"/>
              <a:t>(ERP)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ko-KR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ko-KR" dirty="0" smtClean="0"/>
              <a:t>3. </a:t>
            </a:r>
            <a:r>
              <a:rPr lang="ko-KR" altLang="en-US" dirty="0" err="1" smtClean="0"/>
              <a:t>유비쿼터스</a:t>
            </a:r>
            <a:endParaRPr lang="en-US" altLang="ko-KR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ko-KR" dirty="0" smtClean="0"/>
              <a:t>   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800" smtClean="0"/>
              <a:t>1. </a:t>
            </a:r>
            <a:r>
              <a:rPr lang="ko-KR" altLang="en-US" sz="3800" smtClean="0"/>
              <a:t>소셜네트워크</a:t>
            </a:r>
            <a:r>
              <a:rPr lang="en-US" altLang="ko-KR" sz="3800" smtClean="0"/>
              <a:t>(1/4)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Both"/>
            </a:pPr>
            <a:r>
              <a:rPr lang="ko-KR" altLang="en-US" smtClean="0"/>
              <a:t>소셜네트워크서비스</a:t>
            </a:r>
            <a:r>
              <a:rPr lang="en-US" altLang="ko-KR" smtClean="0"/>
              <a:t>(Social Network Service, SNS)</a:t>
            </a:r>
          </a:p>
          <a:p>
            <a:pPr marL="609600" indent="-609600" eaLnBrk="1" hangingPunct="1">
              <a:buFontTx/>
              <a:buAutoNum type="arabicParenBoth"/>
            </a:pPr>
            <a:endParaRPr lang="en-US" altLang="ko-KR" smtClean="0"/>
          </a:p>
          <a:p>
            <a:pPr marL="609600" indent="-609600" eaLnBrk="1" hangingPunct="1">
              <a:buFontTx/>
              <a:buAutoNum type="arabicParenBoth"/>
            </a:pPr>
            <a:r>
              <a:rPr lang="ko-KR" altLang="en-US" smtClean="0"/>
              <a:t>소셜 커머스</a:t>
            </a:r>
            <a:r>
              <a:rPr lang="en-US" altLang="ko-KR" smtClean="0"/>
              <a:t>(Social commerce)</a:t>
            </a:r>
          </a:p>
          <a:p>
            <a:pPr marL="609600" indent="-609600" eaLnBrk="1" hangingPunct="1">
              <a:buFontTx/>
              <a:buAutoNum type="arabicParenBoth"/>
            </a:pPr>
            <a:endParaRPr lang="en-US" altLang="ko-KR" smtClean="0"/>
          </a:p>
          <a:p>
            <a:pPr marL="609600" indent="-609600" eaLnBrk="1" hangingPunct="1">
              <a:buFontTx/>
              <a:buAutoNum type="arabicParenBoth"/>
            </a:pPr>
            <a:r>
              <a:rPr lang="en-US" altLang="ko-KR" smtClean="0"/>
              <a:t> SNS</a:t>
            </a:r>
            <a:r>
              <a:rPr lang="ko-KR" altLang="en-US" smtClean="0"/>
              <a:t>의 추세</a:t>
            </a:r>
          </a:p>
          <a:p>
            <a:pPr marL="609600" indent="-609600" eaLnBrk="1" hangingPunct="1">
              <a:buFontTx/>
              <a:buAutoNum type="arabicParenBoth"/>
            </a:pPr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1. e-</a:t>
            </a:r>
            <a:r>
              <a:rPr lang="ko-KR" altLang="en-US" dirty="0" smtClean="0"/>
              <a:t>비즈니스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AutoNum type="arabicParenBoth"/>
            </a:pPr>
            <a:r>
              <a:rPr lang="ko-KR" altLang="en-US" sz="2800" smtClean="0"/>
              <a:t>인터넷과 정보기술을 이용하여 구매</a:t>
            </a:r>
            <a:r>
              <a:rPr lang="en-US" altLang="ko-KR" sz="2800" smtClean="0"/>
              <a:t>-</a:t>
            </a:r>
            <a:r>
              <a:rPr lang="ko-KR" altLang="en-US" sz="2800" smtClean="0"/>
              <a:t>제조</a:t>
            </a:r>
            <a:r>
              <a:rPr lang="en-US" altLang="ko-KR" sz="2800" smtClean="0"/>
              <a:t>-</a:t>
            </a:r>
            <a:r>
              <a:rPr lang="ko-KR" altLang="en-US" sz="2800" smtClean="0"/>
              <a:t>유통</a:t>
            </a:r>
            <a:r>
              <a:rPr lang="en-US" altLang="ko-KR" sz="2800" smtClean="0"/>
              <a:t>-</a:t>
            </a:r>
            <a:r>
              <a:rPr lang="ko-KR" altLang="en-US" sz="2800" smtClean="0"/>
              <a:t>판매</a:t>
            </a:r>
            <a:r>
              <a:rPr lang="en-US" altLang="ko-KR" sz="2800" smtClean="0"/>
              <a:t>-</a:t>
            </a:r>
            <a:r>
              <a:rPr lang="ko-KR" altLang="en-US" sz="2800" smtClean="0"/>
              <a:t>서비스로 이어지는 비즈니스의 전과정을 재조정하여 경영활동의 효율성과 생산성을 높이며</a:t>
            </a:r>
            <a:r>
              <a:rPr lang="en-US" altLang="ko-KR" sz="2800" smtClean="0"/>
              <a:t>, </a:t>
            </a:r>
            <a:r>
              <a:rPr lang="ko-KR" altLang="en-US" sz="2800" smtClean="0"/>
              <a:t>새로운 사업 기회를 창출하는 계획적으로 조직된 혁신활동</a:t>
            </a:r>
            <a:endParaRPr lang="en-US" altLang="ko-KR" sz="2800" smtClean="0"/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AutoNum type="arabicParenBoth"/>
            </a:pPr>
            <a:r>
              <a:rPr lang="ko-KR" altLang="en-US" sz="2800" smtClean="0"/>
              <a:t>네트워크화된 정보기술을 활용하여 상품</a:t>
            </a:r>
            <a:r>
              <a:rPr lang="en-US" altLang="ko-KR" sz="2800" smtClean="0"/>
              <a:t>, </a:t>
            </a:r>
            <a:r>
              <a:rPr lang="ko-KR" altLang="en-US" sz="2800" smtClean="0"/>
              <a:t>서비스</a:t>
            </a:r>
            <a:r>
              <a:rPr lang="en-US" altLang="ko-KR" sz="2800" smtClean="0"/>
              <a:t>, </a:t>
            </a:r>
            <a:r>
              <a:rPr lang="ko-KR" altLang="en-US" sz="2800" smtClean="0"/>
              <a:t>정보 및 지식의 전달과 교환을 효율적으로 수행함으로써 비즈니스의 효과</a:t>
            </a:r>
            <a:r>
              <a:rPr lang="en-US" altLang="ko-KR" sz="2800" smtClean="0"/>
              <a:t>(</a:t>
            </a:r>
            <a:r>
              <a:rPr lang="ko-KR" altLang="en-US" sz="2800" smtClean="0"/>
              <a:t>거래되는 상품과 서비스 및 정보의 품질이나 가치를 높이는 것</a:t>
            </a:r>
            <a:r>
              <a:rPr lang="en-US" altLang="ko-KR" sz="2800" smtClean="0"/>
              <a:t>)</a:t>
            </a:r>
            <a:r>
              <a:rPr lang="ko-KR" altLang="en-US" sz="2800" smtClean="0"/>
              <a:t>와 효율</a:t>
            </a:r>
            <a:r>
              <a:rPr lang="en-US" altLang="ko-KR" sz="2800" smtClean="0"/>
              <a:t>(</a:t>
            </a:r>
            <a:r>
              <a:rPr lang="ko-KR" altLang="en-US" sz="2800" smtClean="0"/>
              <a:t>비용을 절감하는 것</a:t>
            </a:r>
            <a:r>
              <a:rPr lang="en-US" altLang="ko-KR" sz="2800" smtClean="0"/>
              <a:t>)</a:t>
            </a:r>
            <a:r>
              <a:rPr lang="ko-KR" altLang="en-US" sz="2800" smtClean="0"/>
              <a:t>을 추구하는 것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AutoNum type="arabicParenBoth"/>
            </a:pPr>
            <a:endParaRPr lang="en-US" altLang="ko-KR" sz="2800" smtClean="0"/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None/>
            </a:pPr>
            <a:endParaRPr lang="ko-KR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(1) </a:t>
            </a:r>
            <a:r>
              <a:rPr lang="ko-KR" altLang="en-US" smtClean="0"/>
              <a:t>구성요소</a:t>
            </a:r>
          </a:p>
        </p:txBody>
      </p:sp>
      <p:sp>
        <p:nvSpPr>
          <p:cNvPr id="4710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4C(Contents: </a:t>
            </a:r>
            <a:r>
              <a:rPr lang="ko-KR" altLang="en-US" smtClean="0"/>
              <a:t>콘텐츠</a:t>
            </a:r>
            <a:r>
              <a:rPr lang="en-US" altLang="ko-KR" smtClean="0"/>
              <a:t>; Communication: </a:t>
            </a:r>
            <a:r>
              <a:rPr lang="ko-KR" altLang="en-US" smtClean="0"/>
              <a:t>의사소통</a:t>
            </a:r>
            <a:r>
              <a:rPr lang="en-US" altLang="ko-KR" smtClean="0"/>
              <a:t>; Community: </a:t>
            </a:r>
            <a:r>
              <a:rPr lang="ko-KR" altLang="en-US" smtClean="0"/>
              <a:t>공동체</a:t>
            </a:r>
            <a:r>
              <a:rPr lang="en-US" altLang="ko-KR" smtClean="0"/>
              <a:t>; Commerce: </a:t>
            </a:r>
            <a:r>
              <a:rPr lang="ko-KR" altLang="en-US" smtClean="0"/>
              <a:t>상거래</a:t>
            </a:r>
            <a:r>
              <a:rPr lang="en-US" altLang="ko-KR" smtClean="0"/>
              <a:t>)</a:t>
            </a:r>
          </a:p>
          <a:p>
            <a:r>
              <a:rPr lang="en-US" altLang="ko-KR" smtClean="0"/>
              <a:t>2C(Connection: </a:t>
            </a:r>
            <a:r>
              <a:rPr lang="ko-KR" altLang="en-US" smtClean="0"/>
              <a:t>커넥션</a:t>
            </a:r>
            <a:r>
              <a:rPr lang="en-US" altLang="ko-KR" smtClean="0"/>
              <a:t>; Customization: </a:t>
            </a:r>
            <a:r>
              <a:rPr lang="ko-KR" altLang="en-US" smtClean="0"/>
              <a:t>커스터마이제이션</a:t>
            </a:r>
            <a:r>
              <a:rPr lang="en-US" altLang="ko-KR" smtClean="0"/>
              <a:t>)</a:t>
            </a:r>
            <a:r>
              <a:rPr lang="ko-KR" altLang="en-US" smtClean="0"/>
              <a:t>을 추가</a:t>
            </a:r>
          </a:p>
          <a:p>
            <a:r>
              <a:rPr lang="en-US" altLang="ko-KR" smtClean="0"/>
              <a:t>6C</a:t>
            </a:r>
            <a:r>
              <a:rPr lang="ko-KR" altLang="en-US" smtClean="0"/>
              <a:t>를 성공적인 포털 사이트를 구축하기 위한 구성요소로 보고 있음</a:t>
            </a:r>
            <a:r>
              <a:rPr lang="en-US" altLang="ko-KR" smtClean="0"/>
              <a:t>.</a:t>
            </a:r>
            <a:endParaRPr lang="ko-KR" altLang="en-US" smtClean="0"/>
          </a:p>
          <a:p>
            <a:endParaRPr lang="ko-KR" altLang="en-US" smtClean="0"/>
          </a:p>
          <a:p>
            <a:endParaRPr lang="ko-KR" altLang="en-US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(2) </a:t>
            </a:r>
            <a:r>
              <a:rPr lang="ko-KR" altLang="en-US" smtClean="0"/>
              <a:t>특징</a:t>
            </a:r>
            <a:br>
              <a:rPr lang="ko-KR" altLang="en-US" smtClean="0"/>
            </a:br>
            <a:endParaRPr lang="ko-KR" altLang="en-US" smtClean="0"/>
          </a:p>
        </p:txBody>
      </p:sp>
      <p:sp>
        <p:nvSpPr>
          <p:cNvPr id="48131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smtClean="0"/>
              <a:t>1) </a:t>
            </a:r>
            <a:r>
              <a:rPr lang="ko-KR" altLang="en-US" sz="2400" smtClean="0"/>
              <a:t>유통경로가 공급자에서 바로 수요자로 연결됨</a:t>
            </a:r>
            <a:r>
              <a:rPr lang="en-US" altLang="ko-KR" sz="2400" smtClean="0"/>
              <a:t>.</a:t>
            </a:r>
            <a:endParaRPr lang="ko-KR" altLang="en-US" sz="2400" smtClean="0"/>
          </a:p>
          <a:p>
            <a:r>
              <a:rPr lang="en-US" altLang="ko-KR" sz="2400" smtClean="0"/>
              <a:t>2) </a:t>
            </a:r>
            <a:r>
              <a:rPr lang="ko-KR" altLang="en-US" sz="2400" smtClean="0"/>
              <a:t>거래대상 지역이 전세계적임</a:t>
            </a:r>
            <a:r>
              <a:rPr lang="en-US" altLang="ko-KR" sz="2400" smtClean="0"/>
              <a:t>.</a:t>
            </a:r>
            <a:endParaRPr lang="ko-KR" altLang="en-US" sz="2400" smtClean="0"/>
          </a:p>
          <a:p>
            <a:r>
              <a:rPr lang="en-US" altLang="ko-KR" sz="2400" smtClean="0"/>
              <a:t>3) </a:t>
            </a:r>
            <a:r>
              <a:rPr lang="ko-KR" altLang="en-US" sz="2400" smtClean="0"/>
              <a:t>거래시간의 제약이 없음</a:t>
            </a:r>
            <a:r>
              <a:rPr lang="en-US" altLang="ko-KR" sz="2400" smtClean="0"/>
              <a:t>.</a:t>
            </a:r>
            <a:endParaRPr lang="ko-KR" altLang="en-US" sz="2400" smtClean="0"/>
          </a:p>
          <a:p>
            <a:r>
              <a:rPr lang="en-US" altLang="ko-KR" sz="2400" smtClean="0"/>
              <a:t>4) </a:t>
            </a:r>
            <a:r>
              <a:rPr lang="ko-KR" altLang="en-US" sz="2400" smtClean="0"/>
              <a:t>판매공간은 가상공간임</a:t>
            </a:r>
            <a:r>
              <a:rPr lang="en-US" altLang="ko-KR" sz="2400" smtClean="0"/>
              <a:t>.</a:t>
            </a:r>
            <a:endParaRPr lang="ko-KR" altLang="en-US" sz="2400" smtClean="0"/>
          </a:p>
          <a:p>
            <a:r>
              <a:rPr lang="en-US" altLang="ko-KR" sz="2400" smtClean="0"/>
              <a:t>5) </a:t>
            </a:r>
            <a:r>
              <a:rPr lang="ko-KR" altLang="en-US" sz="2400" smtClean="0"/>
              <a:t>판매정보를 온라인 상에서 수집이 가능함</a:t>
            </a:r>
            <a:r>
              <a:rPr lang="en-US" altLang="ko-KR" sz="2400" smtClean="0"/>
              <a:t>.</a:t>
            </a:r>
            <a:endParaRPr lang="ko-KR" altLang="en-US" sz="2400" smtClean="0"/>
          </a:p>
          <a:p>
            <a:r>
              <a:rPr lang="en-US" altLang="ko-KR" sz="2400" smtClean="0"/>
              <a:t>6) </a:t>
            </a:r>
            <a:r>
              <a:rPr lang="ko-KR" altLang="en-US" sz="2400" smtClean="0"/>
              <a:t>개인 정보를 바탕으로 한 개별 마케팅이 가능함</a:t>
            </a:r>
            <a:r>
              <a:rPr lang="en-US" altLang="ko-KR" sz="2400" smtClean="0"/>
              <a:t>.</a:t>
            </a:r>
            <a:endParaRPr lang="ko-KR" altLang="en-US" sz="2400" smtClean="0"/>
          </a:p>
          <a:p>
            <a:r>
              <a:rPr lang="en-US" altLang="ko-KR" sz="2400" smtClean="0"/>
              <a:t>7) </a:t>
            </a:r>
            <a:r>
              <a:rPr lang="ko-KR" altLang="en-US" sz="2400" smtClean="0"/>
              <a:t>고객의 불만사항 및 문의사항 수집이 용이하고</a:t>
            </a:r>
            <a:r>
              <a:rPr lang="en-US" altLang="ko-KR" sz="2400" smtClean="0"/>
              <a:t>, </a:t>
            </a:r>
            <a:r>
              <a:rPr lang="ko-KR" altLang="en-US" sz="2400" smtClean="0"/>
              <a:t>즉각적인 대응이 가능함</a:t>
            </a:r>
            <a:r>
              <a:rPr lang="en-US" altLang="ko-KR" sz="2400" smtClean="0"/>
              <a:t>.</a:t>
            </a:r>
            <a:endParaRPr lang="ko-KR" altLang="en-US" sz="2400" smtClean="0"/>
          </a:p>
          <a:p>
            <a:r>
              <a:rPr lang="en-US" altLang="ko-KR" sz="2400" smtClean="0"/>
              <a:t>8) e-</a:t>
            </a:r>
            <a:r>
              <a:rPr lang="ko-KR" altLang="en-US" sz="2400" smtClean="0"/>
              <a:t>비즈니스 시스템 구축에 상대적으로 적은 비용이 소요됨</a:t>
            </a:r>
            <a:r>
              <a:rPr lang="en-US" altLang="ko-KR" sz="2400" smtClean="0"/>
              <a:t>. </a:t>
            </a:r>
            <a:endParaRPr lang="ko-KR" altLang="en-US" sz="2400" smtClean="0"/>
          </a:p>
          <a:p>
            <a:endParaRPr lang="ko-KR" altLang="en-US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/>
            </a:r>
            <a:br>
              <a:rPr lang="ko-KR" altLang="en-US" smtClean="0"/>
            </a:br>
            <a:r>
              <a:rPr lang="en-US" altLang="ko-KR" smtClean="0"/>
              <a:t>(3) </a:t>
            </a:r>
            <a:r>
              <a:rPr lang="ko-KR" altLang="en-US" smtClean="0"/>
              <a:t>기대효과</a:t>
            </a:r>
            <a:br>
              <a:rPr lang="ko-KR" altLang="en-US" smtClean="0"/>
            </a:br>
            <a:endParaRPr lang="ko-KR" altLang="en-US" smtClean="0"/>
          </a:p>
        </p:txBody>
      </p:sp>
      <p:sp>
        <p:nvSpPr>
          <p:cNvPr id="49155" name="내용 개체 틀 2"/>
          <p:cNvSpPr>
            <a:spLocks noGrp="1"/>
          </p:cNvSpPr>
          <p:nvPr>
            <p:ph idx="1"/>
          </p:nvPr>
        </p:nvSpPr>
        <p:spPr>
          <a:xfrm>
            <a:off x="685800" y="1571625"/>
            <a:ext cx="3957638" cy="4524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ko-KR" sz="2400" smtClean="0"/>
              <a:t>1) </a:t>
            </a:r>
            <a:r>
              <a:rPr lang="ko-KR" altLang="en-US" sz="2400" smtClean="0"/>
              <a:t>국가경제에 미치는 효과</a:t>
            </a:r>
          </a:p>
          <a:p>
            <a:pPr>
              <a:buFont typeface="Wingdings 2" pitchFamily="18" charset="2"/>
              <a:buNone/>
            </a:pPr>
            <a:r>
              <a:rPr lang="ko-KR" altLang="en-US" sz="2400" smtClean="0"/>
              <a:t>① 국내총생산이 성장</a:t>
            </a:r>
            <a:r>
              <a:rPr lang="en-US" altLang="ko-KR" sz="2400" smtClean="0"/>
              <a:t>.</a:t>
            </a:r>
          </a:p>
          <a:p>
            <a:pPr>
              <a:buFont typeface="Wingdings 2" pitchFamily="18" charset="2"/>
              <a:buNone/>
            </a:pPr>
            <a:r>
              <a:rPr lang="en-US" altLang="ko-KR" sz="2400" smtClean="0"/>
              <a:t>② </a:t>
            </a:r>
            <a:r>
              <a:rPr lang="ko-KR" altLang="en-US" sz="2400" smtClean="0"/>
              <a:t>인플레이션을 억제다</a:t>
            </a:r>
            <a:r>
              <a:rPr lang="en-US" altLang="ko-KR" sz="2400" smtClean="0"/>
              <a:t>.</a:t>
            </a:r>
          </a:p>
          <a:p>
            <a:pPr>
              <a:buFont typeface="Wingdings 2" pitchFamily="18" charset="2"/>
              <a:buNone/>
            </a:pPr>
            <a:r>
              <a:rPr lang="en-US" altLang="ko-KR" sz="2400" smtClean="0"/>
              <a:t>③ </a:t>
            </a:r>
            <a:r>
              <a:rPr lang="ko-KR" altLang="en-US" sz="2400" smtClean="0"/>
              <a:t>사이버 무역을 통한 수출이 증대</a:t>
            </a:r>
            <a:r>
              <a:rPr lang="en-US" altLang="ko-KR" sz="2400" smtClean="0"/>
              <a:t>. </a:t>
            </a:r>
          </a:p>
          <a:p>
            <a:pPr>
              <a:buFont typeface="Wingdings 2" pitchFamily="18" charset="2"/>
              <a:buNone/>
            </a:pPr>
            <a:r>
              <a:rPr lang="en-US" altLang="ko-KR" sz="2400" smtClean="0"/>
              <a:t>④ </a:t>
            </a:r>
            <a:r>
              <a:rPr lang="ko-KR" altLang="en-US" sz="2400" smtClean="0"/>
              <a:t>정보기술 산업의 종사자 증가로 고용을 창출</a:t>
            </a:r>
            <a:r>
              <a:rPr lang="en-US" altLang="ko-KR" sz="2400" smtClean="0"/>
              <a:t>.</a:t>
            </a:r>
          </a:p>
          <a:p>
            <a:pPr>
              <a:buFont typeface="Wingdings 2" pitchFamily="18" charset="2"/>
              <a:buNone/>
            </a:pPr>
            <a:r>
              <a:rPr lang="en-US" altLang="ko-KR" sz="2400" smtClean="0"/>
              <a:t>⑤ </a:t>
            </a:r>
            <a:r>
              <a:rPr lang="ko-KR" altLang="en-US" sz="2400" smtClean="0"/>
              <a:t>기업의 저비용 상거래 실현으로 가격인하를 유도하고 유통비용을 절감</a:t>
            </a:r>
            <a:r>
              <a:rPr lang="en-US" altLang="ko-KR" sz="2400" smtClean="0"/>
              <a:t>.</a:t>
            </a:r>
          </a:p>
        </p:txBody>
      </p:sp>
      <p:sp>
        <p:nvSpPr>
          <p:cNvPr id="49156" name="내용 개체 틀 2"/>
          <p:cNvSpPr txBox="1">
            <a:spLocks/>
          </p:cNvSpPr>
          <p:nvPr/>
        </p:nvSpPr>
        <p:spPr bwMode="auto">
          <a:xfrm>
            <a:off x="4572000" y="1571625"/>
            <a:ext cx="39576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2) </a:t>
            </a:r>
            <a:r>
              <a:rPr lang="ko-KR" altLang="en-US"/>
              <a:t>기업경영에 미치는 효과</a:t>
            </a:r>
          </a:p>
          <a:p>
            <a:pPr eaLnBrk="1" hangingPunct="1"/>
            <a:r>
              <a:rPr lang="ko-KR" altLang="en-US"/>
              <a:t>① 판매비와 관리비를 절감</a:t>
            </a:r>
            <a:r>
              <a:rPr lang="en-US" altLang="ko-KR"/>
              <a:t>. </a:t>
            </a:r>
          </a:p>
          <a:p>
            <a:pPr eaLnBrk="1" hangingPunct="1"/>
            <a:r>
              <a:rPr lang="en-US" altLang="ko-KR"/>
              <a:t>② </a:t>
            </a:r>
            <a:r>
              <a:rPr lang="ko-KR" altLang="en-US"/>
              <a:t>매출원가와 마케팅 비용을 절감</a:t>
            </a:r>
            <a:r>
              <a:rPr lang="en-US" altLang="ko-KR"/>
              <a:t>.</a:t>
            </a:r>
          </a:p>
          <a:p>
            <a:pPr eaLnBrk="1" hangingPunct="1"/>
            <a:r>
              <a:rPr lang="en-US" altLang="ko-KR"/>
              <a:t>③ </a:t>
            </a:r>
            <a:r>
              <a:rPr lang="ko-KR" altLang="en-US"/>
              <a:t>새로운 시장을 개척하고 판매기회를 확대</a:t>
            </a:r>
            <a:r>
              <a:rPr lang="en-US" altLang="ko-KR"/>
              <a:t>.</a:t>
            </a:r>
          </a:p>
          <a:p>
            <a:pPr eaLnBrk="1" hangingPunct="1"/>
            <a:r>
              <a:rPr lang="en-US" altLang="ko-KR"/>
              <a:t>④ </a:t>
            </a:r>
            <a:r>
              <a:rPr lang="ko-KR" altLang="en-US"/>
              <a:t>고객 및 협력사들과 관례를 개선하고 협력을 증진</a:t>
            </a:r>
            <a:r>
              <a:rPr lang="en-US" altLang="ko-KR"/>
              <a:t>.</a:t>
            </a:r>
          </a:p>
          <a:p>
            <a:pPr eaLnBrk="1" hangingPunct="1"/>
            <a:r>
              <a:rPr lang="en-US" altLang="ko-KR"/>
              <a:t>⑤ </a:t>
            </a:r>
            <a:r>
              <a:rPr lang="ko-KR" altLang="en-US"/>
              <a:t>제품에 대한 서비스를 신속하게 온라인 제공으로 소비자에게 편익을 줌</a:t>
            </a:r>
            <a:r>
              <a:rPr lang="en-US" altLang="ko-KR"/>
              <a:t>.</a:t>
            </a:r>
            <a:endParaRPr lang="ko-KR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2. </a:t>
            </a:r>
            <a:r>
              <a:rPr lang="ko-KR" altLang="en-US" dirty="0" smtClean="0"/>
              <a:t>전사적 자원관리</a:t>
            </a:r>
            <a:br>
              <a:rPr lang="ko-KR" altLang="en-US" dirty="0" smtClean="0"/>
            </a:br>
            <a:r>
              <a:rPr lang="en-US" altLang="ko-KR" sz="2500" dirty="0" smtClean="0"/>
              <a:t>(ERP: Enterprise Resource planning)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Both"/>
            </a:pPr>
            <a:r>
              <a:rPr lang="ko-KR" altLang="en-US" smtClean="0"/>
              <a:t>전사적 자원관리의 개념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ko-KR" altLang="en-US" smtClean="0"/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ko-KR" altLang="en-US" smtClean="0"/>
              <a:t>     전사적 자원관리란 부문별 데이터를 전사적으로 관리하는 정보시스템을 말한다</a:t>
            </a:r>
            <a:r>
              <a:rPr lang="en-US" altLang="ko-KR" smtClean="0"/>
              <a:t>. </a:t>
            </a:r>
            <a:r>
              <a:rPr lang="ko-KR" altLang="en-US" smtClean="0"/>
              <a:t>자사의 환경에 알맞은 모듈만 선택하여 구축한 후에 추후에 확장을 할 수 있어야 편리하다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(2) </a:t>
            </a:r>
            <a:r>
              <a:rPr lang="ko-KR" altLang="en-US" smtClean="0"/>
              <a:t>등장배경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mtClean="0"/>
              <a:t>1960</a:t>
            </a:r>
            <a:r>
              <a:rPr lang="ko-KR" altLang="en-US" smtClean="0"/>
              <a:t>년대 생산과 재고관리기법인 자재소요량 계획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ko-KR" smtClean="0"/>
              <a:t>(MRP: Material Requirements planning)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mtClean="0"/>
              <a:t>MRP II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mtClean="0"/>
              <a:t>ERP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ko-KR" smtClean="0"/>
              <a:t>   MRP II </a:t>
            </a:r>
            <a:r>
              <a:rPr lang="ko-KR" altLang="en-US" smtClean="0"/>
              <a:t>를 기업활동 전반의 모든 업무의 경영자원을 대상으로 확대시킴으로써 붙여진 이름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(3) </a:t>
            </a:r>
            <a:r>
              <a:rPr lang="ko-KR" altLang="en-US" smtClean="0"/>
              <a:t>특성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AutoNum type="arabicParenR"/>
            </a:pPr>
            <a:r>
              <a:rPr lang="ko-KR" altLang="en-US" sz="2400" smtClean="0"/>
              <a:t>다국적</a:t>
            </a:r>
            <a:r>
              <a:rPr lang="en-US" altLang="ko-KR" sz="2400" smtClean="0"/>
              <a:t>, </a:t>
            </a:r>
            <a:r>
              <a:rPr lang="ko-KR" altLang="en-US" sz="2400" smtClean="0"/>
              <a:t>다통화</a:t>
            </a:r>
            <a:r>
              <a:rPr lang="en-US" altLang="ko-KR" sz="2400" smtClean="0"/>
              <a:t>, </a:t>
            </a:r>
            <a:r>
              <a:rPr lang="ko-KR" altLang="en-US" sz="2400" smtClean="0"/>
              <a:t>다언어로 세계화에 대응할 수 있다</a:t>
            </a:r>
            <a:r>
              <a:rPr lang="en-US" altLang="ko-KR" sz="2400" smtClean="0"/>
              <a:t>.</a:t>
            </a:r>
          </a:p>
          <a:p>
            <a:pPr marL="609600" indent="-609600" eaLnBrk="1" hangingPunct="1">
              <a:lnSpc>
                <a:spcPct val="130000"/>
              </a:lnSpc>
              <a:buFontTx/>
              <a:buAutoNum type="arabicParenR"/>
            </a:pPr>
            <a:r>
              <a:rPr lang="ko-KR" altLang="en-US" sz="2400" smtClean="0"/>
              <a:t>통합업무 시스템임</a:t>
            </a:r>
            <a:r>
              <a:rPr lang="en-US" altLang="ko-KR" sz="2400" smtClean="0"/>
              <a:t>.</a:t>
            </a:r>
          </a:p>
          <a:p>
            <a:pPr marL="609600" indent="-609600" eaLnBrk="1" hangingPunct="1">
              <a:lnSpc>
                <a:spcPct val="130000"/>
              </a:lnSpc>
              <a:buFontTx/>
              <a:buAutoNum type="arabicParenR"/>
            </a:pPr>
            <a:r>
              <a:rPr lang="ko-KR" altLang="en-US" sz="2400" smtClean="0"/>
              <a:t>업무프로세스 모형에 의한 리엔지니어링</a:t>
            </a:r>
            <a:r>
              <a:rPr lang="en-US" altLang="ko-KR" sz="2400" smtClean="0"/>
              <a:t>(BRP)</a:t>
            </a:r>
            <a:r>
              <a:rPr lang="ko-KR" altLang="en-US" sz="2400" smtClean="0"/>
              <a:t>을 지원함</a:t>
            </a:r>
            <a:r>
              <a:rPr lang="en-US" altLang="ko-KR" sz="2400" smtClean="0"/>
              <a:t>. </a:t>
            </a:r>
          </a:p>
          <a:p>
            <a:pPr marL="609600" indent="-609600" eaLnBrk="1" hangingPunct="1">
              <a:lnSpc>
                <a:spcPct val="130000"/>
              </a:lnSpc>
              <a:buFontTx/>
              <a:buAutoNum type="arabicParenR"/>
            </a:pPr>
            <a:r>
              <a:rPr lang="ko-KR" altLang="en-US" sz="2400" smtClean="0"/>
              <a:t>원장형 통합 데이터베이스를 이용함</a:t>
            </a:r>
            <a:r>
              <a:rPr lang="en-US" altLang="ko-KR" sz="2400" smtClean="0"/>
              <a:t>.</a:t>
            </a:r>
          </a:p>
          <a:p>
            <a:pPr marL="609600" indent="-609600" eaLnBrk="1" hangingPunct="1">
              <a:lnSpc>
                <a:spcPct val="130000"/>
              </a:lnSpc>
              <a:buFontTx/>
              <a:buAutoNum type="arabicParenR"/>
            </a:pPr>
            <a:r>
              <a:rPr lang="ko-KR" altLang="en-US" sz="2400" smtClean="0"/>
              <a:t>파라미터 설정에 의한 단기간에 도입과 개발이 가능함</a:t>
            </a:r>
            <a:r>
              <a:rPr lang="en-US" altLang="ko-KR" sz="2400" smtClean="0"/>
              <a:t>.</a:t>
            </a:r>
          </a:p>
          <a:p>
            <a:pPr marL="609600" indent="-609600" eaLnBrk="1" hangingPunct="1">
              <a:lnSpc>
                <a:spcPct val="130000"/>
              </a:lnSpc>
              <a:buFontTx/>
              <a:buAutoNum type="arabicParenR"/>
            </a:pPr>
            <a:r>
              <a:rPr lang="ko-KR" altLang="en-US" sz="2400" smtClean="0"/>
              <a:t>오픈되어 있으며 멀티벤더의 구성을 이룰 수 있음</a:t>
            </a:r>
            <a:r>
              <a:rPr lang="en-US" altLang="ko-KR" sz="2400" smtClean="0"/>
              <a:t>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54275" name="_x96937184" descr="EMB00000e9025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(4) ERP</a:t>
            </a:r>
            <a:r>
              <a:rPr lang="ko-KR" altLang="en-US" smtClean="0"/>
              <a:t>의 도입의 효과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ko-KR" altLang="en-US" sz="2800" smtClean="0"/>
              <a:t>통합된 시스템의 구축 기능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ko-KR" altLang="en-US" sz="2800" smtClean="0"/>
              <a:t>위험감소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ko-KR" altLang="en-US" sz="2800" smtClean="0"/>
              <a:t>업무 프로세스의 혁신 가능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ko-KR" altLang="en-US" sz="2800" smtClean="0"/>
              <a:t>구축기간의 단축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ko-KR" altLang="en-US" sz="2800" smtClean="0"/>
              <a:t>경영자 정보시스템 구축이 용이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ko-KR" altLang="en-US" sz="2800" smtClean="0"/>
              <a:t>최신정보기술의 수용 가능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ko-KR" altLang="en-US" sz="2800" smtClean="0"/>
              <a:t>새로운 시스템으로의 </a:t>
            </a:r>
            <a:r>
              <a:rPr lang="en-US" altLang="ko-KR" sz="2800" smtClean="0"/>
              <a:t>Upgrade </a:t>
            </a:r>
            <a:r>
              <a:rPr lang="ko-KR" altLang="en-US" sz="2800" smtClean="0"/>
              <a:t>가능</a:t>
            </a:r>
            <a:r>
              <a:rPr lang="en-US" altLang="ko-KR" sz="2800" smtClean="0"/>
              <a:t>/</a:t>
            </a:r>
            <a:r>
              <a:rPr lang="ko-KR" altLang="en-US" sz="2800" smtClean="0"/>
              <a:t>유지보수 용이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0" y="-193675"/>
          <a:ext cx="9144000" cy="7723579"/>
        </p:xfrm>
        <a:graphic>
          <a:graphicData uri="http://schemas.openxmlformats.org/drawingml/2006/table">
            <a:tbl>
              <a:tblPr/>
              <a:tblGrid>
                <a:gridCol w="1042988"/>
                <a:gridCol w="1041400"/>
                <a:gridCol w="558800"/>
                <a:gridCol w="558800"/>
                <a:gridCol w="1409700"/>
                <a:gridCol w="1114425"/>
                <a:gridCol w="520700"/>
                <a:gridCol w="520700"/>
                <a:gridCol w="1039812"/>
                <a:gridCol w="1336675"/>
              </a:tblGrid>
              <a:tr h="1028653">
                <a:tc gridSpan="5"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대경쟁 시대 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고딕" pitchFamily="2" charset="-127"/>
                        <a:ea typeface="굴림" pitchFamily="50" charset="-127"/>
                      </a:endParaRP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글로벌 네트워크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경쟁의 심화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성숙된 사회 </a:t>
                      </a:r>
                    </a:p>
                  </a:txBody>
                  <a:tcPr marL="53353" marR="53353" marT="26674" marB="26674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업무의 복잡화 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고딕" pitchFamily="2" charset="-127"/>
                        <a:ea typeface="굴림" pitchFamily="50" charset="-127"/>
                      </a:endParaRP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정보량의 증대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업무프로세스기능의 복잡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정보시스템의 거대화 </a:t>
                      </a:r>
                    </a:p>
                  </a:txBody>
                  <a:tcPr marL="53353" marR="53353" marT="26674" marB="26674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84827">
                <a:tc gridSpan="5"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스피드한 사회 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고딕" pitchFamily="2" charset="-127"/>
                        <a:ea typeface="굴림" pitchFamily="50" charset="-127"/>
                      </a:endParaRP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변화의 스피드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업무의 스피드 </a:t>
                      </a:r>
                    </a:p>
                  </a:txBody>
                  <a:tcPr marL="53353" marR="53353" marT="26674" marB="26674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정보기술의 발전 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고딕" pitchFamily="2" charset="-127"/>
                        <a:ea typeface="굴림" pitchFamily="50" charset="-127"/>
                      </a:endParaRP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하드웨어 원가 저하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대용량 데이터의 축적 및 처리</a:t>
                      </a:r>
                    </a:p>
                  </a:txBody>
                  <a:tcPr marL="53353" marR="53353" marT="26674" marB="26674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5098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고딕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98392">
                <a:tc gridSpan="5"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세계화 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고딕" pitchFamily="2" charset="-127"/>
                        <a:ea typeface="굴림" pitchFamily="50" charset="-127"/>
                      </a:endParaRP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세계적 표준의 업무 실행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다국적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다통화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다언어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리엔지니어링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원가 및 이익 중시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기업이익과 고객이익의 양립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경영자원의 전체 최적화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기능통합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생산 및 판매 연결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공급체인 통합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전체 최적 로지스틱스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변화에의 적응력과 스피드 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고딕" pitchFamily="2" charset="-127"/>
                        <a:ea typeface="굴림" pitchFamily="50" charset="-127"/>
                      </a:endParaRP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새로운 경영기술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새로운 정보기술 </a:t>
                      </a:r>
                    </a:p>
                  </a:txBody>
                  <a:tcPr marL="53353" marR="53353" marT="26674" marB="26674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아웃소싱 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고딕" pitchFamily="2" charset="-127"/>
                        <a:ea typeface="굴림" pitchFamily="50" charset="-127"/>
                      </a:endParaRP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핵심기능 중시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단기간에 개발 및 도입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보수 및 버전업이 용이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패키지 소프트웨어의 이용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클라이언트</a:t>
                      </a: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/</a:t>
                      </a:r>
                      <a:r>
                        <a:rPr kumimoji="0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서버시스템 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고딕" pitchFamily="2" charset="-127"/>
                        <a:ea typeface="굴림" pitchFamily="50" charset="-127"/>
                      </a:endParaRP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다운사이징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성장성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오픈 멀티벤더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시스템 재구축의 촉진 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고딕" pitchFamily="2" charset="-127"/>
                        <a:ea typeface="굴림" pitchFamily="50" charset="-127"/>
                      </a:endParaRP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과거 시스템의 장애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2000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년 문제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다운사이징의 진전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원장형 데이터베이스 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고딕" pitchFamily="2" charset="-127"/>
                        <a:ea typeface="굴림" pitchFamily="50" charset="-127"/>
                      </a:endParaRP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살아있는 데이터의 축적과 처리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새로운 가치창조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데이터 마이닝 </a:t>
                      </a:r>
                    </a:p>
                  </a:txBody>
                  <a:tcPr marL="53353" marR="53353" marT="26674" marB="26674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9311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한양신명조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한양신명조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한양신명조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한양신명조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전사적 자원관리 및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고딕" pitchFamily="2" charset="-127"/>
                        <a:ea typeface="굴림" pitchFamily="50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한양신명조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고딕" pitchFamily="2" charset="-127"/>
                          <a:ea typeface="굴림" pitchFamily="50" charset="-127"/>
                        </a:rPr>
                        <a:t>계획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한양신명조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한양신명조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한양신명조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한양신명조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한양신명조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한양신명조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한양신명조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한양신명조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한양신명조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한양신명조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한양신명조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한양신명조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한양신명조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한양신명조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한양신명조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4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한양신명조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한양신명조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한양신명조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고딕" pitchFamily="2" charset="-127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한양신명조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한양신명조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한양신명조"/>
                        <a:ea typeface="굴림" pitchFamily="50" charset="-127"/>
                      </a:endParaRPr>
                    </a:p>
                  </a:txBody>
                  <a:tcPr marL="53353" marR="53353" marT="26674" marB="2667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7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6376" name="_x81481592"/>
          <p:cNvSpPr>
            <a:spLocks noChangeShapeType="1"/>
          </p:cNvSpPr>
          <p:nvPr/>
        </p:nvSpPr>
        <p:spPr bwMode="auto">
          <a:xfrm>
            <a:off x="0" y="0"/>
            <a:ext cx="0" cy="282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800" smtClean="0"/>
              <a:t>(1)</a:t>
            </a:r>
            <a:r>
              <a:rPr lang="ko-KR" altLang="en-US" sz="4000" smtClean="0"/>
              <a:t> 소셜네트워크서비스</a:t>
            </a:r>
            <a:r>
              <a:rPr lang="en-US" altLang="ko-KR" sz="4000" smtClean="0"/>
              <a:t>(Social Network Service, SNS)</a:t>
            </a:r>
            <a:br>
              <a:rPr lang="en-US" altLang="ko-KR" sz="4000" smtClean="0"/>
            </a:br>
            <a:r>
              <a:rPr lang="en-US" altLang="ko-KR" sz="3800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ko-KR" smtClean="0"/>
              <a:t>1) SNS</a:t>
            </a:r>
            <a:r>
              <a:rPr lang="ko-KR" altLang="en-US" smtClean="0"/>
              <a:t>의 개념</a:t>
            </a:r>
          </a:p>
          <a:p>
            <a:pPr marL="609600" indent="-609600" eaLnBrk="1" hangingPunct="1"/>
            <a:r>
              <a:rPr lang="ko-KR" altLang="en-US" smtClean="0"/>
              <a:t>온라인 인맥구축 서비스</a:t>
            </a:r>
            <a:r>
              <a:rPr lang="en-US" altLang="ko-KR" smtClean="0"/>
              <a:t>. </a:t>
            </a:r>
          </a:p>
          <a:p>
            <a:pPr marL="609600" indent="-609600" eaLnBrk="1" hangingPunct="1"/>
            <a:r>
              <a:rPr lang="en-US" altLang="ko-KR" smtClean="0"/>
              <a:t>1</a:t>
            </a:r>
            <a:r>
              <a:rPr lang="ko-KR" altLang="en-US" smtClean="0"/>
              <a:t>인 미디어</a:t>
            </a:r>
            <a:r>
              <a:rPr lang="en-US" altLang="ko-KR" smtClean="0"/>
              <a:t>, 1</a:t>
            </a:r>
            <a:r>
              <a:rPr lang="ko-KR" altLang="en-US" smtClean="0"/>
              <a:t>인 커뮤니티</a:t>
            </a:r>
            <a:r>
              <a:rPr lang="en-US" altLang="ko-KR" smtClean="0"/>
              <a:t>, </a:t>
            </a:r>
            <a:r>
              <a:rPr lang="ko-KR" altLang="en-US" smtClean="0"/>
              <a:t>정보 공유 등을 포괄하는 개념</a:t>
            </a:r>
            <a:r>
              <a:rPr lang="en-US" altLang="ko-KR" smtClean="0"/>
              <a:t>.</a:t>
            </a:r>
          </a:p>
          <a:p>
            <a:pPr marL="609600" indent="-609600" eaLnBrk="1" hangingPunct="1"/>
            <a:r>
              <a:rPr lang="en-US" altLang="ko-KR" smtClean="0"/>
              <a:t> </a:t>
            </a:r>
            <a:r>
              <a:rPr lang="ko-KR" altLang="en-US" smtClean="0"/>
              <a:t>참가자가 서로에게 친구를 소개하여</a:t>
            </a:r>
            <a:r>
              <a:rPr lang="en-US" altLang="ko-KR" smtClean="0"/>
              <a:t>, </a:t>
            </a:r>
            <a:r>
              <a:rPr lang="ko-KR" altLang="en-US" smtClean="0"/>
              <a:t>친구관계를 넓힐 것을 목적으로 개설된 커뮤니티형 웹사이트</a:t>
            </a:r>
          </a:p>
          <a:p>
            <a:pPr marL="609600" indent="-609600" eaLnBrk="1" hangingPunct="1"/>
            <a:endParaRPr lang="en-US" altLang="ko-KR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57347" name="_x98054856" descr="EMB00000e9025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58371" name="_x75281072" descr="EMB00000e9025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(5) ERP</a:t>
            </a:r>
            <a:r>
              <a:rPr lang="ko-KR" altLang="en-US" smtClean="0"/>
              <a:t>의 운동 </a:t>
            </a:r>
          </a:p>
        </p:txBody>
      </p:sp>
      <p:sp>
        <p:nvSpPr>
          <p:cNvPr id="59395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생산</a:t>
            </a:r>
            <a:r>
              <a:rPr lang="en-US" altLang="ko-KR" smtClean="0"/>
              <a:t>, </a:t>
            </a:r>
            <a:r>
              <a:rPr lang="ko-KR" altLang="en-US" smtClean="0"/>
              <a:t>자재</a:t>
            </a:r>
            <a:r>
              <a:rPr lang="en-US" altLang="ko-KR" smtClean="0"/>
              <a:t>, </a:t>
            </a:r>
            <a:r>
              <a:rPr lang="ko-KR" altLang="en-US" smtClean="0"/>
              <a:t>영업</a:t>
            </a:r>
            <a:r>
              <a:rPr lang="en-US" altLang="ko-KR" smtClean="0"/>
              <a:t>, </a:t>
            </a:r>
            <a:r>
              <a:rPr lang="ko-KR" altLang="en-US" smtClean="0"/>
              <a:t>인사</a:t>
            </a:r>
            <a:r>
              <a:rPr lang="en-US" altLang="ko-KR" smtClean="0"/>
              <a:t>, </a:t>
            </a:r>
            <a:r>
              <a:rPr lang="ko-KR" altLang="en-US" smtClean="0"/>
              <a:t>회계 등 기업 전 부문에 걸쳐있는 인력</a:t>
            </a:r>
            <a:r>
              <a:rPr lang="en-US" altLang="ko-KR" smtClean="0"/>
              <a:t>, </a:t>
            </a:r>
            <a:r>
              <a:rPr lang="ko-KR" altLang="en-US" smtClean="0"/>
              <a:t>자금 등 각종 경영자원을 하나의 체계로 통합적으로 재구축함으로써 생산성을 극대화하는 대표적인 기업 리엔지니어링 운동</a:t>
            </a:r>
            <a:endParaRPr lang="en-US" altLang="ko-KR" smtClean="0"/>
          </a:p>
          <a:p>
            <a:r>
              <a:rPr lang="en-US" altLang="ko-KR" smtClean="0"/>
              <a:t>ERP</a:t>
            </a:r>
            <a:r>
              <a:rPr lang="ko-KR" altLang="en-US" smtClean="0"/>
              <a:t>가동으로 생산성이 대폭 향상되면 인원감축을 초래</a:t>
            </a:r>
            <a:r>
              <a:rPr lang="en-US" altLang="ko-KR" smtClean="0"/>
              <a:t>, </a:t>
            </a:r>
            <a:r>
              <a:rPr lang="ko-KR" altLang="en-US" smtClean="0"/>
              <a:t>고용안정을 해칠 수도 있다는 지적도 있음</a:t>
            </a:r>
            <a:r>
              <a:rPr lang="en-US" altLang="ko-KR" smtClean="0"/>
              <a:t>.</a:t>
            </a:r>
            <a:endParaRPr lang="ko-KR" altLang="en-US" smtClean="0"/>
          </a:p>
          <a:p>
            <a:endParaRPr lang="ko-KR" altLang="en-US" smtClean="0"/>
          </a:p>
          <a:p>
            <a:endParaRPr lang="ko-KR" altLang="en-US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err="1" smtClean="0"/>
              <a:t>유비쿼터스</a:t>
            </a:r>
            <a:r>
              <a:rPr lang="en-US" altLang="ko-KR" dirty="0" smtClean="0"/>
              <a:t>(Ubiquitous)</a:t>
            </a:r>
            <a:br>
              <a:rPr lang="en-US" altLang="ko-KR" dirty="0" smtClean="0"/>
            </a:br>
            <a:endParaRPr lang="ko-KR" altLang="en-US" dirty="0" smtClean="0"/>
          </a:p>
        </p:txBody>
      </p:sp>
      <p:sp>
        <p:nvSpPr>
          <p:cNvPr id="60419" name="내용 개체 틀 2"/>
          <p:cNvSpPr>
            <a:spLocks noGrp="1"/>
          </p:cNvSpPr>
          <p:nvPr>
            <p:ph idx="1"/>
          </p:nvPr>
        </p:nvSpPr>
        <p:spPr>
          <a:xfrm>
            <a:off x="642938" y="1357313"/>
            <a:ext cx="7772400" cy="4714875"/>
          </a:xfrm>
        </p:spPr>
        <p:txBody>
          <a:bodyPr/>
          <a:lstStyle/>
          <a:p>
            <a:r>
              <a:rPr lang="ko-KR" altLang="en-US" sz="2800" smtClean="0"/>
              <a:t>정보 혁명에 뒤이은 제</a:t>
            </a:r>
            <a:r>
              <a:rPr lang="en-US" altLang="ko-KR" sz="2800" smtClean="0"/>
              <a:t>4</a:t>
            </a:r>
            <a:r>
              <a:rPr lang="ko-KR" altLang="en-US" sz="2800" smtClean="0"/>
              <a:t>의 혁명으로 일컬을 만큼 우리 사회를 변혁시키는 하나의 물결</a:t>
            </a:r>
            <a:r>
              <a:rPr lang="en-US" altLang="ko-KR" sz="2800" smtClean="0"/>
              <a:t>. </a:t>
            </a:r>
          </a:p>
          <a:p>
            <a:r>
              <a:rPr lang="ko-KR" altLang="en-US" sz="2800" smtClean="0"/>
              <a:t>라틴어로 ‘모든 곳에 존재한다’라는 의미</a:t>
            </a:r>
            <a:r>
              <a:rPr lang="en-US" altLang="ko-KR" sz="2800" smtClean="0"/>
              <a:t>. </a:t>
            </a:r>
          </a:p>
          <a:p>
            <a:r>
              <a:rPr lang="ko-KR" altLang="en-US" sz="2800" smtClean="0"/>
              <a:t>유비쿼터스 환경</a:t>
            </a:r>
            <a:r>
              <a:rPr lang="en-US" altLang="ko-KR" sz="2800" smtClean="0"/>
              <a:t>:</a:t>
            </a:r>
            <a:r>
              <a:rPr lang="ko-KR" altLang="en-US" sz="2800" smtClean="0"/>
              <a:t>모든 곳에 존재하는 네트워크라는 것으로 </a:t>
            </a:r>
            <a:r>
              <a:rPr lang="en-US" altLang="ko-KR" sz="2800" smtClean="0"/>
              <a:t>PC</a:t>
            </a:r>
            <a:r>
              <a:rPr lang="ko-KR" altLang="en-US" sz="2800" smtClean="0"/>
              <a:t>의 네트워크화뿐만 아니라 휴대폰</a:t>
            </a:r>
            <a:r>
              <a:rPr lang="en-US" altLang="ko-KR" sz="2800" smtClean="0"/>
              <a:t>, TV, </a:t>
            </a:r>
            <a:r>
              <a:rPr lang="ko-KR" altLang="en-US" sz="2800" smtClean="0"/>
              <a:t>게임기</a:t>
            </a:r>
            <a:r>
              <a:rPr lang="en-US" altLang="ko-KR" sz="2800" smtClean="0"/>
              <a:t>, </a:t>
            </a:r>
            <a:r>
              <a:rPr lang="ko-KR" altLang="en-US" sz="2800" smtClean="0"/>
              <a:t>휴대용 단말기</a:t>
            </a:r>
            <a:r>
              <a:rPr lang="en-US" altLang="ko-KR" sz="2800" smtClean="0"/>
              <a:t>, </a:t>
            </a:r>
            <a:r>
              <a:rPr lang="ko-KR" altLang="en-US" sz="2800" smtClean="0"/>
              <a:t>내비게이션</a:t>
            </a:r>
            <a:r>
              <a:rPr lang="en-US" altLang="ko-KR" sz="2800" smtClean="0"/>
              <a:t>, </a:t>
            </a:r>
            <a:r>
              <a:rPr lang="ko-KR" altLang="en-US" sz="2800" smtClean="0"/>
              <a:t>센서</a:t>
            </a:r>
            <a:r>
              <a:rPr lang="en-US" altLang="ko-KR" sz="2800" smtClean="0"/>
              <a:t>, </a:t>
            </a:r>
            <a:r>
              <a:rPr lang="ko-KR" altLang="en-US" sz="2800" smtClean="0"/>
              <a:t>각종 가전제품</a:t>
            </a:r>
            <a:r>
              <a:rPr lang="en-US" altLang="ko-KR" sz="2800" smtClean="0"/>
              <a:t>, </a:t>
            </a:r>
            <a:r>
              <a:rPr lang="ko-KR" altLang="en-US" sz="2800" smtClean="0"/>
              <a:t>생산용 기기 등 컴퓨터가 아닌 모든 비컴퓨터기기가 네트워크화되어 언제</a:t>
            </a:r>
            <a:r>
              <a:rPr lang="en-US" altLang="ko-KR" sz="2800" smtClean="0"/>
              <a:t>, </a:t>
            </a:r>
            <a:r>
              <a:rPr lang="ko-KR" altLang="en-US" sz="2800" smtClean="0"/>
              <a:t>어디서나</a:t>
            </a:r>
            <a:r>
              <a:rPr lang="en-US" altLang="ko-KR" sz="2800" smtClean="0"/>
              <a:t>, </a:t>
            </a:r>
            <a:r>
              <a:rPr lang="ko-KR" altLang="en-US" sz="2800" smtClean="0"/>
              <a:t>누구든지 통신망을 이용하여 값싼 요금으로 의사소통을 할 수 있는 환경</a:t>
            </a:r>
          </a:p>
          <a:p>
            <a:endParaRPr lang="ko-KR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(1) </a:t>
            </a:r>
            <a:r>
              <a:rPr lang="ko-KR" altLang="en-US" smtClean="0"/>
              <a:t>특징</a:t>
            </a:r>
            <a:br>
              <a:rPr lang="ko-KR" altLang="en-US" smtClean="0"/>
            </a:br>
            <a:endParaRPr lang="ko-KR" altLang="en-US" smtClean="0"/>
          </a:p>
        </p:txBody>
      </p:sp>
      <p:sp>
        <p:nvSpPr>
          <p:cNvPr id="6144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1) </a:t>
            </a:r>
            <a:r>
              <a:rPr lang="ko-KR" altLang="en-US" smtClean="0"/>
              <a:t>네트워크에 접속함</a:t>
            </a:r>
            <a:r>
              <a:rPr lang="en-US" altLang="ko-KR" smtClean="0"/>
              <a:t>.</a:t>
            </a:r>
            <a:endParaRPr lang="ko-KR" altLang="en-US" smtClean="0"/>
          </a:p>
          <a:p>
            <a:r>
              <a:rPr lang="en-US" altLang="ko-KR" smtClean="0"/>
              <a:t>2) </a:t>
            </a:r>
            <a:r>
              <a:rPr lang="ko-KR" altLang="en-US" smtClean="0"/>
              <a:t>자율적인 컴퓨팅 서비스를 제공함</a:t>
            </a:r>
            <a:r>
              <a:rPr lang="en-US" altLang="ko-KR" smtClean="0"/>
              <a:t>. </a:t>
            </a:r>
            <a:endParaRPr lang="ko-KR" altLang="en-US" smtClean="0"/>
          </a:p>
          <a:p>
            <a:r>
              <a:rPr lang="en-US" altLang="ko-KR" smtClean="0"/>
              <a:t>3) </a:t>
            </a:r>
            <a:r>
              <a:rPr lang="ko-KR" altLang="en-US" smtClean="0"/>
              <a:t>상황에 따른 서비스를 변화시킴</a:t>
            </a:r>
            <a:r>
              <a:rPr lang="en-US" altLang="ko-KR" smtClean="0"/>
              <a:t>.</a:t>
            </a:r>
            <a:endParaRPr lang="ko-KR" altLang="en-US" smtClean="0"/>
          </a:p>
          <a:p>
            <a:r>
              <a:rPr lang="en-US" altLang="ko-KR" smtClean="0"/>
              <a:t>4) </a:t>
            </a:r>
            <a:r>
              <a:rPr lang="ko-KR" altLang="en-US" smtClean="0"/>
              <a:t>가상현실이 아닌 현실세계에 존재하고 정보도 현실세계에서 표시됨</a:t>
            </a:r>
            <a:r>
              <a:rPr lang="en-US" altLang="ko-KR" smtClean="0"/>
              <a:t>.</a:t>
            </a:r>
            <a:endParaRPr lang="ko-KR" altLang="en-US" smtClean="0"/>
          </a:p>
          <a:p>
            <a:endParaRPr lang="ko-KR" altLang="en-US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(2) </a:t>
            </a:r>
            <a:r>
              <a:rPr lang="ko-KR" altLang="en-US" smtClean="0"/>
              <a:t>유비쿼터스 사회</a:t>
            </a:r>
            <a:br>
              <a:rPr lang="ko-KR" altLang="en-US" smtClean="0"/>
            </a:br>
            <a:endParaRPr lang="ko-KR" altLang="en-US" smtClean="0"/>
          </a:p>
        </p:txBody>
      </p:sp>
      <p:sp>
        <p:nvSpPr>
          <p:cNvPr id="6246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컴퓨터</a:t>
            </a:r>
            <a:r>
              <a:rPr lang="en-US" altLang="ko-KR" smtClean="0"/>
              <a:t>, </a:t>
            </a:r>
            <a:r>
              <a:rPr lang="ko-KR" altLang="en-US" smtClean="0"/>
              <a:t>유선 인터넷</a:t>
            </a:r>
            <a:r>
              <a:rPr lang="en-US" altLang="ko-KR" smtClean="0"/>
              <a:t>, </a:t>
            </a:r>
            <a:r>
              <a:rPr lang="ko-KR" altLang="en-US" smtClean="0"/>
              <a:t>무선 인터넷이 자유롭게 통합되어 사물을 자동으로 인식하고 기록된 정보를 무선으로 컴퓨터와 통신 가능한 첨단센서 기술인 </a:t>
            </a:r>
            <a:r>
              <a:rPr lang="en-US" altLang="ko-KR" smtClean="0"/>
              <a:t>RFID(Radio Frequency IDentification) </a:t>
            </a:r>
            <a:r>
              <a:rPr lang="ko-KR" altLang="en-US" smtClean="0"/>
              <a:t>등과 같은 다양한 </a:t>
            </a:r>
            <a:r>
              <a:rPr lang="en-US" altLang="ko-KR" smtClean="0"/>
              <a:t>IT</a:t>
            </a:r>
            <a:r>
              <a:rPr lang="ko-KR" altLang="en-US" smtClean="0"/>
              <a:t>기술이 결합하여 구현되는 새로운 미래 정보사회</a:t>
            </a:r>
          </a:p>
          <a:p>
            <a:endParaRPr lang="ko-KR" altLang="en-US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14313" y="214313"/>
          <a:ext cx="8929687" cy="6429373"/>
        </p:xfrm>
        <a:graphic>
          <a:graphicData uri="http://schemas.openxmlformats.org/drawingml/2006/table">
            <a:tbl>
              <a:tblPr/>
              <a:tblGrid>
                <a:gridCol w="1455706"/>
                <a:gridCol w="3491314"/>
                <a:gridCol w="3982667"/>
              </a:tblGrid>
              <a:tr h="8397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-윤명조160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-윤명조160"/>
                        </a:rPr>
                        <a:t>정보화 사회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-윤명조160"/>
                        </a:rPr>
                        <a:t>(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-윤명조160"/>
                        </a:rPr>
                        <a:t>지식기반 사회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-윤명조160"/>
                        </a:rPr>
                        <a:t>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-윤명조160"/>
                        </a:rPr>
                        <a:t>유비쿼터스 사회</a:t>
                      </a:r>
                      <a:r>
                        <a:rPr lang="en-US" altLang="ko-KR" sz="2000">
                          <a:solidFill>
                            <a:srgbClr val="000000"/>
                          </a:solidFill>
                          <a:latin typeface="-윤명조160"/>
                        </a:rPr>
                        <a:t>(</a:t>
                      </a: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-윤명조160"/>
                        </a:rPr>
                        <a:t>지능기반 사회</a:t>
                      </a:r>
                      <a:r>
                        <a:rPr lang="en-US" altLang="ko-KR" sz="2000">
                          <a:solidFill>
                            <a:srgbClr val="000000"/>
                          </a:solidFill>
                          <a:latin typeface="-윤명조160"/>
                        </a:rPr>
                        <a:t>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-윤명조160"/>
                        </a:rPr>
                        <a:t>핵심기술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-윤명조160"/>
                        </a:rPr>
                        <a:t>인터넷 네트워크</a:t>
                      </a:r>
                    </a:p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-윤명조160"/>
                        </a:rPr>
                        <a:t>컴퓨터 활용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-윤명조160"/>
                        </a:rPr>
                        <a:t>센서</a:t>
                      </a:r>
                    </a:p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-윤명조160"/>
                        </a:rPr>
                        <a:t>이동성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-윤명조160"/>
                        </a:rPr>
                        <a:t>(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-윤명조160"/>
                        </a:rPr>
                        <a:t>mobile)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7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-윤명조160"/>
                        </a:rPr>
                        <a:t>산업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-윤명조160"/>
                          <a:ea typeface="-윤명조160"/>
                        </a:rPr>
                        <a:t>IT</a:t>
                      </a: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-윤명조160"/>
                          <a:ea typeface="-윤명조160"/>
                        </a:rPr>
                        <a:t>산업 중심</a:t>
                      </a:r>
                      <a:endParaRPr lang="ko-KR" altLang="en-US" sz="2000">
                        <a:solidFill>
                          <a:srgbClr val="000000"/>
                        </a:solidFill>
                        <a:latin typeface="-윤명조16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-윤명조160"/>
                        </a:rPr>
                        <a:t>가전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-윤명조160"/>
                        </a:rPr>
                        <a:t>, 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-윤명조160"/>
                        </a:rPr>
                        <a:t>자동차 등 전체 산업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-윤명조160"/>
                        </a:rPr>
                        <a:t>서비스 </a:t>
                      </a:r>
                    </a:p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-윤명조160"/>
                        </a:rPr>
                        <a:t>활용방식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-윤명조160"/>
                        </a:rPr>
                        <a:t>사용자가 의식적으로 </a:t>
                      </a:r>
                      <a:r>
                        <a:rPr lang="en-US" altLang="ko-KR" sz="2000">
                          <a:solidFill>
                            <a:srgbClr val="000000"/>
                          </a:solidFill>
                          <a:latin typeface="-윤명조160"/>
                        </a:rPr>
                        <a:t>IT</a:t>
                      </a: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-윤명조160"/>
                        </a:rPr>
                        <a:t>기술 활용</a:t>
                      </a:r>
                      <a:r>
                        <a:rPr lang="en-US" altLang="ko-KR" sz="2000">
                          <a:solidFill>
                            <a:srgbClr val="000000"/>
                          </a:solidFill>
                          <a:latin typeface="-윤명조160"/>
                        </a:rPr>
                        <a:t>(</a:t>
                      </a: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-윤명조160"/>
                        </a:rPr>
                        <a:t>수동적</a:t>
                      </a:r>
                      <a:r>
                        <a:rPr lang="en-US" altLang="ko-KR" sz="2000">
                          <a:solidFill>
                            <a:srgbClr val="000000"/>
                          </a:solidFill>
                          <a:latin typeface="-윤명조160"/>
                        </a:rPr>
                        <a:t>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-윤명조160"/>
                        </a:rPr>
                        <a:t>사용자 보이지 않는 서비스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-윤명조160"/>
                        </a:rPr>
                        <a:t>, 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-윤명조160"/>
                        </a:rPr>
                        <a:t>실시간 서비스 제공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-윤명조160"/>
                        </a:rPr>
                        <a:t>(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-윤명조160"/>
                        </a:rPr>
                        <a:t>능동적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-윤명조160"/>
                        </a:rPr>
                        <a:t>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-윤명조160"/>
                        </a:rPr>
                        <a:t>서비스 </a:t>
                      </a:r>
                    </a:p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-윤명조160"/>
                        </a:rPr>
                        <a:t>제공 방식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-윤명조160"/>
                        </a:rPr>
                        <a:t>표준화된 서비스</a:t>
                      </a:r>
                    </a:p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>
                          <a:solidFill>
                            <a:srgbClr val="000000"/>
                          </a:solidFill>
                          <a:latin typeface="-윤명조160"/>
                          <a:ea typeface="-윤명조160"/>
                        </a:rPr>
                        <a:t>(</a:t>
                      </a: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-윤명조160"/>
                          <a:ea typeface="-윤명조160"/>
                        </a:rPr>
                        <a:t>획일적 서비스</a:t>
                      </a:r>
                      <a:r>
                        <a:rPr lang="en-US" altLang="ko-KR" sz="2000">
                          <a:solidFill>
                            <a:srgbClr val="000000"/>
                          </a:solidFill>
                          <a:latin typeface="-윤명조160"/>
                          <a:ea typeface="-윤명조160"/>
                        </a:rPr>
                        <a:t>)</a:t>
                      </a:r>
                      <a:endParaRPr lang="ko-KR" altLang="en-US" sz="2000">
                        <a:solidFill>
                          <a:srgbClr val="000000"/>
                        </a:solidFill>
                        <a:latin typeface="-윤명조16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-윤명조160"/>
                        </a:rPr>
                        <a:t>지능화된 서비스</a:t>
                      </a:r>
                    </a:p>
                    <a:p>
                      <a:pPr marL="0" marR="0" algn="just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-윤명조160"/>
                          <a:ea typeface="-윤명조160"/>
                        </a:rPr>
                        <a:t>(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-윤명조160"/>
                          <a:ea typeface="-윤명조160"/>
                        </a:rPr>
                        <a:t>유연적 서비스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-윤명조160"/>
                          <a:ea typeface="-윤명조160"/>
                        </a:rPr>
                        <a:t>)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-윤명조16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51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빅데이터</a:t>
            </a:r>
            <a:r>
              <a:rPr lang="en-US" altLang="ko-KR" dirty="0" smtClean="0"/>
              <a:t>(Big Data)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536504"/>
          </a:xfrm>
        </p:spPr>
        <p:txBody>
          <a:bodyPr/>
          <a:lstStyle/>
          <a:p>
            <a:r>
              <a:rPr lang="ko-KR" altLang="en-US" dirty="0"/>
              <a:t>디지털 환경에서 생성되는 데이터로 그 규모가 방대하고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생성 </a:t>
            </a:r>
            <a:r>
              <a:rPr lang="ko-KR" altLang="en-US" dirty="0"/>
              <a:t>주기도 짧고</a:t>
            </a:r>
            <a:r>
              <a:rPr lang="en-US" altLang="ko-KR" dirty="0"/>
              <a:t>, </a:t>
            </a:r>
            <a:r>
              <a:rPr lang="ko-KR" altLang="en-US" dirty="0"/>
              <a:t>형태도 수치 데이터뿐 아니라 문자와 영상 데이터를 </a:t>
            </a:r>
            <a:r>
              <a:rPr lang="ko-KR" altLang="en-US" dirty="0" smtClean="0"/>
              <a:t>포함하는 대규모 데이터</a:t>
            </a:r>
            <a:r>
              <a:rPr lang="en-US" altLang="ko-KR" dirty="0" smtClean="0"/>
              <a:t>. </a:t>
            </a:r>
          </a:p>
          <a:p>
            <a:r>
              <a:rPr lang="ko-KR" altLang="en-US" dirty="0" err="1" smtClean="0"/>
              <a:t>빅데이터</a:t>
            </a:r>
            <a:r>
              <a:rPr lang="ko-KR" altLang="en-US" dirty="0" smtClean="0"/>
              <a:t> 환경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dirty="0"/>
              <a:t>과거에 비해 데이터의 양이 </a:t>
            </a:r>
            <a:r>
              <a:rPr lang="ko-KR" altLang="en-US" dirty="0" smtClean="0"/>
              <a:t>폭증했다는 </a:t>
            </a:r>
            <a:r>
              <a:rPr lang="ko-KR" altLang="en-US" dirty="0"/>
              <a:t>점과 함께 데이터의 종류도 다양해져 사람들의 행동은 물론 위치정보와 </a:t>
            </a:r>
            <a:r>
              <a:rPr lang="en-US" altLang="ko-KR" dirty="0"/>
              <a:t>SNS</a:t>
            </a:r>
            <a:r>
              <a:rPr lang="ko-KR" altLang="en-US" dirty="0" smtClean="0"/>
              <a:t>를 통해 </a:t>
            </a:r>
            <a:r>
              <a:rPr lang="ko-KR" altLang="en-US" dirty="0"/>
              <a:t>생각과 의견까지 분석하고 예측할 수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7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인터넷 기업의 등장과 글로벌 디지털 데이터 규모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92088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6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1143000"/>
          </a:xfrm>
        </p:spPr>
        <p:txBody>
          <a:bodyPr/>
          <a:lstStyle/>
          <a:p>
            <a:r>
              <a:rPr lang="ko-KR" altLang="en-US" dirty="0" err="1"/>
              <a:t>빅데이터의</a:t>
            </a:r>
            <a:r>
              <a:rPr lang="ko-KR" altLang="en-US" dirty="0"/>
              <a:t> 특징과 의미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981200"/>
            <a:ext cx="7918648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3V : </a:t>
            </a:r>
            <a:r>
              <a:rPr lang="ko-KR" altLang="en-US" dirty="0" smtClean="0"/>
              <a:t>데이터의 </a:t>
            </a:r>
            <a:r>
              <a:rPr lang="ko-KR" altLang="en-US" dirty="0"/>
              <a:t>양</a:t>
            </a:r>
            <a:r>
              <a:rPr lang="en-US" altLang="ko-KR" dirty="0"/>
              <a:t>(Volume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생성속도</a:t>
            </a:r>
            <a:r>
              <a:rPr lang="en-US" altLang="ko-KR" dirty="0"/>
              <a:t>(Velocity), </a:t>
            </a:r>
            <a:r>
              <a:rPr lang="ko-KR" altLang="en-US" dirty="0"/>
              <a:t>형태의 다양성</a:t>
            </a:r>
            <a:r>
              <a:rPr lang="en-US" altLang="ko-KR" dirty="0"/>
              <a:t>(Variety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(</a:t>
            </a:r>
            <a:r>
              <a:rPr lang="en-US" altLang="ko-KR" dirty="0" err="1"/>
              <a:t>O'ReillyRadarTeam</a:t>
            </a:r>
            <a:r>
              <a:rPr lang="en-US" altLang="ko-KR" dirty="0"/>
              <a:t>, 2012</a:t>
            </a:r>
            <a:r>
              <a:rPr lang="en-US" altLang="ko-KR" dirty="0" smtClean="0"/>
              <a:t>).</a:t>
            </a:r>
            <a:r>
              <a:rPr lang="ko-KR" altLang="en-US" dirty="0" smtClean="0"/>
              <a:t> </a:t>
            </a:r>
            <a:r>
              <a:rPr lang="ko-KR" altLang="en-US" dirty="0"/>
              <a:t>가치</a:t>
            </a:r>
            <a:r>
              <a:rPr lang="en-US" altLang="ko-KR" dirty="0"/>
              <a:t>(Value)</a:t>
            </a:r>
            <a:r>
              <a:rPr lang="ko-KR" altLang="en-US" dirty="0"/>
              <a:t>나 복잡성</a:t>
            </a:r>
            <a:r>
              <a:rPr lang="en-US" altLang="ko-KR" dirty="0"/>
              <a:t>(Complexity)</a:t>
            </a:r>
            <a:r>
              <a:rPr lang="ko-KR" altLang="en-US" dirty="0"/>
              <a:t>을 </a:t>
            </a:r>
            <a:r>
              <a:rPr lang="ko-KR" altLang="en-US" dirty="0" smtClean="0"/>
              <a:t>덧붙임</a:t>
            </a:r>
            <a:r>
              <a:rPr lang="en-US" altLang="ko-KR" dirty="0" smtClean="0"/>
              <a:t>.</a:t>
            </a:r>
          </a:p>
          <a:p>
            <a:r>
              <a:rPr lang="ko-KR" altLang="en-US" sz="2000" dirty="0"/>
              <a:t>고객의 행동을 미리 예측하고 대처방안을 마련해 </a:t>
            </a:r>
            <a:r>
              <a:rPr lang="ko-KR" altLang="en-US" sz="2000" dirty="0" smtClean="0"/>
              <a:t>기업경쟁력을 </a:t>
            </a:r>
            <a:r>
              <a:rPr lang="ko-KR" altLang="en-US" sz="2000" dirty="0"/>
              <a:t>강화시키고</a:t>
            </a:r>
            <a:r>
              <a:rPr lang="en-US" altLang="ko-KR" sz="2000" dirty="0"/>
              <a:t>, </a:t>
            </a:r>
            <a:r>
              <a:rPr lang="ko-KR" altLang="en-US" sz="2000" dirty="0"/>
              <a:t>생산성 향상과 비즈니스 혁신을 가능하게 </a:t>
            </a:r>
            <a:r>
              <a:rPr lang="ko-KR" altLang="en-US" sz="2000" dirty="0" smtClean="0"/>
              <a:t>함</a:t>
            </a:r>
            <a:r>
              <a:rPr lang="en-US" altLang="ko-KR" sz="2000" dirty="0" smtClean="0"/>
              <a:t>.</a:t>
            </a:r>
          </a:p>
          <a:p>
            <a:r>
              <a:rPr lang="en-US" altLang="ko-KR" sz="2000" dirty="0" smtClean="0"/>
              <a:t> </a:t>
            </a:r>
            <a:r>
              <a:rPr lang="ko-KR" altLang="en-US" sz="2000" dirty="0"/>
              <a:t>공공 기관의 입장에서도 </a:t>
            </a:r>
            <a:r>
              <a:rPr lang="ko-KR" altLang="en-US" sz="2000" dirty="0" err="1"/>
              <a:t>빅데이터의</a:t>
            </a:r>
            <a:r>
              <a:rPr lang="ko-KR" altLang="en-US" sz="2000" dirty="0"/>
              <a:t> 등장은 시민이 요구하는 서비스를 </a:t>
            </a:r>
            <a:r>
              <a:rPr lang="ko-KR" altLang="en-US" sz="2000" dirty="0" smtClean="0"/>
              <a:t>제공할 </a:t>
            </a:r>
            <a:r>
              <a:rPr lang="ko-KR" altLang="en-US" sz="2000" dirty="0"/>
              <a:t>수 있는 기회로 </a:t>
            </a:r>
            <a:r>
              <a:rPr lang="ko-KR" altLang="en-US" sz="2000" dirty="0" smtClean="0"/>
              <a:t>작용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 </a:t>
            </a:r>
            <a:r>
              <a:rPr lang="en-US" altLang="ko-KR" sz="2000" dirty="0"/>
              <a:t>'</a:t>
            </a:r>
            <a:r>
              <a:rPr lang="ko-KR" altLang="en-US" sz="2000" dirty="0"/>
              <a:t>사회적 비용 감소와 공공 서비스 품질 향상</a:t>
            </a:r>
            <a:r>
              <a:rPr lang="en-US" altLang="ko-KR" sz="2000" dirty="0" smtClean="0"/>
              <a:t>'</a:t>
            </a:r>
            <a:r>
              <a:rPr lang="ko-KR" altLang="en-US" sz="2000" dirty="0" smtClean="0"/>
              <a:t>을 </a:t>
            </a:r>
            <a:r>
              <a:rPr lang="ko-KR" altLang="en-US" sz="2000" dirty="0"/>
              <a:t>가능하게 </a:t>
            </a:r>
            <a:r>
              <a:rPr lang="ko-KR" altLang="en-US" sz="2000" dirty="0" err="1" smtClean="0"/>
              <a:t>만듬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726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8195" name="_x98045800" descr="EMB00000e9025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빅데이터</a:t>
            </a:r>
            <a:r>
              <a:rPr lang="ko-KR" altLang="en-US" dirty="0"/>
              <a:t> 처리 기술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(1) </a:t>
            </a:r>
            <a:r>
              <a:rPr lang="ko-KR" altLang="en-US" dirty="0" err="1" smtClean="0"/>
              <a:t>구글의</a:t>
            </a:r>
            <a:r>
              <a:rPr lang="ko-KR" altLang="en-US" dirty="0" smtClean="0"/>
              <a:t> </a:t>
            </a:r>
            <a:r>
              <a:rPr lang="ko-KR" altLang="en-US" dirty="0" err="1"/>
              <a:t>빅데이터</a:t>
            </a:r>
            <a:r>
              <a:rPr lang="ko-KR" altLang="en-US" dirty="0"/>
              <a:t> </a:t>
            </a:r>
            <a:r>
              <a:rPr lang="ko-KR" altLang="en-US" dirty="0" smtClean="0"/>
              <a:t>처리기술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-</a:t>
            </a:r>
            <a:r>
              <a:rPr lang="ko-KR" altLang="en-US" dirty="0" err="1"/>
              <a:t>구글의</a:t>
            </a:r>
            <a:r>
              <a:rPr lang="ko-KR" altLang="en-US" dirty="0"/>
              <a:t> 검색엔진 </a:t>
            </a:r>
            <a:r>
              <a:rPr lang="ko-KR" altLang="en-US" dirty="0" smtClean="0"/>
              <a:t>기술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-</a:t>
            </a:r>
            <a:r>
              <a:rPr lang="ko-KR" altLang="en-US" dirty="0"/>
              <a:t>분산파일 시스템</a:t>
            </a:r>
            <a:r>
              <a:rPr lang="en-US" altLang="ko-KR" dirty="0"/>
              <a:t>(GFS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빅테이블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맵리듀스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(2) </a:t>
            </a:r>
            <a:r>
              <a:rPr lang="ko-KR" altLang="en-US" dirty="0" err="1" smtClean="0"/>
              <a:t>하둡</a:t>
            </a:r>
            <a:r>
              <a:rPr lang="en-US" altLang="ko-KR" dirty="0"/>
              <a:t>(</a:t>
            </a:r>
            <a:r>
              <a:rPr lang="en-US" altLang="ko-KR" dirty="0" err="1"/>
              <a:t>hadoop</a:t>
            </a:r>
            <a:r>
              <a:rPr lang="en-US" altLang="ko-KR" dirty="0" smtClean="0"/>
              <a:t>)-</a:t>
            </a:r>
            <a:r>
              <a:rPr lang="ko-KR" altLang="en-US"/>
              <a:t>공개용 소프트웨어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- </a:t>
            </a:r>
            <a:r>
              <a:rPr lang="ko-KR" altLang="en-US" dirty="0" err="1"/>
              <a:t>구글의</a:t>
            </a:r>
            <a:r>
              <a:rPr lang="ko-KR" altLang="en-US" dirty="0"/>
              <a:t> 분산파일 시스템 </a:t>
            </a:r>
            <a:r>
              <a:rPr lang="ko-KR" altLang="en-US" dirty="0" smtClean="0"/>
              <a:t>기능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59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질의 및 응답</a:t>
            </a:r>
          </a:p>
        </p:txBody>
      </p:sp>
      <p:sp>
        <p:nvSpPr>
          <p:cNvPr id="64515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질의</a:t>
            </a:r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r>
              <a:rPr lang="ko-KR" altLang="en-US" smtClean="0"/>
              <a:t>응답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4000" smtClean="0"/>
              <a:t>2) SNS</a:t>
            </a:r>
            <a:r>
              <a:rPr lang="ko-KR" altLang="en-US" sz="4000" smtClean="0"/>
              <a:t>의 종류</a:t>
            </a:r>
            <a:r>
              <a:rPr lang="en-US" altLang="ko-KR" sz="4000" smtClean="0"/>
              <a:t>(1/2)</a:t>
            </a:r>
            <a:endParaRPr lang="en-US" altLang="ko-KR" sz="38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14500"/>
            <a:ext cx="7772400" cy="43815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ko-KR" altLang="en-US" sz="2400" smtClean="0"/>
              <a:t>사람들을 일정 분류로 분류해주고 있는 서비스</a:t>
            </a:r>
            <a:endParaRPr lang="en-US" altLang="ko-KR" sz="2400" smtClean="0"/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2400" smtClean="0"/>
              <a:t>친구</a:t>
            </a:r>
            <a:r>
              <a:rPr lang="en-US" altLang="ko-KR" sz="2400" smtClean="0"/>
              <a:t>(</a:t>
            </a:r>
            <a:r>
              <a:rPr lang="ko-KR" altLang="en-US" sz="2400" smtClean="0"/>
              <a:t>보통 자기 소개 웹페이지</a:t>
            </a:r>
            <a:r>
              <a:rPr lang="en-US" altLang="ko-KR" sz="2400" smtClean="0"/>
              <a:t>)</a:t>
            </a:r>
            <a:r>
              <a:rPr lang="ko-KR" altLang="en-US" sz="2400" smtClean="0"/>
              <a:t>들과 연락을 주고 받을 수 있는 수단을 제공해주는 소셜 네트워크 서비스</a:t>
            </a:r>
            <a:r>
              <a:rPr lang="en-US" altLang="ko-KR" sz="2400" smtClean="0"/>
              <a:t>, </a:t>
            </a:r>
            <a:r>
              <a:rPr lang="ko-KR" altLang="en-US" sz="2400" smtClean="0"/>
              <a:t>사용자들의 신뢰 관계를 기반으로 무언가를 추천하는 시스템을 갖추고 있는 소셜 네트워크 서비스</a:t>
            </a:r>
            <a:endParaRPr lang="en-US" altLang="ko-KR" sz="2400" smtClean="0"/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2400" smtClean="0"/>
              <a:t>싸이월드</a:t>
            </a:r>
            <a:r>
              <a:rPr lang="en-US" altLang="ko-KR" sz="2400" smtClean="0"/>
              <a:t>:</a:t>
            </a:r>
            <a:r>
              <a:rPr lang="ko-KR" altLang="en-US" sz="2400" smtClean="0"/>
              <a:t> 소셜 네트워크 서비스</a:t>
            </a:r>
            <a:r>
              <a:rPr lang="en-US" altLang="ko-KR" sz="2400" smtClean="0"/>
              <a:t>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2400" smtClean="0"/>
              <a:t>비즈니스용 소셜 네트워크</a:t>
            </a:r>
            <a:r>
              <a:rPr lang="en-US" altLang="ko-KR" sz="2400" smtClean="0"/>
              <a:t>:</a:t>
            </a:r>
            <a:r>
              <a:rPr lang="ko-KR" altLang="en-US" sz="2400" smtClean="0"/>
              <a:t> 링크나우</a:t>
            </a:r>
            <a:r>
              <a:rPr lang="en-US" altLang="ko-KR" sz="2400" smtClean="0"/>
              <a:t>Linknow </a:t>
            </a:r>
            <a:r>
              <a:rPr lang="ko-KR" altLang="en-US" sz="2400" smtClean="0"/>
              <a:t>마이크로 블로그 형식의 소셜 네트워크</a:t>
            </a:r>
            <a:r>
              <a:rPr lang="en-US" altLang="ko-KR" sz="2400" smtClean="0"/>
              <a:t>:</a:t>
            </a:r>
            <a:r>
              <a:rPr lang="ko-KR" altLang="en-US" sz="2400" smtClean="0"/>
              <a:t> 네이버 </a:t>
            </a:r>
            <a:r>
              <a:rPr lang="en-US" altLang="ko-KR" sz="2400" smtClean="0"/>
              <a:t>me2DAY, </a:t>
            </a:r>
            <a:r>
              <a:rPr lang="ko-KR" altLang="en-US" sz="2400" smtClean="0"/>
              <a:t>다음 요즘</a:t>
            </a:r>
            <a:r>
              <a:rPr lang="en-US" altLang="ko-KR" sz="2400" smtClean="0"/>
              <a:t>, </a:t>
            </a:r>
            <a:r>
              <a:rPr lang="ko-KR" altLang="en-US" sz="2400" smtClean="0"/>
              <a:t>네이트 커넥트 </a:t>
            </a:r>
            <a:endParaRPr lang="en-US" altLang="ko-KR" sz="24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2400" smtClean="0"/>
              <a:t> </a:t>
            </a:r>
            <a:r>
              <a:rPr lang="ko-KR" altLang="en-US" sz="2400" smtClean="0"/>
              <a:t>생각을 공유하는 소셜 네트워크 </a:t>
            </a:r>
            <a:r>
              <a:rPr lang="en-US" altLang="ko-KR" sz="2400" smtClean="0"/>
              <a:t>:</a:t>
            </a:r>
            <a:r>
              <a:rPr lang="ko-KR" altLang="en-US" sz="2400" smtClean="0"/>
              <a:t>마인드파스타 마인드파스타</a:t>
            </a:r>
            <a:endParaRPr lang="en-US" altLang="ko-KR" sz="2400" smtClean="0"/>
          </a:p>
          <a:p>
            <a:pPr eaLnBrk="1" hangingPunct="1">
              <a:buFont typeface="Wingdings 2" pitchFamily="18" charset="2"/>
              <a:buNone/>
            </a:pPr>
            <a:endParaRPr lang="ko-KR" altLang="en-US" sz="2400" smtClean="0"/>
          </a:p>
          <a:p>
            <a:pPr eaLnBrk="1" hangingPunct="1">
              <a:buFont typeface="Wingdings 2" pitchFamily="18" charset="2"/>
              <a:buNone/>
            </a:pPr>
            <a:endParaRPr lang="en-US" altLang="ko-KR" sz="2800" smtClean="0"/>
          </a:p>
          <a:p>
            <a:pPr eaLnBrk="1" hangingPunct="1">
              <a:buFont typeface="Wingdings 2" pitchFamily="18" charset="2"/>
              <a:buNone/>
            </a:pPr>
            <a:endParaRPr lang="ko-KR" altLang="en-US" sz="2800" smtClean="0"/>
          </a:p>
          <a:p>
            <a:pPr eaLnBrk="1" hangingPunct="1">
              <a:buFont typeface="Wingdings 2" pitchFamily="18" charset="2"/>
              <a:buNone/>
            </a:pPr>
            <a:endParaRPr lang="ko-KR" altLang="en-US" sz="2800" smtClean="0"/>
          </a:p>
          <a:p>
            <a:pPr eaLnBrk="1" hangingPunct="1">
              <a:buFont typeface="Wingdings 2" pitchFamily="18" charset="2"/>
              <a:buNone/>
            </a:pPr>
            <a:endParaRPr lang="en-US" altLang="ko-KR" sz="28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10243" name="_x98048904" descr="EMB00000e9025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smtClean="0"/>
              <a:t>2) SNS</a:t>
            </a:r>
            <a:r>
              <a:rPr lang="ko-KR" altLang="en-US" sz="4400" smtClean="0"/>
              <a:t>의 종류</a:t>
            </a:r>
            <a:r>
              <a:rPr lang="en-US" altLang="ko-KR" sz="4400" smtClean="0"/>
              <a:t>(2/2)</a:t>
            </a:r>
            <a:endParaRPr lang="ko-KR" altLang="en-US" smtClean="0"/>
          </a:p>
        </p:txBody>
      </p:sp>
      <p:sp>
        <p:nvSpPr>
          <p:cNvPr id="11267" name="내용 개체 틀 3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22800"/>
          </a:xfrm>
        </p:spPr>
        <p:txBody>
          <a:bodyPr>
            <a:spAutoFit/>
          </a:bodyPr>
          <a:lstStyle/>
          <a:p>
            <a:r>
              <a:rPr lang="ko-KR" altLang="en-US" smtClean="0"/>
              <a:t>페이스북</a:t>
            </a:r>
            <a:r>
              <a:rPr lang="en-US" altLang="ko-KR" smtClean="0"/>
              <a:t>, </a:t>
            </a:r>
            <a:r>
              <a:rPr lang="ko-KR" altLang="en-US" smtClean="0"/>
              <a:t>마이스페이스</a:t>
            </a:r>
            <a:r>
              <a:rPr lang="en-US" altLang="ko-KR" smtClean="0"/>
              <a:t>, </a:t>
            </a:r>
            <a:r>
              <a:rPr lang="ko-KR" altLang="en-US" smtClean="0"/>
              <a:t>트위터</a:t>
            </a:r>
            <a:r>
              <a:rPr lang="en-US" altLang="ko-KR" smtClean="0"/>
              <a:t>, </a:t>
            </a:r>
            <a:r>
              <a:rPr lang="ko-KR" altLang="en-US" smtClean="0"/>
              <a:t>링키딘이 북아메리카 지역에서 가장 널리 쓰이는 소셜 네트워크 서비스</a:t>
            </a:r>
            <a:r>
              <a:rPr lang="en-US" altLang="ko-KR" smtClean="0"/>
              <a:t>. </a:t>
            </a:r>
          </a:p>
          <a:p>
            <a:r>
              <a:rPr lang="ko-KR" altLang="en-US" smtClean="0"/>
              <a:t>넥소피아가 캐나다에서</a:t>
            </a:r>
            <a:r>
              <a:rPr lang="en-US" altLang="ko-KR" smtClean="0"/>
              <a:t>, </a:t>
            </a:r>
            <a:r>
              <a:rPr lang="ko-KR" altLang="en-US" smtClean="0"/>
              <a:t>비보</a:t>
            </a:r>
            <a:r>
              <a:rPr lang="en-US" altLang="ko-KR" smtClean="0"/>
              <a:t>, Hi5, </a:t>
            </a:r>
            <a:r>
              <a:rPr lang="ko-KR" altLang="en-US" smtClean="0"/>
              <a:t>마이스페이스</a:t>
            </a:r>
            <a:r>
              <a:rPr lang="en-US" altLang="ko-KR" smtClean="0"/>
              <a:t>, dol2day (</a:t>
            </a:r>
            <a:r>
              <a:rPr lang="ko-KR" altLang="en-US" smtClean="0"/>
              <a:t>특히 독일에서</a:t>
            </a:r>
            <a:r>
              <a:rPr lang="en-US" altLang="ko-KR" smtClean="0"/>
              <a:t>), Tagged, XING, Skyrock (</a:t>
            </a:r>
            <a:r>
              <a:rPr lang="ko-KR" altLang="en-US" smtClean="0"/>
              <a:t>유럽 일부 지역</a:t>
            </a:r>
            <a:r>
              <a:rPr lang="en-US" altLang="ko-KR" smtClean="0"/>
              <a:t>)</a:t>
            </a:r>
            <a:r>
              <a:rPr lang="ko-KR" altLang="en-US" smtClean="0"/>
              <a:t>가 유럽에서</a:t>
            </a:r>
            <a:r>
              <a:rPr lang="en-US" altLang="ko-KR" smtClean="0"/>
              <a:t>, Orkut </a:t>
            </a:r>
            <a:r>
              <a:rPr lang="ko-KR" altLang="en-US" smtClean="0"/>
              <a:t>및 </a:t>
            </a:r>
            <a:r>
              <a:rPr lang="en-US" altLang="ko-KR" smtClean="0"/>
              <a:t>Hi5</a:t>
            </a:r>
            <a:r>
              <a:rPr lang="ko-KR" altLang="en-US" smtClean="0"/>
              <a:t>가 남아메리카 및 중아메리카에서</a:t>
            </a:r>
            <a:r>
              <a:rPr lang="en-US" altLang="ko-KR" smtClean="0"/>
              <a:t>, Friendster, Multiply, Orkut, Xiaonei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대나무">
  <a:themeElements>
    <a:clrScheme name="">
      <a:dk1>
        <a:srgbClr val="3F3E00"/>
      </a:dk1>
      <a:lt1>
        <a:srgbClr val="E7F8C8"/>
      </a:lt1>
      <a:dk2>
        <a:srgbClr val="2A55AA"/>
      </a:dk2>
      <a:lt2>
        <a:srgbClr val="777777"/>
      </a:lt2>
      <a:accent1>
        <a:srgbClr val="FFFF99"/>
      </a:accent1>
      <a:accent2>
        <a:srgbClr val="FF9933"/>
      </a:accent2>
      <a:accent3>
        <a:srgbClr val="F1FBE0"/>
      </a:accent3>
      <a:accent4>
        <a:srgbClr val="343400"/>
      </a:accent4>
      <a:accent5>
        <a:srgbClr val="FFFFCA"/>
      </a:accent5>
      <a:accent6>
        <a:srgbClr val="E78A2D"/>
      </a:accent6>
      <a:hlink>
        <a:srgbClr val="00CC99"/>
      </a:hlink>
      <a:folHlink>
        <a:srgbClr val="B2B2B2"/>
      </a:folHlink>
    </a:clrScheme>
    <a:fontScheme name="대나무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</a:defRPr>
        </a:defPPr>
      </a:lstStyle>
    </a:lnDef>
  </a:objectDefaults>
  <a:extraClrSchemeLst>
    <a:extraClrScheme>
      <a:clrScheme name="대나무 1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대나무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대나무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대나무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대나무 5">
        <a:dk1>
          <a:srgbClr val="3D6D6C"/>
        </a:dk1>
        <a:lt1>
          <a:srgbClr val="DBF4AE"/>
        </a:lt1>
        <a:dk2>
          <a:srgbClr val="79AD3F"/>
        </a:dk2>
        <a:lt2>
          <a:srgbClr val="777777"/>
        </a:lt2>
        <a:accent1>
          <a:srgbClr val="EDAD39"/>
        </a:accent1>
        <a:accent2>
          <a:srgbClr val="FF6600"/>
        </a:accent2>
        <a:accent3>
          <a:srgbClr val="EAF8D3"/>
        </a:accent3>
        <a:accent4>
          <a:srgbClr val="335C5B"/>
        </a:accent4>
        <a:accent5>
          <a:srgbClr val="F4D3AE"/>
        </a:accent5>
        <a:accent6>
          <a:srgbClr val="E75C00"/>
        </a:accent6>
        <a:hlink>
          <a:srgbClr val="00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대나무 6">
        <a:dk1>
          <a:srgbClr val="3F3E00"/>
        </a:dk1>
        <a:lt1>
          <a:srgbClr val="E7F8C8"/>
        </a:lt1>
        <a:dk2>
          <a:srgbClr val="2A690B"/>
        </a:dk2>
        <a:lt2>
          <a:srgbClr val="777777"/>
        </a:lt2>
        <a:accent1>
          <a:srgbClr val="FFCC00"/>
        </a:accent1>
        <a:accent2>
          <a:srgbClr val="CC9900"/>
        </a:accent2>
        <a:accent3>
          <a:srgbClr val="F1FBE0"/>
        </a:accent3>
        <a:accent4>
          <a:srgbClr val="343400"/>
        </a:accent4>
        <a:accent5>
          <a:srgbClr val="FFE2AA"/>
        </a:accent5>
        <a:accent6>
          <a:srgbClr val="B98A00"/>
        </a:accent6>
        <a:hlink>
          <a:srgbClr val="2CC0A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대나무 7">
        <a:dk1>
          <a:srgbClr val="3F3E00"/>
        </a:dk1>
        <a:lt1>
          <a:srgbClr val="E7F8C8"/>
        </a:lt1>
        <a:dk2>
          <a:srgbClr val="996600"/>
        </a:dk2>
        <a:lt2>
          <a:srgbClr val="777777"/>
        </a:lt2>
        <a:accent1>
          <a:srgbClr val="FFCC00"/>
        </a:accent1>
        <a:accent2>
          <a:srgbClr val="CC9900"/>
        </a:accent2>
        <a:accent3>
          <a:srgbClr val="F1FBE0"/>
        </a:accent3>
        <a:accent4>
          <a:srgbClr val="343400"/>
        </a:accent4>
        <a:accent5>
          <a:srgbClr val="FFE2AA"/>
        </a:accent5>
        <a:accent6>
          <a:srgbClr val="B98A00"/>
        </a:accent6>
        <a:hlink>
          <a:srgbClr val="2CC0A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Office\Templates\디자인\대나무.pot</Template>
  <TotalTime>448</TotalTime>
  <Words>2836</Words>
  <Application>Microsoft Office PowerPoint</Application>
  <PresentationFormat>화면 슬라이드 쇼(4:3)</PresentationFormat>
  <Paragraphs>364</Paragraphs>
  <Slides>61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61</vt:i4>
      </vt:variant>
    </vt:vector>
  </HeadingPairs>
  <TitlesOfParts>
    <vt:vector size="62" baseType="lpstr">
      <vt:lpstr>대나무</vt:lpstr>
      <vt:lpstr>제 4 장. 정보기술과 회계정보시스템</vt:lpstr>
      <vt:lpstr>무엇을 학습하는가?</vt:lpstr>
      <vt:lpstr>제 1 절 소셜네트워크와 클라우드 컴퓨팅, 전자상거래</vt:lpstr>
      <vt:lpstr>1. 소셜네트워크(1/4)</vt:lpstr>
      <vt:lpstr>(1) 소셜네트워크서비스(Social Network Service, SNS)  </vt:lpstr>
      <vt:lpstr>PowerPoint 프레젠테이션</vt:lpstr>
      <vt:lpstr>2) SNS의 종류(1/2)</vt:lpstr>
      <vt:lpstr>PowerPoint 프레젠테이션</vt:lpstr>
      <vt:lpstr>2) SNS의 종류(2/2)</vt:lpstr>
      <vt:lpstr>PowerPoint 프레젠테이션</vt:lpstr>
      <vt:lpstr>PowerPoint 프레젠테이션</vt:lpstr>
      <vt:lpstr>3) 표준화</vt:lpstr>
      <vt:lpstr>4) 역사</vt:lpstr>
      <vt:lpstr>5) 기능</vt:lpstr>
      <vt:lpstr>(2) 소셜 커머스(Social commerce) </vt:lpstr>
      <vt:lpstr>(3) SNS의 추세 </vt:lpstr>
      <vt:lpstr>2. 클라우드 컴퓨팅(cloud computing) </vt:lpstr>
      <vt:lpstr>(1) 클라우드 컴퓨팅의 개념 </vt:lpstr>
      <vt:lpstr>PowerPoint 프레젠테이션</vt:lpstr>
      <vt:lpstr>PowerPoint 프레젠테이션</vt:lpstr>
      <vt:lpstr>(2) 클라우드 컴퓨팅의 장점과 단점 :1) 장점 </vt:lpstr>
      <vt:lpstr>2) 단점 </vt:lpstr>
      <vt:lpstr>(3) 클라우드 컴퓨팅의 서비스(1/3)</vt:lpstr>
      <vt:lpstr>(3) 클라우드 컴퓨팅의 서비스(2/3)</vt:lpstr>
      <vt:lpstr>(3) 클라우드 컴퓨팅의 서비스(3/3)</vt:lpstr>
      <vt:lpstr>(4) 클라우드 컴퓨팅의 기술(1/2)</vt:lpstr>
      <vt:lpstr>(4) 클라우드 컴퓨팅의 기술(2/2)</vt:lpstr>
      <vt:lpstr>제 2 절 전자상거래(EC)와 e-비즈니스</vt:lpstr>
      <vt:lpstr>3. CALS</vt:lpstr>
      <vt:lpstr>(2) CALS의 등장배경</vt:lpstr>
      <vt:lpstr>(3) CALS 개념의 발달과정(1/2)</vt:lpstr>
      <vt:lpstr>(3) CALS 개념의 발달과정(2/2) </vt:lpstr>
      <vt:lpstr>(4) CALS의 주요요소</vt:lpstr>
      <vt:lpstr>4. 전자상거래</vt:lpstr>
      <vt:lpstr>(2) 인터넷과 전자상거래</vt:lpstr>
      <vt:lpstr>(3) 전자상거래에 관심을 기울이는 이유</vt:lpstr>
      <vt:lpstr>(4) 전자상거래 시장</vt:lpstr>
      <vt:lpstr>(5) 전자상거래의 관련 기술</vt:lpstr>
      <vt:lpstr>제 3 절 e-비즈니스, 전사적 자원관리(ERP)와 유비쿼터스</vt:lpstr>
      <vt:lpstr>1. e-비즈니스</vt:lpstr>
      <vt:lpstr>(1) 구성요소</vt:lpstr>
      <vt:lpstr>(2) 특징 </vt:lpstr>
      <vt:lpstr> (3) 기대효과 </vt:lpstr>
      <vt:lpstr>2. 전사적 자원관리 (ERP: Enterprise Resource planning)</vt:lpstr>
      <vt:lpstr>(2) 등장배경</vt:lpstr>
      <vt:lpstr>(3) 특성</vt:lpstr>
      <vt:lpstr>PowerPoint 프레젠테이션</vt:lpstr>
      <vt:lpstr>(4) ERP의 도입의 효과</vt:lpstr>
      <vt:lpstr>PowerPoint 프레젠테이션</vt:lpstr>
      <vt:lpstr>PowerPoint 프레젠테이션</vt:lpstr>
      <vt:lpstr>PowerPoint 프레젠테이션</vt:lpstr>
      <vt:lpstr>(5) ERP의 운동 </vt:lpstr>
      <vt:lpstr>3. 유비쿼터스(Ubiquitous) </vt:lpstr>
      <vt:lpstr>(1) 특징 </vt:lpstr>
      <vt:lpstr>(2) 유비쿼터스 사회 </vt:lpstr>
      <vt:lpstr>PowerPoint 프레젠테이션</vt:lpstr>
      <vt:lpstr>빅데이터(Big Data)</vt:lpstr>
      <vt:lpstr>인터넷 기업의 등장과 글로벌 디지털 데이터 규모</vt:lpstr>
      <vt:lpstr>빅데이터의 특징과 의미</vt:lpstr>
      <vt:lpstr>빅데이터 처리 기술</vt:lpstr>
      <vt:lpstr>질의 및 응답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 4 장. 정보기술과 회계정보시스템</dc:title>
  <dc:creator>한국통신</dc:creator>
  <cp:lastModifiedBy>USER</cp:lastModifiedBy>
  <cp:revision>22</cp:revision>
  <dcterms:created xsi:type="dcterms:W3CDTF">2000-09-04T07:56:50Z</dcterms:created>
  <dcterms:modified xsi:type="dcterms:W3CDTF">2018-03-12T07:07:37Z</dcterms:modified>
</cp:coreProperties>
</file>