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 horzBarState="maximized">
    <p:restoredLeft sz="11691"/>
    <p:restoredTop sz="94660"/>
  </p:normalViewPr>
  <p:slideViewPr>
    <p:cSldViewPr snapToGrid="0">
      <p:cViewPr>
        <p:scale>
          <a:sx n="50" d="100"/>
          <a:sy n="50" d="100"/>
        </p:scale>
        <p:origin x="222" y="702"/>
      </p:cViewPr>
      <p:guideLst>
        <p:guide orient="horz" pos="2155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presProps" Target="presProps.xml"  /><Relationship Id="rId22" Type="http://schemas.openxmlformats.org/officeDocument/2006/relationships/viewProps" Target="viewProps.xml"  /><Relationship Id="rId23" Type="http://schemas.openxmlformats.org/officeDocument/2006/relationships/theme" Target="theme/theme1.xml"  /><Relationship Id="rId24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5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2876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Relationship Id="rId5" Type="http://schemas.openxmlformats.org/officeDocument/2006/relationships/image" Target="../media/image1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5000" b="1" kern="0">
                <a:solidFill>
                  <a:prstClr val="white"/>
                </a:solidFill>
              </a:rPr>
              <a:t>일본국가의 현재와 과거</a:t>
            </a:r>
            <a:r>
              <a:rPr lang="ko-KR" altLang="en-US" sz="2400" b="1" kern="0">
                <a:solidFill>
                  <a:prstClr val="white"/>
                </a:solidFill>
              </a:rPr>
              <a:t> </a:t>
            </a:r>
            <a:endParaRPr lang="ko-KR" altLang="en-US" sz="2400" b="1" kern="0">
              <a:solidFill>
                <a:prstClr val="white"/>
              </a:solidFill>
            </a:endParaRPr>
          </a:p>
          <a:p>
            <a:pPr algn="ctr"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메이지 시대 경제</a:t>
            </a:r>
            <a:endParaRPr lang="ko-KR" altLang="en-US" sz="4000" b="1" kern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41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09848" y="4007986"/>
            <a:ext cx="2711356" cy="54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5조 김민정</a:t>
            </a:r>
            <a:endParaRPr lang="ko-KR" altLang="en-US" sz="20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3104" y="4041095"/>
            <a:ext cx="2699717" cy="414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/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동양의 첫 근대화</a:t>
            </a:r>
            <a:endParaRPr lang="ko-KR" altLang="en-US" sz="4000" b="1" kern="0">
              <a:solidFill>
                <a:prstClr val="white"/>
              </a:solidFill>
            </a:endParaRPr>
          </a:p>
        </p:txBody>
      </p:sp>
      <p:sp>
        <p:nvSpPr>
          <p:cNvPr id="65" name="자유형: 도형 4"/>
          <p:cNvSpPr/>
          <p:nvPr/>
        </p:nvSpPr>
        <p:spPr>
          <a:xfrm>
            <a:off x="534472" y="1250385"/>
            <a:ext cx="5193226" cy="37857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blipFill rotWithShape="1">
            <a:blip r:embed="rId2">
              <a:alphaModFix/>
              <a:lum/>
            </a:blip>
            <a:stretch>
              <a:fillRect/>
            </a:stretch>
          </a:blip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자유형: 도형 4"/>
          <p:cNvSpPr/>
          <p:nvPr/>
        </p:nvSpPr>
        <p:spPr>
          <a:xfrm>
            <a:off x="6249472" y="1243470"/>
            <a:ext cx="5193226" cy="37857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blipFill rotWithShape="1">
            <a:blip r:embed="rId3">
              <a:alphaModFix/>
              <a:lum/>
            </a:blip>
            <a:stretch>
              <a:fillRect/>
            </a:stretch>
          </a:blip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자유형: 도형 4"/>
          <p:cNvSpPr/>
          <p:nvPr/>
        </p:nvSpPr>
        <p:spPr>
          <a:xfrm>
            <a:off x="667822" y="5331642"/>
            <a:ext cx="10679627" cy="117587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"/>
          <p:cNvSpPr txBox="1"/>
          <p:nvPr/>
        </p:nvSpPr>
        <p:spPr>
          <a:xfrm>
            <a:off x="1085850" y="5581650"/>
            <a:ext cx="497205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/>
          </a:p>
        </p:txBody>
      </p:sp>
      <p:sp>
        <p:nvSpPr>
          <p:cNvPr id="70" name=""/>
          <p:cNvSpPr txBox="1"/>
          <p:nvPr/>
        </p:nvSpPr>
        <p:spPr>
          <a:xfrm>
            <a:off x="1047750" y="5486400"/>
            <a:ext cx="5886450" cy="4076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서양의 문물과 새로운 기술을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빠르게 수용</a:t>
            </a: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71" name=""/>
          <p:cNvSpPr txBox="1"/>
          <p:nvPr/>
        </p:nvSpPr>
        <p:spPr>
          <a:xfrm>
            <a:off x="885825" y="5876925"/>
            <a:ext cx="9753600" cy="4648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500" b="1">
                <a:solidFill>
                  <a:srgbClr val="ff0000"/>
                </a:solidFill>
              </a:rPr>
              <a:t> 일본은 동양의 다른 나라보다 </a:t>
            </a:r>
            <a:r>
              <a:rPr lang="ko-KR" altLang="en-US" sz="2500" b="1">
                <a:solidFill>
                  <a:srgbClr val="ff0000"/>
                </a:solidFill>
              </a:rPr>
              <a:t>제일 먼저</a:t>
            </a:r>
            <a:r>
              <a:rPr lang="ko-KR" sz="2500" b="1">
                <a:solidFill>
                  <a:srgbClr val="ff0000"/>
                </a:solidFill>
              </a:rPr>
              <a:t> 근대화</a:t>
            </a:r>
            <a:r>
              <a:rPr lang="ko-KR" altLang="en-US" sz="2500" b="1">
                <a:solidFill>
                  <a:srgbClr val="ff0000"/>
                </a:solidFill>
              </a:rPr>
              <a:t>로 발전 </a:t>
            </a:r>
            <a:endParaRPr lang="ko-KR" altLang="en-US" sz="2500" b="1">
              <a:solidFill>
                <a:srgbClr val="ff0000"/>
              </a:solidFill>
            </a:endParaRPr>
          </a:p>
        </p:txBody>
      </p:sp>
      <p:sp>
        <p:nvSpPr>
          <p:cNvPr id="72" name=""/>
          <p:cNvSpPr/>
          <p:nvPr/>
        </p:nvSpPr>
        <p:spPr>
          <a:xfrm rot="5147265">
            <a:off x="6309576" y="5570979"/>
            <a:ext cx="296746" cy="421391"/>
          </a:xfrm>
          <a:prstGeom prst="bentArrow">
            <a:avLst>
              <a:gd name="adj1" fmla="val 25000"/>
              <a:gd name="adj2" fmla="val 27268"/>
              <a:gd name="adj3" fmla="val 50000"/>
              <a:gd name="adj4" fmla="val 43750"/>
            </a:avLst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 autoUpdateAnimBg="1"/>
      <p:bldP spid="66" grpId="1" bldLvl="0" animBg="1" autoUpdateAnimBg="1"/>
      <p:bldP spid="67" grpId="2" bldLvl="0" animBg="1" autoUpdateAnimBg="1"/>
      <p:bldP spid="70" grpId="3" bldLvl="0" animBg="1" autoUpdateAnimBg="1"/>
      <p:bldP spid="72" grpId="4" bldLvl="0" animBg="1" autoUpdateAnimBg="1"/>
      <p:bldP spid="71" grpId="5" bldLvl="0" animBg="1" autoUpdate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시부사와 에이이치 </a:t>
            </a:r>
            <a:r>
              <a:rPr lang="ko-KR" altLang="en-US" sz="2500" b="1" kern="0">
                <a:solidFill>
                  <a:prstClr val="white"/>
                </a:solidFill>
              </a:rPr>
              <a:t>澁澤榮一</a:t>
            </a:r>
            <a:endParaRPr lang="ko-KR" altLang="en-US" sz="2500" b="1" kern="0">
              <a:solidFill>
                <a:prstClr val="white"/>
              </a:solidFill>
            </a:endParaRPr>
          </a:p>
        </p:txBody>
      </p:sp>
      <p:sp>
        <p:nvSpPr>
          <p:cNvPr id="53" name=""/>
          <p:cNvSpPr/>
          <p:nvPr/>
        </p:nvSpPr>
        <p:spPr>
          <a:xfrm>
            <a:off x="552299" y="1333350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7" name="자유형: 도형 4"/>
          <p:cNvSpPr/>
          <p:nvPr/>
        </p:nvSpPr>
        <p:spPr>
          <a:xfrm>
            <a:off x="2220397" y="1691145"/>
            <a:ext cx="4736027" cy="918704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685795" y="3429000"/>
            <a:ext cx="8077204" cy="902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60" name=""/>
          <p:cNvSpPr/>
          <p:nvPr/>
        </p:nvSpPr>
        <p:spPr>
          <a:xfrm>
            <a:off x="400050" y="3429000"/>
            <a:ext cx="11410950" cy="306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"/>
          <p:cNvSpPr txBox="1"/>
          <p:nvPr/>
        </p:nvSpPr>
        <p:spPr>
          <a:xfrm>
            <a:off x="704850" y="3638550"/>
            <a:ext cx="7143750" cy="7219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100" b="1">
                <a:solidFill>
                  <a:schemeClr val="bg1">
                    <a:lumMod val="30000"/>
                  </a:schemeClr>
                </a:solidFill>
              </a:rPr>
              <a:t>근대 일본의 대표적인 사업가</a:t>
            </a:r>
            <a:r>
              <a:rPr lang="ko-KR" altLang="en-US" sz="2100" b="1">
                <a:solidFill>
                  <a:schemeClr val="bg1">
                    <a:lumMod val="30000"/>
                  </a:schemeClr>
                </a:solidFill>
              </a:rPr>
              <a:t> 및 은행가</a:t>
            </a:r>
            <a:endParaRPr lang="ko-KR" altLang="en-US" sz="2100" b="1">
              <a:solidFill>
                <a:schemeClr val="bg1">
                  <a:lumMod val="30000"/>
                </a:schemeClr>
              </a:solidFill>
            </a:endParaRPr>
          </a:p>
          <a:p>
            <a:pPr>
              <a:defRPr lang="ko-KR" altLang="en-US"/>
            </a:pP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685800" y="4324349"/>
            <a:ext cx="7772400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100" b="1">
                <a:solidFill>
                  <a:schemeClr val="bg1">
                    <a:lumMod val="30000"/>
                  </a:schemeClr>
                </a:solidFill>
              </a:rPr>
              <a:t>메이지시대 정부관리로 있으면서 개혁정책을 수립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685800" y="5010150"/>
            <a:ext cx="1083945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100" b="1">
                <a:solidFill>
                  <a:schemeClr val="bg1">
                    <a:lumMod val="30000"/>
                  </a:schemeClr>
                </a:solidFill>
              </a:rPr>
              <a:t>제일국립은행과 시부사와회사를 설립하여 일본 근대경제를 확립하는데 기여</a:t>
            </a:r>
            <a:endParaRPr lang="ko-KR" sz="2100" b="1">
              <a:solidFill>
                <a:schemeClr val="bg1">
                  <a:lumMod val="30000"/>
                </a:schemeClr>
              </a:solidFill>
            </a:endParaRPr>
          </a:p>
        </p:txBody>
      </p:sp>
      <p:sp>
        <p:nvSpPr>
          <p:cNvPr id="65" name=""/>
          <p:cNvSpPr txBox="1"/>
          <p:nvPr/>
        </p:nvSpPr>
        <p:spPr>
          <a:xfrm>
            <a:off x="2438400" y="1914525"/>
            <a:ext cx="9010650" cy="4648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500" b="1">
                <a:solidFill>
                  <a:schemeClr val="bg1">
                    <a:lumMod val="30000"/>
                  </a:schemeClr>
                </a:solidFill>
              </a:rPr>
              <a:t>" 일본의 자본주의 아버지 "</a:t>
            </a:r>
            <a:endParaRPr lang="ko-KR" altLang="en-US" sz="2500" b="1">
              <a:solidFill>
                <a:schemeClr val="bg1">
                  <a:lumMod val="30000"/>
                </a:schemeClr>
              </a:solidFill>
            </a:endParaRPr>
          </a:p>
        </p:txBody>
      </p:sp>
      <p:sp>
        <p:nvSpPr>
          <p:cNvPr id="66" name=""/>
          <p:cNvSpPr/>
          <p:nvPr/>
        </p:nvSpPr>
        <p:spPr>
          <a:xfrm>
            <a:off x="7153275" y="1114425"/>
            <a:ext cx="4667249" cy="22098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7" name=""/>
          <p:cNvSpPr txBox="1"/>
          <p:nvPr/>
        </p:nvSpPr>
        <p:spPr>
          <a:xfrm>
            <a:off x="685799" y="2828925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/>
              <a:t>시부사와 </a:t>
            </a:r>
            <a:endParaRPr lang="ko-KR" altLang="en-US" sz="2000" b="1"/>
          </a:p>
        </p:txBody>
      </p:sp>
      <p:sp>
        <p:nvSpPr>
          <p:cNvPr id="68" name=""/>
          <p:cNvSpPr txBox="1"/>
          <p:nvPr/>
        </p:nvSpPr>
        <p:spPr>
          <a:xfrm>
            <a:off x="676275" y="5695949"/>
            <a:ext cx="10906125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1">
                    <a:lumMod val="30000"/>
                  </a:schemeClr>
                </a:solidFill>
              </a:rPr>
              <a:t>본인 스스로가 그려진 지폐를 한반도의 첫 지폐로 무력으로 유통해 경제침탈의 원인이 됨 </a:t>
            </a:r>
            <a:endParaRPr lang="ko-KR" altLang="en-US" sz="2100" b="1">
              <a:solidFill>
                <a:schemeClr val="bg1">
                  <a:lumMod val="3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 autoUpdateAnimBg="1"/>
      <p:bldP spid="67" grpId="1" bldLvl="0" animBg="1" autoUpdateAnimBg="1"/>
      <p:bldP spid="57" grpId="2" bldLvl="0" animBg="1" autoUpdateAnimBg="1"/>
      <p:bldP spid="65" grpId="3" bldLvl="0" animBg="1" autoUpdateAnimBg="1"/>
      <p:bldP spid="60" grpId="4" bldLvl="0" animBg="1" autoUpdateAnimBg="1"/>
      <p:bldP spid="61" grpId="5" bldLvl="0" animBg="1" autoUpdateAnimBg="1"/>
      <p:bldP spid="62" grpId="6" bldLvl="0" animBg="1" autoUpdateAnimBg="1"/>
      <p:bldP spid="63" grpId="7" bldLvl="0" animBg="1" autoUpdateAnimBg="1"/>
      <p:bldP spid="68" grpId="8" bldLvl="0" animBg="1" autoUpdateAnimBg="1"/>
      <p:bldP spid="66" grpId="9" bldLvl="0" animBg="1" autoUpdate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이와쿠라 사절단(1871) </a:t>
            </a:r>
            <a:r>
              <a:rPr lang="ko-KR" altLang="en-US" sz="2500" b="1" kern="0">
                <a:solidFill>
                  <a:prstClr val="white"/>
                </a:solidFill>
              </a:rPr>
              <a:t>岩倉使節団</a:t>
            </a:r>
            <a:endParaRPr lang="ko-KR" altLang="en-US" sz="25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독일의 근대화에서 해법을 찾다</a:t>
            </a:r>
            <a:endParaRPr lang="ko-KR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"/>
          <p:cNvSpPr/>
          <p:nvPr/>
        </p:nvSpPr>
        <p:spPr>
          <a:xfrm>
            <a:off x="590400" y="1895325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5" name=""/>
          <p:cNvSpPr txBox="1"/>
          <p:nvPr/>
        </p:nvSpPr>
        <p:spPr>
          <a:xfrm>
            <a:off x="809625" y="3371850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000" b="1"/>
              <a:t>오쿠보</a:t>
            </a:r>
            <a:endParaRPr lang="ko-KR" altLang="en-US" sz="2000" b="1"/>
          </a:p>
        </p:txBody>
      </p:sp>
      <p:sp>
        <p:nvSpPr>
          <p:cNvPr id="57" name="자유형: 도형 4"/>
          <p:cNvSpPr/>
          <p:nvPr/>
        </p:nvSpPr>
        <p:spPr>
          <a:xfrm>
            <a:off x="2172772" y="1891171"/>
            <a:ext cx="8755577" cy="15378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2457446" y="1819274"/>
            <a:ext cx="8077204" cy="200787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“우리는 서양의 발달된 모습에 일단 놀란다. 그리고 심취한다.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하지만 그러면서 다짐한다.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미친듯이 배워서 꼭 그런 수준에 도달하겠노라고!"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3657595" y="3543300"/>
            <a:ext cx="8077204" cy="902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60" name=""/>
          <p:cNvSpPr/>
          <p:nvPr/>
        </p:nvSpPr>
        <p:spPr>
          <a:xfrm>
            <a:off x="3429000" y="3543300"/>
            <a:ext cx="8477250" cy="304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"/>
          <p:cNvSpPr txBox="1"/>
          <p:nvPr/>
        </p:nvSpPr>
        <p:spPr>
          <a:xfrm>
            <a:off x="3676650" y="3752850"/>
            <a:ext cx="7143750" cy="7219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메이지 4년부터 메이지 6년까지, 일본 과도정부에서 </a:t>
            </a: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유럽과 미국에 파견한 사절단</a:t>
            </a: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3686175" y="4505324"/>
            <a:ext cx="7772400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1871년 요코하마에서 출발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3657600" y="5019675"/>
            <a:ext cx="805815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eaLnBrk="1" latinLnBrk="1" hangingPunct="1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2100" b="1" i="0" kern="1200" spc="5" mc:Ignorable="hp" hp:hslEmbossed="0">
                <a:solidFill>
                  <a:srgbClr val="767171"/>
                </a:solidFill>
                <a:latin typeface="맑은 고딕"/>
              </a:rPr>
              <a:t>100명이 넘는 사절단이 출발했으며 그 중 49명이 정부의 고관  </a:t>
            </a:r>
            <a:endParaRPr xmlns:mc="http://schemas.openxmlformats.org/markup-compatibility/2006" xmlns:hp="http://schemas.haansoft.com/office/presentation/8.0" lang="ko-KR" altLang="en-US" sz="2100" b="1" i="0" kern="1200" spc="5" mc:Ignorable="hp" hp:hslEmbossed="0">
              <a:solidFill>
                <a:srgbClr val="767171"/>
              </a:solidFill>
              <a:latin typeface="맑은 고딕"/>
            </a:endParaRPr>
          </a:p>
        </p:txBody>
      </p:sp>
      <p:sp>
        <p:nvSpPr>
          <p:cNvPr id="64" name=""/>
          <p:cNvSpPr/>
          <p:nvPr/>
        </p:nvSpPr>
        <p:spPr>
          <a:xfrm>
            <a:off x="3676648" y="5581650"/>
            <a:ext cx="8860156" cy="10458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2100" b="1" i="0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맑은 고딕"/>
              </a:rPr>
              <a:t>1년 10개월 동안 12개 국가를 시찰 </a:t>
            </a:r>
            <a:endParaRPr lang="ko-KR" altLang="en-US" sz="2100" b="1" i="0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algn="l">
              <a:defRPr lang="ko-KR" altLang="en-US"/>
            </a:pPr>
            <a:endParaRPr lang="ko-KR" altLang="en-US" sz="2100" b="1" i="0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algn="l">
              <a:defRPr lang="ko-KR" altLang="en-US"/>
            </a:pPr>
            <a:endParaRPr lang="ko-KR" altLang="en-US" sz="2100" b="1" i="0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5" name=""/>
          <p:cNvSpPr/>
          <p:nvPr/>
        </p:nvSpPr>
        <p:spPr>
          <a:xfrm>
            <a:off x="371475" y="3790950"/>
            <a:ext cx="2876550" cy="2800352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"/>
          <p:cNvSpPr txBox="1"/>
          <p:nvPr/>
        </p:nvSpPr>
        <p:spPr>
          <a:xfrm>
            <a:off x="3686175" y="6076949"/>
            <a:ext cx="7772400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100여권이 넘는 시찰실록을 작성 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 autoUpdateAnimBg="1"/>
      <p:bldP spid="55" grpId="1" bldLvl="0" animBg="1" autoUpdateAnimBg="1"/>
      <p:bldP spid="57" grpId="2" bldLvl="0" animBg="1" autoUpdateAnimBg="1"/>
      <p:bldP spid="56" grpId="3" bldLvl="0" animBg="1" autoUpdateAnimBg="1"/>
      <p:bldP spid="65" grpId="4" bldLvl="0" animBg="1" autoUpdateAnimBg="1"/>
      <p:bldP spid="60" grpId="5" bldLvl="0" animBg="1" autoUpdateAnimBg="1"/>
      <p:bldP spid="61" grpId="6" bldLvl="0" animBg="1" autoUpdateAnimBg="1"/>
      <p:bldP spid="62" grpId="7" bldLvl="0" animBg="1" autoUpdateAnimBg="1"/>
      <p:bldP spid="63" grpId="8" bldLvl="0" animBg="1" autoUpdateAnimBg="1"/>
      <p:bldP spid="64" grpId="9" bldLvl="0" animBg="1" autoUpdateAnimBg="1"/>
      <p:bldP spid="66" grpId="10" bldLvl="0" animBg="1" autoUpdate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이와쿠라 사절단(1871) </a:t>
            </a:r>
            <a:r>
              <a:rPr lang="ko-KR" altLang="en-US" sz="2500" b="1" kern="0">
                <a:solidFill>
                  <a:prstClr val="white"/>
                </a:solidFill>
              </a:rPr>
              <a:t>岩倉使節団</a:t>
            </a:r>
            <a:endParaRPr lang="ko-KR" altLang="en-US" sz="25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목적 및 의의 </a:t>
            </a:r>
            <a:endParaRPr lang="ko-KR" altLang="en-US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자유형: 도형 4"/>
          <p:cNvSpPr/>
          <p:nvPr/>
        </p:nvSpPr>
        <p:spPr>
          <a:xfrm>
            <a:off x="388423" y="1891171"/>
            <a:ext cx="8203127" cy="15378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673096" y="1819274"/>
            <a:ext cx="8077204" cy="10458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미국과 영국, 유럽 제국과 맺은 불평등조약을 재협상하는 일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4347334" y="3577161"/>
            <a:ext cx="7387465" cy="90720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60" name=""/>
          <p:cNvSpPr/>
          <p:nvPr/>
        </p:nvSpPr>
        <p:spPr>
          <a:xfrm>
            <a:off x="4152900" y="3657600"/>
            <a:ext cx="7753350" cy="2933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"/>
          <p:cNvSpPr txBox="1"/>
          <p:nvPr/>
        </p:nvSpPr>
        <p:spPr>
          <a:xfrm>
            <a:off x="4533900" y="3865650"/>
            <a:ext cx="7200472" cy="7234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재협상은</a:t>
            </a: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 상대국에 체류하는 기간이 늘어났지만, </a:t>
            </a: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둘째 임무는 성공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했다고 할 수 있음</a:t>
            </a: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"/>
          <p:cNvSpPr/>
          <p:nvPr/>
        </p:nvSpPr>
        <p:spPr>
          <a:xfrm>
            <a:off x="4572000" y="4724400"/>
            <a:ext cx="8860156" cy="721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2100" b="1" i="0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맑은 고딕"/>
              </a:rPr>
              <a:t>정부의 지원과 충분한 기간동안 이뤄진 시찰단의</a:t>
            </a:r>
            <a:endParaRPr lang="ko-KR" altLang="en-US" sz="2100" b="1" i="0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algn="l">
              <a:defRPr lang="ko-KR" altLang="en-US"/>
            </a:pPr>
            <a:r>
              <a:rPr lang="ko-KR" altLang="en-US" sz="2100" b="1" i="0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맑은 고딕"/>
              </a:rPr>
              <a:t>외국 방문은 세계 역사적으로도 전례 없는 사건</a:t>
            </a:r>
            <a:endParaRPr lang="ko-KR" altLang="en-US" sz="2100" b="1" i="0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5" name=""/>
          <p:cNvSpPr/>
          <p:nvPr/>
        </p:nvSpPr>
        <p:spPr>
          <a:xfrm>
            <a:off x="123150" y="3570825"/>
            <a:ext cx="3942000" cy="304920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"/>
          <p:cNvSpPr txBox="1"/>
          <p:nvPr/>
        </p:nvSpPr>
        <p:spPr>
          <a:xfrm>
            <a:off x="4572000" y="5501686"/>
            <a:ext cx="7108689" cy="72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1300여년간 중국을 모방하던 일본인들은 독일에서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다양한 문물을 수용하면서 새로운 스승을 찾음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676272" y="2249804"/>
            <a:ext cx="8077204" cy="136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교육, 과학기술, 문화, 군사, 사회와 경제구조 정보를 수집하여 </a:t>
            </a:r>
            <a:endParaRPr lang="ko-KR" altLang="ko-KR" sz="21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일본 근대화를 촉진하는 일</a:t>
            </a:r>
            <a:endParaRPr lang="ko-KR" altLang="ko-KR" sz="21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1">
                  <a:lumMod val="30000"/>
                </a:schemeClr>
              </a:solidFill>
            </a:endParaRPr>
          </a:p>
        </p:txBody>
      </p:sp>
      <p:sp>
        <p:nvSpPr>
          <p:cNvPr id="68" name=""/>
          <p:cNvSpPr/>
          <p:nvPr/>
        </p:nvSpPr>
        <p:spPr>
          <a:xfrm>
            <a:off x="8820000" y="1144800"/>
            <a:ext cx="3009600" cy="22860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 autoUpdateAnimBg="1"/>
      <p:bldP spid="56" grpId="1" bldLvl="0" animBg="1" autoUpdateAnimBg="1"/>
      <p:bldP spid="67" grpId="2" bldLvl="0" animBg="1" autoUpdateAnimBg="1"/>
      <p:bldP spid="68" grpId="3" bldLvl="0" animBg="1" autoUpdateAnimBg="1"/>
      <p:bldP spid="60" grpId="4" bldLvl="0" animBg="1" autoUpdateAnimBg="1"/>
      <p:bldP spid="61" grpId="5" bldLvl="0" animBg="1" autoUpdateAnimBg="1"/>
      <p:bldP spid="64" grpId="6" bldLvl="0" animBg="1" autoUpdateAnimBg="1"/>
      <p:bldP spid="66" grpId="7" bldLvl="0" animBg="1" autoUpdateAnimBg="1"/>
      <p:bldP spid="65" grpId="8" bldLvl="0" animBg="1" autoUpdate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식산흥업 정책(1872) </a:t>
            </a:r>
            <a:r>
              <a:rPr lang="ko-KR" altLang="en-US" sz="2500" b="1" kern="0">
                <a:solidFill>
                  <a:prstClr val="white"/>
                </a:solidFill>
              </a:rPr>
              <a:t>殖産興業 しょくさんこうぎょう </a:t>
            </a:r>
            <a:endParaRPr lang="ko-KR" altLang="en-US" sz="25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생산을 늘리고 산업을 발전시키다</a:t>
            </a:r>
            <a:endParaRPr lang="ko-KR" altLang="en-US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"/>
          <p:cNvSpPr/>
          <p:nvPr/>
        </p:nvSpPr>
        <p:spPr>
          <a:xfrm>
            <a:off x="590400" y="1895325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5" name=""/>
          <p:cNvSpPr txBox="1"/>
          <p:nvPr/>
        </p:nvSpPr>
        <p:spPr>
          <a:xfrm>
            <a:off x="809625" y="3371850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000" b="1"/>
              <a:t>오쿠보</a:t>
            </a:r>
            <a:endParaRPr lang="ko-KR" altLang="en-US" sz="2000" b="1"/>
          </a:p>
        </p:txBody>
      </p:sp>
      <p:sp>
        <p:nvSpPr>
          <p:cNvPr id="57" name="자유형: 도형 4"/>
          <p:cNvSpPr/>
          <p:nvPr/>
        </p:nvSpPr>
        <p:spPr>
          <a:xfrm>
            <a:off x="2172772" y="1938796"/>
            <a:ext cx="8774627" cy="11187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2476496" y="1971674"/>
            <a:ext cx="8077204" cy="16840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“두고봐라. 일본을 제2의 독일로 만들테니."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"/>
          <p:cNvSpPr/>
          <p:nvPr/>
        </p:nvSpPr>
        <p:spPr>
          <a:xfrm>
            <a:off x="792313" y="3919877"/>
            <a:ext cx="3026550" cy="239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8" name=""/>
          <p:cNvSpPr txBox="1"/>
          <p:nvPr/>
        </p:nvSpPr>
        <p:spPr>
          <a:xfrm>
            <a:off x="748432" y="4158960"/>
            <a:ext cx="3117272" cy="1992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오쿠보 토시미치는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내무부 장관으로 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승진 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"/>
          <p:cNvSpPr/>
          <p:nvPr/>
        </p:nvSpPr>
        <p:spPr>
          <a:xfrm>
            <a:off x="4407483" y="3943048"/>
            <a:ext cx="3064650" cy="2358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70" name=""/>
          <p:cNvSpPr txBox="1"/>
          <p:nvPr/>
        </p:nvSpPr>
        <p:spPr>
          <a:xfrm>
            <a:off x="8786957" y="4511386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71" name=""/>
          <p:cNvSpPr txBox="1"/>
          <p:nvPr/>
        </p:nvSpPr>
        <p:spPr>
          <a:xfrm>
            <a:off x="4774045" y="3905250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73" name=""/>
          <p:cNvSpPr/>
          <p:nvPr/>
        </p:nvSpPr>
        <p:spPr>
          <a:xfrm>
            <a:off x="8019807" y="3960944"/>
            <a:ext cx="3655200" cy="2339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74" name=""/>
          <p:cNvSpPr txBox="1"/>
          <p:nvPr/>
        </p:nvSpPr>
        <p:spPr>
          <a:xfrm>
            <a:off x="8237681" y="4642426"/>
            <a:ext cx="3352802" cy="1223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가장 먼저 설립한 것은 </a:t>
            </a:r>
            <a:endParaRPr lang="ko-KR" sz="23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800" b="1">
                <a:solidFill>
                  <a:srgbClr val="ff0000"/>
                </a:solidFill>
              </a:rPr>
              <a:t>면방적 공장</a:t>
            </a:r>
            <a:endParaRPr lang="ko-KR" sz="2800" b="1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endParaRPr lang="ko-KR" sz="23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"/>
          <p:cNvSpPr/>
          <p:nvPr/>
        </p:nvSpPr>
        <p:spPr>
          <a:xfrm>
            <a:off x="3680114" y="4713432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6" name=""/>
          <p:cNvSpPr/>
          <p:nvPr/>
        </p:nvSpPr>
        <p:spPr>
          <a:xfrm>
            <a:off x="7345217" y="4713432"/>
            <a:ext cx="10650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2" name=""/>
          <p:cNvSpPr txBox="1"/>
          <p:nvPr/>
        </p:nvSpPr>
        <p:spPr>
          <a:xfrm>
            <a:off x="4610100" y="4653107"/>
            <a:ext cx="2742045" cy="82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solidFill>
                  <a:schemeClr val="bg2">
                    <a:lumMod val="50000"/>
                  </a:schemeClr>
                </a:solidFill>
              </a:rPr>
              <a:t>근대화 프로젝트를 핵심적으로 주도</a:t>
            </a:r>
            <a:endParaRPr lang="ko-KR" altLang="en-US" sz="2400" b="1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 autoUpdateAnimBg="1"/>
      <p:bldP spid="55" grpId="1" bldLvl="0" animBg="1" autoUpdateAnimBg="1"/>
      <p:bldP spid="57" grpId="2" bldLvl="0" animBg="1" autoUpdateAnimBg="1"/>
      <p:bldP spid="56" grpId="3" bldLvl="0" animBg="1" autoUpdateAnimBg="1"/>
      <p:bldP spid="67" grpId="4" bldLvl="0" animBg="1" autoUpdateAnimBg="1"/>
      <p:bldP spid="68" grpId="5" bldLvl="0" animBg="1" autoUpdateAnimBg="1"/>
      <p:bldP spid="75" grpId="6" bldLvl="0" animBg="1" autoUpdateAnimBg="1"/>
      <p:bldP spid="69" grpId="7" bldLvl="0" animBg="1" autoUpdateAnimBg="1"/>
      <p:bldP spid="71" grpId="8" bldLvl="0" animBg="1" autoUpdateAnimBg="1"/>
      <p:bldP spid="72" grpId="9" bldLvl="0" animBg="1" autoUpdateAnimBg="1"/>
      <p:bldP spid="76" grpId="10" bldLvl="0" animBg="1" autoUpdateAnimBg="1"/>
      <p:bldP spid="70" grpId="11" bldLvl="0" animBg="1" autoUpdateAnimBg="1"/>
      <p:bldP spid="73" grpId="12" bldLvl="0" animBg="1" autoUpdateAnimBg="1"/>
      <p:bldP spid="74" grpId="13" bldLvl="0" animBg="1" autoUpdate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식산흥업 정책(1872) </a:t>
            </a:r>
            <a:r>
              <a:rPr lang="ko-KR" altLang="en-US" sz="2500" b="1" kern="0">
                <a:solidFill>
                  <a:prstClr val="white"/>
                </a:solidFill>
              </a:rPr>
              <a:t>殖産興業 しょくさんこうぎょう </a:t>
            </a:r>
            <a:endParaRPr lang="ko-KR" altLang="en-US" sz="25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생산을 늘리고 산업을 발전시키다</a:t>
            </a:r>
            <a:endParaRPr lang="ko-KR" altLang="en-US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"/>
          <p:cNvSpPr/>
          <p:nvPr/>
        </p:nvSpPr>
        <p:spPr>
          <a:xfrm>
            <a:off x="408998" y="1907309"/>
            <a:ext cx="1140113" cy="11834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8" name=""/>
          <p:cNvSpPr/>
          <p:nvPr/>
        </p:nvSpPr>
        <p:spPr>
          <a:xfrm>
            <a:off x="472210" y="2499013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9" name=""/>
          <p:cNvSpPr txBox="1"/>
          <p:nvPr/>
        </p:nvSpPr>
        <p:spPr>
          <a:xfrm>
            <a:off x="549562" y="3806536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국민</a:t>
            </a:r>
            <a:r>
              <a:rPr lang="en-US" altLang="ko-KR" sz="2200" b="1"/>
              <a:t>A</a:t>
            </a:r>
            <a:endParaRPr lang="en-US" altLang="ko-KR" sz="2200" b="1"/>
          </a:p>
        </p:txBody>
      </p:sp>
      <p:sp>
        <p:nvSpPr>
          <p:cNvPr id="80" name=""/>
          <p:cNvSpPr/>
          <p:nvPr/>
        </p:nvSpPr>
        <p:spPr>
          <a:xfrm>
            <a:off x="1733550" y="1847850"/>
            <a:ext cx="2590800" cy="1371600"/>
          </a:xfrm>
          <a:prstGeom prst="wedgeRoundRectCallout">
            <a:avLst>
              <a:gd name="adj1" fmla="val -60256"/>
              <a:gd name="adj2" fmla="val 73763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1" name=""/>
          <p:cNvSpPr txBox="1"/>
          <p:nvPr/>
        </p:nvSpPr>
        <p:spPr>
          <a:xfrm>
            <a:off x="1752600" y="1943100"/>
            <a:ext cx="2667000" cy="152209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en-US" sz="1900" b="1">
                <a:solidFill>
                  <a:schemeClr val="bg2">
                    <a:lumMod val="50000"/>
                  </a:schemeClr>
                </a:solidFill>
              </a:rPr>
              <a:t>요란한 굉음을 울리는 </a:t>
            </a: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저 </a:t>
            </a:r>
            <a:r>
              <a:rPr lang="en-US" sz="1900" b="1">
                <a:solidFill>
                  <a:schemeClr val="bg2">
                    <a:lumMod val="50000"/>
                  </a:schemeClr>
                </a:solidFill>
              </a:rPr>
              <a:t>공장의 기계</a:t>
            </a: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는</a:t>
            </a:r>
            <a:endParaRPr lang="ko-KR" altLang="en-US" sz="19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en-US" sz="1900" b="1">
                <a:solidFill>
                  <a:schemeClr val="bg2">
                    <a:lumMod val="50000"/>
                  </a:schemeClr>
                </a:solidFill>
              </a:rPr>
              <a:t>사람의 영혼을 빼앗는 요물</a:t>
            </a: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이야! </a:t>
            </a:r>
            <a:r>
              <a:rPr lang="en-US" sz="1900" b="1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9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en-US"/>
          </a:p>
        </p:txBody>
      </p:sp>
      <p:sp>
        <p:nvSpPr>
          <p:cNvPr id="82" name=""/>
          <p:cNvSpPr/>
          <p:nvPr/>
        </p:nvSpPr>
        <p:spPr>
          <a:xfrm>
            <a:off x="4572000" y="1863494"/>
            <a:ext cx="1140113" cy="11834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3" name=""/>
          <p:cNvSpPr/>
          <p:nvPr/>
        </p:nvSpPr>
        <p:spPr>
          <a:xfrm>
            <a:off x="4635212" y="2455198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4" name=""/>
          <p:cNvSpPr txBox="1"/>
          <p:nvPr/>
        </p:nvSpPr>
        <p:spPr>
          <a:xfrm>
            <a:off x="4788764" y="3762721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정부</a:t>
            </a:r>
            <a:endParaRPr lang="ko-KR" altLang="en-US" sz="2200" b="1"/>
          </a:p>
        </p:txBody>
      </p:sp>
      <p:sp>
        <p:nvSpPr>
          <p:cNvPr id="85" name=""/>
          <p:cNvSpPr/>
          <p:nvPr/>
        </p:nvSpPr>
        <p:spPr>
          <a:xfrm>
            <a:off x="2248477" y="3429000"/>
            <a:ext cx="2324100" cy="685800"/>
          </a:xfrm>
          <a:prstGeom prst="wedgeRoundRectCallout">
            <a:avLst>
              <a:gd name="adj1" fmla="val 50594"/>
              <a:gd name="adj2" fmla="val -92130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6" name=""/>
          <p:cNvSpPr txBox="1"/>
          <p:nvPr/>
        </p:nvSpPr>
        <p:spPr>
          <a:xfrm>
            <a:off x="2085974" y="3429000"/>
            <a:ext cx="2667001" cy="94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노동자를 </a:t>
            </a:r>
            <a:endParaRPr lang="ko-KR" altLang="en-US" sz="19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채용하는게 힘들어. </a:t>
            </a:r>
            <a:endParaRPr lang="ko-KR" altLang="en-US" sz="19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en-US"/>
          </a:p>
        </p:txBody>
      </p:sp>
      <p:sp>
        <p:nvSpPr>
          <p:cNvPr id="88" name=""/>
          <p:cNvSpPr/>
          <p:nvPr/>
        </p:nvSpPr>
        <p:spPr>
          <a:xfrm>
            <a:off x="5718463" y="2794577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9" name=""/>
          <p:cNvSpPr/>
          <p:nvPr/>
        </p:nvSpPr>
        <p:spPr>
          <a:xfrm>
            <a:off x="5334756" y="2042438"/>
            <a:ext cx="286265" cy="544232"/>
          </a:xfrm>
          <a:custGeom>
            <a:avLst/>
            <a:gdLst>
              <a:gd name="connsiteX0" fmla="*/ 18293 w 286265"/>
              <a:gd name="connsiteY0" fmla="*/ -4088 h 544232"/>
              <a:gd name="connsiteX1" fmla="*/ 94493 w 286265"/>
              <a:gd name="connsiteY1" fmla="*/ 453111 h 544232"/>
              <a:gd name="connsiteX2" fmla="*/ 284993 w 286265"/>
              <a:gd name="connsiteY2" fmla="*/ 510261 h 544232"/>
              <a:gd name="connsiteX3" fmla="*/ 18293 w 286265"/>
              <a:gd name="connsiteY3" fmla="*/ -4088 h 5442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265" h="544232">
                <a:moveTo>
                  <a:pt x="18293" y="-4088"/>
                </a:moveTo>
                <a:cubicBezTo>
                  <a:pt x="30993" y="72110"/>
                  <a:pt x="50043" y="367386"/>
                  <a:pt x="94493" y="453111"/>
                </a:cubicBezTo>
                <a:cubicBezTo>
                  <a:pt x="138943" y="538835"/>
                  <a:pt x="300868" y="576935"/>
                  <a:pt x="284993" y="510261"/>
                </a:cubicBezTo>
                <a:cubicBezTo>
                  <a:pt x="269118" y="443586"/>
                  <a:pt x="46868" y="129260"/>
                  <a:pt x="18293" y="-4088"/>
                </a:cubicBezTo>
                <a:close/>
              </a:path>
            </a:pathLst>
          </a:custGeom>
          <a:solidFill>
            <a:schemeClr val="bg1"/>
          </a:solidFill>
          <a:ln algn="ctr">
            <a:noFill/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0" name=""/>
          <p:cNvSpPr/>
          <p:nvPr/>
        </p:nvSpPr>
        <p:spPr>
          <a:xfrm>
            <a:off x="6972300" y="1295400"/>
            <a:ext cx="4838700" cy="249555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6" name=""/>
          <p:cNvSpPr/>
          <p:nvPr/>
        </p:nvSpPr>
        <p:spPr>
          <a:xfrm>
            <a:off x="7200900" y="4152900"/>
            <a:ext cx="3048000" cy="1657350"/>
          </a:xfrm>
          <a:prstGeom prst="wedgeRoundRectCallout">
            <a:avLst>
              <a:gd name="adj1" fmla="val 43423"/>
              <a:gd name="adj2" fmla="val 63011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1" name=""/>
          <p:cNvSpPr txBox="1"/>
          <p:nvPr/>
        </p:nvSpPr>
        <p:spPr>
          <a:xfrm>
            <a:off x="5610225" y="4495801"/>
            <a:ext cx="6419850" cy="136969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정부 고관들의 딸들을 </a:t>
            </a:r>
            <a:endParaRPr lang="ko-KR" sz="21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공장의 여공으로</a:t>
            </a:r>
            <a:endParaRPr lang="ko-KR" sz="21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 취직시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키자 !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"/>
          <p:cNvSpPr/>
          <p:nvPr/>
        </p:nvSpPr>
        <p:spPr>
          <a:xfrm>
            <a:off x="10439400" y="4187594"/>
            <a:ext cx="1140113" cy="11834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3" name=""/>
          <p:cNvSpPr/>
          <p:nvPr/>
        </p:nvSpPr>
        <p:spPr>
          <a:xfrm>
            <a:off x="10502612" y="4779298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4" name=""/>
          <p:cNvSpPr txBox="1"/>
          <p:nvPr/>
        </p:nvSpPr>
        <p:spPr>
          <a:xfrm>
            <a:off x="10656164" y="6086821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정부</a:t>
            </a:r>
            <a:endParaRPr lang="ko-KR" altLang="en-US" sz="2200" b="1"/>
          </a:p>
        </p:txBody>
      </p:sp>
      <p:sp>
        <p:nvSpPr>
          <p:cNvPr id="97" name=""/>
          <p:cNvSpPr/>
          <p:nvPr/>
        </p:nvSpPr>
        <p:spPr>
          <a:xfrm flipH="1">
            <a:off x="5734049" y="4737677"/>
            <a:ext cx="1070263" cy="710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"/>
          <p:cNvSpPr txBox="1"/>
          <p:nvPr/>
        </p:nvSpPr>
        <p:spPr>
          <a:xfrm>
            <a:off x="561971" y="4234815"/>
            <a:ext cx="6407309" cy="90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99" name=""/>
          <p:cNvSpPr/>
          <p:nvPr/>
        </p:nvSpPr>
        <p:spPr>
          <a:xfrm>
            <a:off x="190500" y="4206241"/>
            <a:ext cx="6724650" cy="248983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0" name=""/>
          <p:cNvSpPr txBox="1"/>
          <p:nvPr/>
        </p:nvSpPr>
        <p:spPr>
          <a:xfrm>
            <a:off x="485775" y="4425315"/>
            <a:ext cx="5666839" cy="72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여공들은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전국 각지로 파견되어 기술을 전파</a:t>
            </a: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504825" y="4930139"/>
            <a:ext cx="6165521" cy="104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서양의 기계를 다룰줄 아는 숙련된 여공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전문직종자라고 할 수 있음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" name=""/>
          <p:cNvSpPr txBox="1"/>
          <p:nvPr/>
        </p:nvSpPr>
        <p:spPr>
          <a:xfrm>
            <a:off x="495300" y="5711190"/>
            <a:ext cx="6392195" cy="104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eaLnBrk="1" latinLnBrk="1" hangingPunct="1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2100" b="1" i="0" kern="1200" spc="5" mc:Ignorable="hp" hp:hslEmbossed="0">
                <a:solidFill>
                  <a:srgbClr val="767171"/>
                </a:solidFill>
                <a:latin typeface="맑은 고딕"/>
              </a:rPr>
              <a:t>일본의 면방적은 최초로 국제 시장에서 경쟁을 갖춘 일본 상품이 됨</a:t>
            </a:r>
            <a:endParaRPr xmlns:mc="http://schemas.openxmlformats.org/markup-compatibility/2006" xmlns:hp="http://schemas.haansoft.com/office/presentation/8.0" lang="ko-KR" altLang="en-US" sz="2100" b="1" i="0" kern="1200" spc="5" mc:Ignorable="hp" hp:hslEmbossed="0">
              <a:solidFill>
                <a:srgbClr val="767171"/>
              </a:solidFill>
              <a:latin typeface="맑은 고딕"/>
            </a:endParaRPr>
          </a:p>
          <a:p>
            <a:pPr marL="0" algn="l" defTabSz="914400" eaLnBrk="1" latinLnBrk="1" hangingPunct="1">
              <a:defRPr lang="ko-KR" altLang="en-US"/>
            </a:pPr>
            <a:endParaRPr xmlns:mc="http://schemas.openxmlformats.org/markup-compatibility/2006" xmlns:hp="http://schemas.haansoft.com/office/presentation/8.0" lang="ko-KR" altLang="en-US" sz="2100" b="1" i="0" kern="1200" spc="5" mc:Ignorable="hp" hp:hslEmbossed="0">
              <a:solidFill>
                <a:srgbClr val="767171"/>
              </a:solidFill>
              <a:latin typeface="맑은 고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 autoUpdateAnimBg="1"/>
      <p:bldP spid="78" grpId="1" bldLvl="0" animBg="1" autoUpdateAnimBg="1"/>
      <p:bldP spid="79" grpId="2" bldLvl="0" animBg="1" autoUpdateAnimBg="1"/>
      <p:bldP spid="80" grpId="3" bldLvl="0" animBg="1" autoUpdateAnimBg="1"/>
      <p:bldP spid="81" grpId="4" bldLvl="0" animBg="1" autoUpdateAnimBg="1"/>
      <p:bldP spid="82" grpId="5" bldLvl="0" animBg="1" autoUpdateAnimBg="1"/>
      <p:bldP spid="83" grpId="6" bldLvl="0" animBg="1" autoUpdateAnimBg="1"/>
      <p:bldP spid="84" grpId="7" bldLvl="0" animBg="1" autoUpdateAnimBg="1"/>
      <p:bldP spid="89" grpId="8" bldLvl="0" animBg="1" autoUpdateAnimBg="1"/>
      <p:bldP spid="85" grpId="9" bldLvl="0" animBg="1" autoUpdateAnimBg="1"/>
      <p:bldP spid="86" grpId="10" bldLvl="0" animBg="1" autoUpdateAnimBg="1"/>
      <p:bldP spid="88" grpId="11" bldLvl="0" animBg="1" autoUpdateAnimBg="1"/>
      <p:bldP spid="90" grpId="12" bldLvl="0" animBg="1" autoUpdateAnimBg="1"/>
      <p:bldP spid="92" grpId="13" bldLvl="0" animBg="1" autoUpdateAnimBg="1"/>
      <p:bldP spid="93" grpId="14" bldLvl="0" animBg="1" autoUpdateAnimBg="1"/>
      <p:bldP spid="94" grpId="15" bldLvl="0" animBg="1" autoUpdateAnimBg="1"/>
      <p:bldP spid="96" grpId="16" bldLvl="0" animBg="1" autoUpdateAnimBg="1"/>
      <p:bldP spid="91" grpId="17" bldLvl="0" animBg="1" autoUpdateAnimBg="1"/>
      <p:bldP spid="99" grpId="18" bldLvl="0" animBg="1" autoUpdateAnimBg="1"/>
      <p:bldP spid="100" grpId="19" bldLvl="0" animBg="1" autoUpdateAnimBg="1"/>
      <p:bldP spid="101" grpId="20" bldLvl="0" animBg="1" autoUpdateAnimBg="1"/>
      <p:bldP spid="102" grpId="21" bldLvl="0" animBg="1" autoUpdate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식산흥업 정책(1872) </a:t>
            </a:r>
            <a:r>
              <a:rPr lang="ko-KR" altLang="en-US" sz="2500" b="1" kern="0">
                <a:solidFill>
                  <a:prstClr val="white"/>
                </a:solidFill>
              </a:rPr>
              <a:t>殖産興業 しょくさんこうぎょう </a:t>
            </a:r>
            <a:endParaRPr lang="ko-KR" altLang="en-US" sz="25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42898" y="1306830"/>
            <a:ext cx="6515102" cy="9105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민간기업에게도 사업의 기회를 열어</a:t>
            </a: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주다</a:t>
            </a:r>
            <a:endParaRPr lang="ko-KR" altLang="en-US" sz="27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"/>
          <p:cNvSpPr/>
          <p:nvPr/>
        </p:nvSpPr>
        <p:spPr>
          <a:xfrm>
            <a:off x="590400" y="1895325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5" name=""/>
          <p:cNvSpPr txBox="1"/>
          <p:nvPr/>
        </p:nvSpPr>
        <p:spPr>
          <a:xfrm>
            <a:off x="809625" y="3371850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000" b="1"/>
              <a:t>오쿠보</a:t>
            </a:r>
            <a:endParaRPr lang="ko-KR" altLang="en-US" sz="2000" b="1"/>
          </a:p>
        </p:txBody>
      </p:sp>
      <p:sp>
        <p:nvSpPr>
          <p:cNvPr id="57" name="자유형: 도형 4"/>
          <p:cNvSpPr/>
          <p:nvPr/>
        </p:nvSpPr>
        <p:spPr>
          <a:xfrm>
            <a:off x="2182297" y="1853071"/>
            <a:ext cx="8812727" cy="1718804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2457446" y="1744979"/>
            <a:ext cx="8077204" cy="232029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“시작은 정부가 하지만, 성장은 민간기업이 하도록 맡기는게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바람직하다.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"/>
          <p:cNvSpPr txBox="1"/>
          <p:nvPr/>
        </p:nvSpPr>
        <p:spPr>
          <a:xfrm>
            <a:off x="2533650" y="2724150"/>
            <a:ext cx="7658100" cy="9982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대신 정부의 특혜로 성장한 민간기업들은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정부가 하는 일에도 잘 협조하겠지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."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/>
          </a:p>
        </p:txBody>
      </p:sp>
      <p:sp>
        <p:nvSpPr>
          <p:cNvPr id="78" name=""/>
          <p:cNvSpPr/>
          <p:nvPr/>
        </p:nvSpPr>
        <p:spPr>
          <a:xfrm>
            <a:off x="990600" y="3905250"/>
            <a:ext cx="3067050" cy="272415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9" name=""/>
          <p:cNvSpPr/>
          <p:nvPr/>
        </p:nvSpPr>
        <p:spPr>
          <a:xfrm>
            <a:off x="4514850" y="3905249"/>
            <a:ext cx="3067050" cy="27241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0" name=""/>
          <p:cNvSpPr/>
          <p:nvPr/>
        </p:nvSpPr>
        <p:spPr>
          <a:xfrm>
            <a:off x="7981949" y="3886197"/>
            <a:ext cx="3067050" cy="2724150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1" name=""/>
          <p:cNvSpPr txBox="1"/>
          <p:nvPr/>
        </p:nvSpPr>
        <p:spPr>
          <a:xfrm>
            <a:off x="2781300" y="4038600"/>
            <a:ext cx="1200150" cy="3886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미쓰비시</a:t>
            </a: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82" name=""/>
          <p:cNvSpPr txBox="1"/>
          <p:nvPr/>
        </p:nvSpPr>
        <p:spPr>
          <a:xfrm>
            <a:off x="6515100" y="4038599"/>
            <a:ext cx="1200150" cy="388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미쓰이 </a:t>
            </a: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83" name=""/>
          <p:cNvSpPr txBox="1"/>
          <p:nvPr/>
        </p:nvSpPr>
        <p:spPr>
          <a:xfrm>
            <a:off x="9696450" y="4067173"/>
            <a:ext cx="1200150" cy="388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쓰미토모</a:t>
            </a:r>
            <a:r>
              <a:rPr lang="ko-KR" altLang="en-US"/>
              <a:t> 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 autoUpdateAnimBg="1"/>
      <p:bldP spid="55" grpId="1" bldLvl="0" animBg="1" autoUpdateAnimBg="1"/>
      <p:bldP spid="57" grpId="2" bldLvl="0" animBg="1" autoUpdateAnimBg="1"/>
      <p:bldP spid="56" grpId="3" bldLvl="0" animBg="1" autoUpdateAnimBg="1"/>
      <p:bldP spid="77" grpId="4" bldLvl="0" animBg="1" autoUpdateAnimBg="1"/>
      <p:bldP spid="78" grpId="5" bldLvl="0" animBg="1" autoUpdateAnimBg="1"/>
      <p:bldP spid="81" grpId="6" bldLvl="0" animBg="1" autoUpdateAnimBg="1"/>
      <p:bldP spid="79" grpId="7" bldLvl="0" animBg="1" autoUpdateAnimBg="1"/>
      <p:bldP spid="82" grpId="8" bldLvl="0" animBg="1" autoUpdateAnimBg="1"/>
      <p:bldP spid="80" grpId="9" bldLvl="0" animBg="1" autoUpdateAnimBg="1"/>
      <p:bldP spid="83" grpId="10" bldLvl="0" animBg="1" autoUpdate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토지개혁(1873) </a:t>
            </a:r>
            <a:endParaRPr lang="ko-KR" altLang="en-US" sz="40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42898" y="1306830"/>
            <a:ext cx="6515102" cy="9105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토지개혁과 농촌 실업자</a:t>
            </a:r>
            <a:endParaRPr lang="ko-KR" altLang="en-US" sz="27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4" name=""/>
          <p:cNvSpPr/>
          <p:nvPr/>
        </p:nvSpPr>
        <p:spPr>
          <a:xfrm>
            <a:off x="8115300" y="1228727"/>
            <a:ext cx="3638550" cy="247650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6" name=""/>
          <p:cNvSpPr/>
          <p:nvPr/>
        </p:nvSpPr>
        <p:spPr>
          <a:xfrm>
            <a:off x="1495425" y="1876425"/>
            <a:ext cx="3048000" cy="1352550"/>
          </a:xfrm>
          <a:prstGeom prst="wedgeRoundRectCallout">
            <a:avLst>
              <a:gd name="adj1" fmla="val -54370"/>
              <a:gd name="adj2" fmla="val 61475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7" name=""/>
          <p:cNvSpPr/>
          <p:nvPr/>
        </p:nvSpPr>
        <p:spPr>
          <a:xfrm>
            <a:off x="190500" y="1806344"/>
            <a:ext cx="1140113" cy="11834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8" name=""/>
          <p:cNvSpPr/>
          <p:nvPr/>
        </p:nvSpPr>
        <p:spPr>
          <a:xfrm>
            <a:off x="253712" y="2398048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9" name=""/>
          <p:cNvSpPr txBox="1"/>
          <p:nvPr/>
        </p:nvSpPr>
        <p:spPr>
          <a:xfrm>
            <a:off x="407264" y="3705571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정부</a:t>
            </a:r>
            <a:endParaRPr lang="ko-KR" altLang="en-US" sz="2200" b="1"/>
          </a:p>
        </p:txBody>
      </p:sp>
      <p:sp>
        <p:nvSpPr>
          <p:cNvPr id="90" name=""/>
          <p:cNvSpPr txBox="1"/>
          <p:nvPr/>
        </p:nvSpPr>
        <p:spPr>
          <a:xfrm>
            <a:off x="1600200" y="2057400"/>
            <a:ext cx="297180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/>
          </a:p>
        </p:txBody>
      </p:sp>
      <p:sp>
        <p:nvSpPr>
          <p:cNvPr id="95" name=""/>
          <p:cNvSpPr txBox="1"/>
          <p:nvPr/>
        </p:nvSpPr>
        <p:spPr>
          <a:xfrm>
            <a:off x="1562100" y="2038350"/>
            <a:ext cx="3009900" cy="132207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근대화 하기 위해서는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재정과 노동력을 </a:t>
            </a:r>
            <a:endParaRPr lang="ko-KR" sz="21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확보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해야해.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/>
          </a:p>
        </p:txBody>
      </p:sp>
      <p:sp>
        <p:nvSpPr>
          <p:cNvPr id="96" name=""/>
          <p:cNvSpPr/>
          <p:nvPr/>
        </p:nvSpPr>
        <p:spPr>
          <a:xfrm>
            <a:off x="4705350" y="2394527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7" name=""/>
          <p:cNvSpPr/>
          <p:nvPr/>
        </p:nvSpPr>
        <p:spPr>
          <a:xfrm flipH="1">
            <a:off x="5638800" y="1200149"/>
            <a:ext cx="2457450" cy="25146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"/>
          <p:cNvSpPr txBox="1"/>
          <p:nvPr/>
        </p:nvSpPr>
        <p:spPr>
          <a:xfrm>
            <a:off x="6019800" y="1828800"/>
            <a:ext cx="1657350" cy="87439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2600" b="1">
                <a:solidFill>
                  <a:schemeClr val="bg2">
                    <a:lumMod val="50000"/>
                  </a:schemeClr>
                </a:solidFill>
              </a:rPr>
              <a:t>토지</a:t>
            </a:r>
            <a:endParaRPr lang="ko-KR" altLang="en-US" sz="26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600" b="1">
                <a:solidFill>
                  <a:schemeClr val="bg2">
                    <a:lumMod val="50000"/>
                  </a:schemeClr>
                </a:solidFill>
              </a:rPr>
              <a:t>사유화</a:t>
            </a:r>
            <a:endParaRPr lang="ko-KR" altLang="en-US" sz="26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"/>
          <p:cNvSpPr/>
          <p:nvPr/>
        </p:nvSpPr>
        <p:spPr>
          <a:xfrm>
            <a:off x="6286500" y="2781300"/>
            <a:ext cx="1181100" cy="647700"/>
          </a:xfrm>
          <a:prstGeom prst="roundRect">
            <a:avLst>
              <a:gd name="adj" fmla="val 16667"/>
            </a:avLst>
          </a:prstGeom>
          <a:noFill/>
          <a:ln w="88900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0" name=""/>
          <p:cNvSpPr txBox="1"/>
          <p:nvPr/>
        </p:nvSpPr>
        <p:spPr>
          <a:xfrm>
            <a:off x="6400799" y="2849880"/>
            <a:ext cx="1085851" cy="5772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 b="1">
                <a:solidFill>
                  <a:srgbClr val="ff0000"/>
                </a:solidFill>
              </a:rPr>
              <a:t>인정</a:t>
            </a:r>
            <a:endParaRPr lang="ko-KR" altLang="en-US" sz="3200" b="1">
              <a:solidFill>
                <a:srgbClr val="ff0000"/>
              </a:solidFill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6038850" y="3829050"/>
            <a:ext cx="621030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1873년 지조 개정 조례(地租改正條例)를 공포</a:t>
            </a:r>
            <a:endParaRPr lang="ko-KR" altLang="ko-KR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02" name=""/>
          <p:cNvSpPr/>
          <p:nvPr/>
        </p:nvSpPr>
        <p:spPr>
          <a:xfrm>
            <a:off x="514350" y="4248150"/>
            <a:ext cx="6172200" cy="22860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" name=""/>
          <p:cNvSpPr txBox="1"/>
          <p:nvPr/>
        </p:nvSpPr>
        <p:spPr>
          <a:xfrm>
            <a:off x="1714500" y="4419600"/>
            <a:ext cx="861060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/>
          </a:p>
        </p:txBody>
      </p:sp>
      <p:sp>
        <p:nvSpPr>
          <p:cNvPr id="104" name=""/>
          <p:cNvSpPr txBox="1"/>
          <p:nvPr/>
        </p:nvSpPr>
        <p:spPr>
          <a:xfrm>
            <a:off x="666750" y="4438650"/>
            <a:ext cx="5715000" cy="201739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첫째, 과세의 기준을 지금까지처럼 수확고가 아니라 지가를 기준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으로 함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endParaRPr lang="ko-KR" altLang="ko-KR" sz="9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둘째, 현물납을 폐지하고 정액금납제로 바꿔 세율을 지가의 3%로 정하였다. </a:t>
            </a:r>
            <a:endParaRPr lang="ko-KR" altLang="ko-KR" sz="21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endParaRPr lang="ko-KR" altLang="ko-KR" sz="13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셋째, 납세 의무자는 토지 소유자로 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한다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06" name=""/>
          <p:cNvSpPr/>
          <p:nvPr/>
        </p:nvSpPr>
        <p:spPr>
          <a:xfrm>
            <a:off x="6858000" y="4210049"/>
            <a:ext cx="5029200" cy="2305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5" name=""/>
          <p:cNvSpPr/>
          <p:nvPr/>
        </p:nvSpPr>
        <p:spPr>
          <a:xfrm>
            <a:off x="6229350" y="5137727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7" name=""/>
          <p:cNvSpPr txBox="1"/>
          <p:nvPr/>
        </p:nvSpPr>
        <p:spPr>
          <a:xfrm>
            <a:off x="7162800" y="4324350"/>
            <a:ext cx="4476750" cy="4076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100" b="1">
                <a:solidFill>
                  <a:srgbClr val="ff0000"/>
                </a:solidFill>
              </a:rPr>
              <a:t>근대적인 조세 제도가 형식상 확립</a:t>
            </a:r>
            <a:endParaRPr lang="ko-KR" sz="2100" b="1">
              <a:solidFill>
                <a:srgbClr val="ff0000"/>
              </a:solidFill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7229475" y="4743450"/>
            <a:ext cx="4171950" cy="6934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대토지 소유자의 등장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으로 </a:t>
            </a:r>
            <a:endParaRPr lang="ko-KR" altLang="en-US" sz="20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빈부격차가 발생 </a:t>
            </a:r>
            <a:endParaRPr lang="ko-KR" altLang="en-US" sz="20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09" name=""/>
          <p:cNvSpPr txBox="1"/>
          <p:nvPr/>
        </p:nvSpPr>
        <p:spPr>
          <a:xfrm>
            <a:off x="7267575" y="5419725"/>
            <a:ext cx="41719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소작농으로 전략하거나 </a:t>
            </a:r>
            <a:endParaRPr lang="ko-KR" altLang="en-US" sz="20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10" name=""/>
          <p:cNvSpPr txBox="1"/>
          <p:nvPr/>
        </p:nvSpPr>
        <p:spPr>
          <a:xfrm>
            <a:off x="7248525" y="5753100"/>
            <a:ext cx="3733799" cy="4362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300" b="1">
                <a:solidFill>
                  <a:srgbClr val="ff0000"/>
                </a:solidFill>
                <a:latin typeface="맑은 고딕"/>
                <a:ea typeface="맑은 고딕"/>
              </a:rPr>
              <a:t>일용 노동자</a:t>
            </a:r>
            <a:r>
              <a:rPr lang="ko-KR" altLang="en-US" sz="2300" b="1">
                <a:solidFill>
                  <a:srgbClr val="ff0000"/>
                </a:solidFill>
                <a:latin typeface="맑은 고딕"/>
                <a:ea typeface="맑은 고딕"/>
              </a:rPr>
              <a:t>로 전환 </a:t>
            </a:r>
            <a:endParaRPr lang="ko-KR" altLang="en-US" sz="2300" b="1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111" name=""/>
          <p:cNvSpPr txBox="1"/>
          <p:nvPr/>
        </p:nvSpPr>
        <p:spPr>
          <a:xfrm>
            <a:off x="7248525" y="6143625"/>
            <a:ext cx="3448050" cy="3886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사회적 구조적 문제 노출됨 </a:t>
            </a:r>
            <a:r>
              <a:rPr lang="ko-KR" altLang="en-US"/>
              <a:t> 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ldLvl="0" animBg="1" autoUpdateAnimBg="1"/>
      <p:bldP spid="88" grpId="1" bldLvl="0" animBg="1" autoUpdateAnimBg="1"/>
      <p:bldP spid="89" grpId="2" bldLvl="0" animBg="1" autoUpdateAnimBg="1"/>
      <p:bldP spid="86" grpId="3" bldLvl="0" animBg="1" autoUpdateAnimBg="1"/>
      <p:bldP spid="90" grpId="4" bldLvl="0" animBg="1" autoUpdateAnimBg="1"/>
      <p:bldP spid="95" grpId="5" bldLvl="0" animBg="1" autoUpdateAnimBg="1"/>
      <p:bldP spid="96" grpId="6" bldLvl="0" animBg="1" autoUpdateAnimBg="1"/>
      <p:bldP spid="101" grpId="7" bldLvl="0" animBg="1" autoUpdateAnimBg="1"/>
      <p:bldP spid="97" grpId="8" bldLvl="0" animBg="1" autoUpdateAnimBg="1"/>
      <p:bldP spid="98" grpId="9" bldLvl="0" animBg="1" autoUpdateAnimBg="1"/>
      <p:bldP spid="99" grpId="10" bldLvl="0" animBg="1" autoUpdateAnimBg="1"/>
      <p:bldP spid="100" grpId="11" bldLvl="0" animBg="1" autoUpdateAnimBg="1"/>
      <p:bldP spid="84" grpId="12" bldLvl="0" animBg="1" autoUpdateAnimBg="1"/>
      <p:bldP spid="102" grpId="13" bldLvl="0" animBg="1" autoUpdateAnimBg="1"/>
      <p:bldP spid="104" grpId="14" bldLvl="0" animBg="1" autoUpdateAnimBg="1"/>
      <p:bldP spid="105" grpId="15" bldLvl="0" animBg="1" autoUpdateAnimBg="1"/>
      <p:bldP spid="106" grpId="16" bldLvl="0" animBg="1" autoUpdateAnimBg="1"/>
      <p:bldP spid="107" grpId="17" bldLvl="0" animBg="1" autoUpdateAnimBg="1"/>
      <p:bldP spid="108" grpId="18" bldLvl="0" animBg="1" autoUpdateAnimBg="1"/>
      <p:bldP spid="109" grpId="19" bldLvl="0" animBg="1" autoUpdateAnimBg="1"/>
      <p:bldP spid="110" grpId="20" bldLvl="0" animBg="1" autoUpdateAnimBg="1"/>
      <p:bldP spid="111" grpId="21" bldLvl="0" animBg="1" autoUpdate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녹봉특권폐지(1876)</a:t>
            </a:r>
            <a:endParaRPr lang="ko-KR" altLang="en-US" sz="40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42898" y="1306830"/>
            <a:ext cx="6515102" cy="9105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7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화족과 사족에게 지불하던 특권을 폐지</a:t>
            </a:r>
            <a:endParaRPr lang="ko-KR" altLang="ko-KR" sz="27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endParaRPr lang="ko-KR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"/>
          <p:cNvSpPr/>
          <p:nvPr/>
        </p:nvSpPr>
        <p:spPr>
          <a:xfrm>
            <a:off x="1495425" y="1876425"/>
            <a:ext cx="3076575" cy="1552575"/>
          </a:xfrm>
          <a:prstGeom prst="wedgeRoundRectCallout">
            <a:avLst>
              <a:gd name="adj1" fmla="val -54370"/>
              <a:gd name="adj2" fmla="val 61475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7" name=""/>
          <p:cNvSpPr/>
          <p:nvPr/>
        </p:nvSpPr>
        <p:spPr>
          <a:xfrm>
            <a:off x="190500" y="1806344"/>
            <a:ext cx="1140113" cy="11834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8" name=""/>
          <p:cNvSpPr/>
          <p:nvPr/>
        </p:nvSpPr>
        <p:spPr>
          <a:xfrm>
            <a:off x="253712" y="2398048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9" name=""/>
          <p:cNvSpPr txBox="1"/>
          <p:nvPr/>
        </p:nvSpPr>
        <p:spPr>
          <a:xfrm>
            <a:off x="407264" y="3705571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정부</a:t>
            </a:r>
            <a:endParaRPr lang="ko-KR" altLang="en-US" sz="2200" b="1"/>
          </a:p>
        </p:txBody>
      </p:sp>
      <p:sp>
        <p:nvSpPr>
          <p:cNvPr id="90" name=""/>
          <p:cNvSpPr txBox="1"/>
          <p:nvPr/>
        </p:nvSpPr>
        <p:spPr>
          <a:xfrm>
            <a:off x="1600200" y="2057400"/>
            <a:ext cx="297180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/>
          </a:p>
        </p:txBody>
      </p:sp>
      <p:sp>
        <p:nvSpPr>
          <p:cNvPr id="95" name=""/>
          <p:cNvSpPr txBox="1"/>
          <p:nvPr/>
        </p:nvSpPr>
        <p:spPr>
          <a:xfrm>
            <a:off x="1571625" y="1990725"/>
            <a:ext cx="3009900" cy="163639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재정 지출을 줄이기 </a:t>
            </a:r>
            <a:endParaRPr lang="ko-KR" altLang="ko-KR" sz="21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algn="ctr"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위해 무사의 봉건적 </a:t>
            </a:r>
            <a:endParaRPr lang="ko-KR" altLang="ko-KR" sz="21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algn="ctr"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특권 폐지를 </a:t>
            </a:r>
            <a:endParaRPr lang="ko-KR" altLang="ko-KR" sz="21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algn="ctr"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내세워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야 겠어.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endParaRPr lang="ko-KR"/>
          </a:p>
        </p:txBody>
      </p:sp>
      <p:sp>
        <p:nvSpPr>
          <p:cNvPr id="96" name=""/>
          <p:cNvSpPr/>
          <p:nvPr/>
        </p:nvSpPr>
        <p:spPr>
          <a:xfrm>
            <a:off x="4705350" y="2394527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2" name=""/>
          <p:cNvSpPr/>
          <p:nvPr/>
        </p:nvSpPr>
        <p:spPr>
          <a:xfrm>
            <a:off x="514350" y="4095750"/>
            <a:ext cx="6172200" cy="2438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" name=""/>
          <p:cNvSpPr txBox="1"/>
          <p:nvPr/>
        </p:nvSpPr>
        <p:spPr>
          <a:xfrm>
            <a:off x="1714500" y="4419600"/>
            <a:ext cx="861060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/>
          </a:p>
        </p:txBody>
      </p:sp>
      <p:sp>
        <p:nvSpPr>
          <p:cNvPr id="104" name=""/>
          <p:cNvSpPr txBox="1"/>
          <p:nvPr/>
        </p:nvSpPr>
        <p:spPr>
          <a:xfrm>
            <a:off x="695325" y="4229100"/>
            <a:ext cx="5715000" cy="6934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수년 분의 가록(家祿)에 해당되는 금액을 채권(금록공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채</a:t>
            </a: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증서金祿公債證書)으로 청산</a:t>
            </a:r>
            <a:endParaRPr lang="ko-KR" altLang="ko-KR" sz="20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723900" y="4991103"/>
            <a:ext cx="5638800" cy="6934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폐도령 등의 사족 특권을 폐지하면서 </a:t>
            </a:r>
            <a:endParaRPr lang="ko-KR" altLang="ko-KR" sz="20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평민과 사족의 구분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이 사라짐 </a:t>
            </a:r>
            <a:endParaRPr lang="ko-KR" altLang="en-US" sz="20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11" name=""/>
          <p:cNvSpPr txBox="1"/>
          <p:nvPr/>
        </p:nvSpPr>
        <p:spPr>
          <a:xfrm>
            <a:off x="714375" y="5686424"/>
            <a:ext cx="5657850" cy="3886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대부분의 중·하급 사족은 몰락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" name=""/>
          <p:cNvSpPr/>
          <p:nvPr/>
        </p:nvSpPr>
        <p:spPr>
          <a:xfrm>
            <a:off x="6248400" y="1676400"/>
            <a:ext cx="4705350" cy="19812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3" name=""/>
          <p:cNvSpPr txBox="1"/>
          <p:nvPr/>
        </p:nvSpPr>
        <p:spPr>
          <a:xfrm>
            <a:off x="6591300" y="2076450"/>
            <a:ext cx="4076699" cy="360045"/>
          </a:xfrm>
          <a:prstGeom prst="rect">
            <a:avLst/>
          </a:prstGeom>
        </p:spPr>
        <p:txBody>
          <a:bodyPr wrap="square">
            <a:spAutoFit/>
          </a:bodyPr>
          <a:p>
            <a:pPr latinLnBrk="0">
              <a:defRPr lang="ko-KR" altLang="en-US"/>
            </a:pPr>
            <a:r>
              <a:rPr lang="ko-KR" altLang="en-US" b="1">
                <a:solidFill>
                  <a:prstClr val="white"/>
                </a:solidFill>
              </a:rPr>
              <a:t>녹봉특권</a:t>
            </a:r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14" name=""/>
          <p:cNvSpPr txBox="1"/>
          <p:nvPr/>
        </p:nvSpPr>
        <p:spPr>
          <a:xfrm>
            <a:off x="6800850" y="2076450"/>
            <a:ext cx="3562350" cy="7505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2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화족과 사족에게 지불하던 </a:t>
            </a:r>
            <a:r>
              <a:rPr lang="ko-KR" altLang="en-US" sz="22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녹봉 </a:t>
            </a:r>
            <a:r>
              <a:rPr lang="ko-KR" altLang="ko-KR" sz="22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특권</a:t>
            </a:r>
            <a:endParaRPr lang="ko-KR" altLang="ko-KR" sz="22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15" name=""/>
          <p:cNvSpPr/>
          <p:nvPr/>
        </p:nvSpPr>
        <p:spPr>
          <a:xfrm>
            <a:off x="8553450" y="2533649"/>
            <a:ext cx="1181100" cy="647700"/>
          </a:xfrm>
          <a:prstGeom prst="roundRect">
            <a:avLst>
              <a:gd name="adj" fmla="val 16667"/>
            </a:avLst>
          </a:prstGeom>
          <a:noFill/>
          <a:ln w="88900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6" name=""/>
          <p:cNvSpPr txBox="1"/>
          <p:nvPr/>
        </p:nvSpPr>
        <p:spPr>
          <a:xfrm>
            <a:off x="8667749" y="2602229"/>
            <a:ext cx="1085851" cy="57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 b="1">
                <a:solidFill>
                  <a:srgbClr val="ff0000"/>
                </a:solidFill>
              </a:rPr>
              <a:t>폐지</a:t>
            </a:r>
            <a:endParaRPr lang="ko-KR" altLang="en-US" sz="3200" b="1">
              <a:solidFill>
                <a:srgbClr val="ff0000"/>
              </a:solidFill>
            </a:endParaRPr>
          </a:p>
        </p:txBody>
      </p:sp>
      <p:sp>
        <p:nvSpPr>
          <p:cNvPr id="117" name=""/>
          <p:cNvSpPr txBox="1"/>
          <p:nvPr/>
        </p:nvSpPr>
        <p:spPr>
          <a:xfrm>
            <a:off x="714371" y="6067423"/>
            <a:ext cx="3733799" cy="3886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무사 계층의 불만은 더욱 증폭</a:t>
            </a:r>
            <a:endParaRPr lang="ko-KR" altLang="ko-KR" sz="20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18" name=""/>
          <p:cNvSpPr/>
          <p:nvPr/>
        </p:nvSpPr>
        <p:spPr>
          <a:xfrm>
            <a:off x="6877050" y="4095750"/>
            <a:ext cx="4495800" cy="240030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ldLvl="0" animBg="1" autoUpdateAnimBg="1"/>
      <p:bldP spid="88" grpId="1" bldLvl="0" animBg="1" autoUpdateAnimBg="1"/>
      <p:bldP spid="89" grpId="2" bldLvl="0" animBg="1" autoUpdateAnimBg="1"/>
      <p:bldP spid="86" grpId="3" bldLvl="0" animBg="1" autoUpdateAnimBg="1"/>
      <p:bldP spid="95" grpId="4" bldLvl="0" animBg="1" autoUpdateAnimBg="1"/>
      <p:bldP spid="96" grpId="5" bldLvl="0" animBg="1" autoUpdateAnimBg="1"/>
      <p:bldP spid="112" grpId="6" bldLvl="0" animBg="1" autoUpdateAnimBg="1"/>
      <p:bldP spid="113" grpId="7" bldLvl="0" animBg="1" autoUpdateAnimBg="1"/>
      <p:bldP spid="114" grpId="8" bldLvl="0" animBg="1" autoUpdateAnimBg="1"/>
      <p:bldP spid="115" grpId="9" bldLvl="0" animBg="1" autoUpdateAnimBg="1"/>
      <p:bldP spid="116" grpId="10" bldLvl="0" animBg="1" autoUpdateAnimBg="1"/>
      <p:bldP spid="102" grpId="11" bldLvl="0" animBg="1" autoUpdateAnimBg="1"/>
      <p:bldP spid="104" grpId="12" bldLvl="0" animBg="1" autoUpdateAnimBg="1"/>
      <p:bldP spid="108" grpId="13" bldLvl="0" animBg="1" autoUpdateAnimBg="1"/>
      <p:bldP spid="111" grpId="14" bldLvl="0" animBg="1" autoUpdateAnimBg="1"/>
      <p:bldP spid="117" grpId="15" bldLvl="0" animBg="1" autoUpdateAnimBg="1"/>
      <p:bldP spid="118" grpId="16" bldLvl="0" animBg="1" autoUpdate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5000" b="1" kern="0">
                <a:solidFill>
                  <a:prstClr val="white"/>
                </a:solidFill>
              </a:rPr>
              <a:t>감사합니다 </a:t>
            </a:r>
            <a:endParaRPr lang="ko-KR" altLang="en-US" sz="5000" b="1" kern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41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09848" y="4007986"/>
            <a:ext cx="2711356" cy="41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3104" y="4041095"/>
            <a:ext cx="2699717" cy="414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/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2759694" y="5343282"/>
            <a:ext cx="3089869" cy="4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88264" y="5343281"/>
            <a:ext cx="3089869" cy="40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91673" y="3121057"/>
            <a:ext cx="3089869" cy="41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556744" y="3094255"/>
            <a:ext cx="3089869" cy="40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228857" y="3094254"/>
            <a:ext cx="2831740" cy="40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목차</a:t>
            </a:r>
            <a:endParaRPr lang="ko-KR" altLang="en-US" sz="4000" b="1" kern="0">
              <a:solidFill>
                <a:prstClr val="white"/>
              </a:solidFill>
            </a:endParaRPr>
          </a:p>
        </p:txBody>
      </p:sp>
      <p:sp>
        <p:nvSpPr>
          <p:cNvPr id="35" name=""/>
          <p:cNvSpPr txBox="1"/>
          <p:nvPr/>
        </p:nvSpPr>
        <p:spPr>
          <a:xfrm>
            <a:off x="763443" y="1587496"/>
            <a:ext cx="7809922" cy="505904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37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메이지 시대</a:t>
            </a:r>
            <a:endParaRPr lang="ko-KR" altLang="en-US" sz="4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 일본의 개항 </a:t>
            </a:r>
            <a:endParaRPr lang="ko-KR" altLang="en-US" sz="4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 메이지유신</a:t>
            </a:r>
            <a:endParaRPr lang="ko-KR" altLang="en-US" sz="4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 동양의 첫 근대화 </a:t>
            </a:r>
            <a:endParaRPr lang="ko-KR" altLang="en-US" sz="4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 경제 성장을 위한 근대화 개혁 </a:t>
            </a:r>
            <a:endParaRPr lang="ko-KR" altLang="en-US" sz="4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300" b="1"/>
          </a:p>
          <a:p>
            <a:pPr>
              <a:defRPr lang="ko-KR" altLang="en-US"/>
            </a:pPr>
            <a:endParaRPr lang="ko-KR" altLang="en-US" sz="2300" b="1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: 도형 4"/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메이지 시대 </a:t>
            </a:r>
            <a:r>
              <a:rPr lang="ko-KR" altLang="en-US" sz="2500" b="1" kern="0">
                <a:solidFill>
                  <a:prstClr val="white"/>
                </a:solidFill>
              </a:rPr>
              <a:t>明治時代 めいじじだい</a:t>
            </a:r>
            <a:endParaRPr lang="ko-KR" altLang="en-US" sz="2500" b="1" kern="0">
              <a:solidFill>
                <a:prstClr val="white"/>
              </a:solidFill>
            </a:endParaRPr>
          </a:p>
        </p:txBody>
      </p:sp>
      <p:sp>
        <p:nvSpPr>
          <p:cNvPr id="35" name=""/>
          <p:cNvSpPr txBox="1"/>
          <p:nvPr/>
        </p:nvSpPr>
        <p:spPr>
          <a:xfrm>
            <a:off x="1773670" y="1717385"/>
            <a:ext cx="9019885" cy="4238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22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메이지 유신 이후의 메이지 천황의 통치를 가리키는 이름</a:t>
            </a:r>
            <a:endParaRPr lang="ko-KR" altLang="ko-KR" sz="2200" b="1">
              <a:solidFill>
                <a:schemeClr val="bg1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36" name=""/>
          <p:cNvSpPr/>
          <p:nvPr/>
        </p:nvSpPr>
        <p:spPr>
          <a:xfrm>
            <a:off x="982275" y="3794400"/>
            <a:ext cx="216000" cy="216000"/>
          </a:xfrm>
          <a:prstGeom prst="ellipse">
            <a:avLst/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7" name=""/>
          <p:cNvSpPr/>
          <p:nvPr/>
        </p:nvSpPr>
        <p:spPr>
          <a:xfrm>
            <a:off x="10735875" y="3794400"/>
            <a:ext cx="216000" cy="216000"/>
          </a:xfrm>
          <a:prstGeom prst="ellipse">
            <a:avLst/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"/>
          <p:cNvSpPr/>
          <p:nvPr/>
        </p:nvSpPr>
        <p:spPr>
          <a:xfrm>
            <a:off x="1036781" y="3896590"/>
            <a:ext cx="9828068" cy="57727"/>
          </a:xfrm>
          <a:prstGeom prst="rect">
            <a:avLst/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"/>
          <p:cNvSpPr txBox="1"/>
          <p:nvPr/>
        </p:nvSpPr>
        <p:spPr>
          <a:xfrm>
            <a:off x="806738" y="4141931"/>
            <a:ext cx="2886364" cy="59961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17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1868년 </a:t>
            </a:r>
            <a:endParaRPr lang="ko-KR" altLang="ko-KR" sz="1700" b="1">
              <a:solidFill>
                <a:schemeClr val="bg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r>
              <a:rPr lang="ko-KR" altLang="ko-KR" sz="17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메이지 정부가 수립</a:t>
            </a:r>
            <a:endParaRPr lang="ko-KR" altLang="ko-KR" sz="1700" b="1">
              <a:solidFill>
                <a:schemeClr val="bg1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41" name=""/>
          <p:cNvSpPr txBox="1"/>
          <p:nvPr/>
        </p:nvSpPr>
        <p:spPr>
          <a:xfrm>
            <a:off x="8593568" y="3127649"/>
            <a:ext cx="2886364" cy="60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17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1912년 </a:t>
            </a:r>
            <a:endParaRPr lang="ko-KR" altLang="ko-KR" sz="1700" b="1">
              <a:solidFill>
                <a:schemeClr val="bg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r>
              <a:rPr lang="ko-KR" altLang="ko-KR" sz="17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메이지 천황이 서거</a:t>
            </a:r>
            <a:endParaRPr lang="ko-KR" altLang="ko-KR" sz="1700" b="1">
              <a:solidFill>
                <a:schemeClr val="bg1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 autoUpdateAnimBg="1"/>
      <p:bldP spid="35" grpId="1" bldLvl="0" animBg="1" autoUpdateAnimBg="1"/>
      <p:bldP spid="36" grpId="2" bldLvl="0" animBg="1" autoUpdateAnimBg="1"/>
      <p:bldP spid="37" grpId="3" bldLvl="0" animBg="1" autoUpdateAnimBg="1"/>
      <p:bldP spid="39" grpId="4" bldLvl="0" animBg="1" autoUpdateAnimBg="1"/>
      <p:bldP spid="40" grpId="5" bldLvl="0" animBg="1" autoUpdateAnimBg="1"/>
      <p:bldP spid="41" grpId="6" bldLvl="0" animBg="1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일본의 개항 (1854)</a:t>
            </a:r>
            <a:endParaRPr lang="ko-KR" altLang="en-US" sz="40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/>
          <p:nvPr/>
        </p:nvSpPr>
        <p:spPr>
          <a:xfrm>
            <a:off x="889006" y="1962922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"/>
          <p:cNvSpPr txBox="1"/>
          <p:nvPr/>
        </p:nvSpPr>
        <p:spPr>
          <a:xfrm>
            <a:off x="845126" y="2078180"/>
            <a:ext cx="3117272" cy="1615037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땅과 농민을 </a:t>
            </a: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지배하는 </a:t>
            </a: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농업 사회</a:t>
            </a: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"/>
          <p:cNvSpPr/>
          <p:nvPr/>
        </p:nvSpPr>
        <p:spPr>
          <a:xfrm>
            <a:off x="4504176" y="1986093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45" name=""/>
          <p:cNvSpPr txBox="1"/>
          <p:nvPr/>
        </p:nvSpPr>
        <p:spPr>
          <a:xfrm>
            <a:off x="8883650" y="2554431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endParaRPr lang="ko-KR"/>
          </a:p>
        </p:txBody>
      </p:sp>
      <p:sp>
        <p:nvSpPr>
          <p:cNvPr id="46" name=""/>
          <p:cNvSpPr txBox="1"/>
          <p:nvPr/>
        </p:nvSpPr>
        <p:spPr>
          <a:xfrm>
            <a:off x="402648" y="1212272"/>
            <a:ext cx="7201477" cy="50061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흔들리는 에도막부 체제 </a:t>
            </a:r>
            <a:endParaRPr lang="ko-KR" altLang="en-US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4870738" y="1948295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/>
          </a:p>
        </p:txBody>
      </p:sp>
      <p:sp>
        <p:nvSpPr>
          <p:cNvPr id="48" name=""/>
          <p:cNvSpPr txBox="1"/>
          <p:nvPr/>
        </p:nvSpPr>
        <p:spPr>
          <a:xfrm>
            <a:off x="4668693" y="2438977"/>
            <a:ext cx="2742045" cy="122912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농민들이 </a:t>
            </a: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도시에 가서 </a:t>
            </a: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상인이 </a:t>
            </a: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됨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"/>
          <p:cNvSpPr/>
          <p:nvPr/>
        </p:nvSpPr>
        <p:spPr>
          <a:xfrm>
            <a:off x="8116500" y="2003989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50" name=""/>
          <p:cNvSpPr txBox="1"/>
          <p:nvPr/>
        </p:nvSpPr>
        <p:spPr>
          <a:xfrm>
            <a:off x="8201024" y="2323521"/>
            <a:ext cx="2857502" cy="148457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도시에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서 </a:t>
            </a: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돈을 번 후</a:t>
            </a:r>
            <a:endParaRPr lang="ko-KR" sz="23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땅을 사서 </a:t>
            </a:r>
            <a:endParaRPr lang="ko-KR" sz="23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다른 농민에게 </a:t>
            </a:r>
            <a:endParaRPr lang="ko-KR" sz="23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농사를 맡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김</a:t>
            </a:r>
            <a:endParaRPr lang="ko-KR" altLang="en-US" sz="23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"/>
          <p:cNvSpPr/>
          <p:nvPr/>
        </p:nvSpPr>
        <p:spPr>
          <a:xfrm>
            <a:off x="956830" y="4453565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3" name=""/>
          <p:cNvSpPr/>
          <p:nvPr/>
        </p:nvSpPr>
        <p:spPr>
          <a:xfrm>
            <a:off x="4572000" y="4457686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52" name=""/>
          <p:cNvSpPr txBox="1"/>
          <p:nvPr/>
        </p:nvSpPr>
        <p:spPr>
          <a:xfrm>
            <a:off x="8208817" y="4921046"/>
            <a:ext cx="3117272" cy="1232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농민의식</a:t>
            </a: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성장</a:t>
            </a: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사무라이에게 반발</a:t>
            </a: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8951474" y="5045074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55" name=""/>
          <p:cNvSpPr txBox="1"/>
          <p:nvPr/>
        </p:nvSpPr>
        <p:spPr>
          <a:xfrm>
            <a:off x="4938562" y="4438938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56" name=""/>
          <p:cNvSpPr txBox="1"/>
          <p:nvPr/>
        </p:nvSpPr>
        <p:spPr>
          <a:xfrm>
            <a:off x="1128561" y="5350740"/>
            <a:ext cx="2742045" cy="69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농업과 상업이 발달 </a:t>
            </a: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endParaRPr lang="ko-KR" sz="20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"/>
          <p:cNvSpPr/>
          <p:nvPr/>
        </p:nvSpPr>
        <p:spPr>
          <a:xfrm>
            <a:off x="8184324" y="4466057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58" name=""/>
          <p:cNvSpPr txBox="1"/>
          <p:nvPr/>
        </p:nvSpPr>
        <p:spPr>
          <a:xfrm>
            <a:off x="8343323" y="5226336"/>
            <a:ext cx="2857502" cy="79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사무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라</a:t>
            </a: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이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의 </a:t>
            </a:r>
            <a:endParaRPr lang="ko-KR" altLang="en-US" sz="23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힘을 잃음 </a:t>
            </a:r>
            <a:endParaRPr lang="ko-KR" altLang="en-US" sz="23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"/>
          <p:cNvSpPr/>
          <p:nvPr/>
        </p:nvSpPr>
        <p:spPr>
          <a:xfrm>
            <a:off x="3491057" y="2756477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0" name=""/>
          <p:cNvSpPr/>
          <p:nvPr/>
        </p:nvSpPr>
        <p:spPr>
          <a:xfrm>
            <a:off x="7251410" y="2756477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"/>
          <p:cNvSpPr/>
          <p:nvPr/>
        </p:nvSpPr>
        <p:spPr>
          <a:xfrm>
            <a:off x="3730046" y="510886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2" name=""/>
          <p:cNvSpPr/>
          <p:nvPr/>
        </p:nvSpPr>
        <p:spPr>
          <a:xfrm>
            <a:off x="0" y="5127046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3" name=""/>
          <p:cNvSpPr/>
          <p:nvPr/>
        </p:nvSpPr>
        <p:spPr>
          <a:xfrm>
            <a:off x="7323571" y="5131377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5" name=""/>
          <p:cNvSpPr txBox="1"/>
          <p:nvPr/>
        </p:nvSpPr>
        <p:spPr>
          <a:xfrm>
            <a:off x="4572000" y="5238750"/>
            <a:ext cx="2929659" cy="69486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sz="2000" b="1">
                <a:solidFill>
                  <a:schemeClr val="bg2">
                    <a:lumMod val="50000"/>
                  </a:schemeClr>
                </a:solidFill>
              </a:rPr>
              <a:t>농민의식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sz="2000" b="1">
                <a:solidFill>
                  <a:schemeClr val="bg2">
                    <a:lumMod val="50000"/>
                  </a:schemeClr>
                </a:solidFill>
              </a:rPr>
              <a:t>성장</a:t>
            </a:r>
            <a:endParaRPr lang="ko-KR" sz="20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000" b="1">
                <a:solidFill>
                  <a:schemeClr val="bg2">
                    <a:lumMod val="50000"/>
                  </a:schemeClr>
                </a:solidFill>
              </a:rPr>
              <a:t>사무라이에게 반발</a:t>
            </a:r>
            <a:endParaRPr lang="ko-KR" sz="2000" b="1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 autoUpdateAnimBg="1"/>
      <p:bldP spid="43" grpId="1" bldLvl="0" animBg="1" autoUpdateAnimBg="1"/>
      <p:bldP spid="59" grpId="2" bldLvl="0" animBg="1" autoUpdateAnimBg="1"/>
      <p:bldP spid="44" grpId="3" bldLvl="0" animBg="1" autoUpdateAnimBg="1"/>
      <p:bldP spid="47" grpId="4" bldLvl="0" animBg="1" autoUpdateAnimBg="1"/>
      <p:bldP spid="48" grpId="5" bldLvl="0" animBg="1" autoUpdateAnimBg="1"/>
      <p:bldP spid="60" grpId="6" bldLvl="0" animBg="1" autoUpdateAnimBg="1"/>
      <p:bldP spid="45" grpId="7" bldLvl="0" animBg="1" autoUpdateAnimBg="1"/>
      <p:bldP spid="49" grpId="8" bldLvl="0" animBg="1" autoUpdateAnimBg="1"/>
      <p:bldP spid="50" grpId="9" bldLvl="0" animBg="1" autoUpdateAnimBg="1"/>
      <p:bldP spid="62" grpId="10" bldLvl="0" animBg="1" autoUpdateAnimBg="1"/>
      <p:bldP spid="51" grpId="11" bldLvl="0" animBg="1" autoUpdateAnimBg="1"/>
      <p:bldP spid="56" grpId="12" bldLvl="0" animBg="1" autoUpdateAnimBg="1"/>
      <p:bldP spid="61" grpId="13" bldLvl="0" animBg="1" autoUpdateAnimBg="1"/>
      <p:bldP spid="53" grpId="14" bldLvl="0" animBg="1" autoUpdateAnimBg="1"/>
      <p:bldP spid="55" grpId="15" bldLvl="0" animBg="1" autoUpdateAnimBg="1"/>
      <p:bldP spid="65" grpId="16" bldLvl="0" animBg="1" autoUpdateAnimBg="1"/>
      <p:bldP spid="63" grpId="17" bldLvl="0" animBg="1" autoUpdateAnimBg="1"/>
      <p:bldP spid="52" grpId="18" bldLvl="0" animBg="1" autoUpdateAnimBg="1"/>
      <p:bldP spid="54" grpId="19" bldLvl="0" animBg="1" autoUpdateAnimBg="1"/>
      <p:bldP spid="57" grpId="20" bldLvl="0" animBg="1" autoUpdateAnimBg="1"/>
      <p:bldP spid="58" grpId="21" bldLvl="0" animBg="1" autoUpdate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일본의 개항 (1854)</a:t>
            </a:r>
            <a:endParaRPr lang="ko-KR" altLang="en-US" sz="40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/>
          <p:nvPr/>
        </p:nvSpPr>
        <p:spPr>
          <a:xfrm>
            <a:off x="889006" y="2829697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"/>
          <p:cNvSpPr txBox="1"/>
          <p:nvPr/>
        </p:nvSpPr>
        <p:spPr>
          <a:xfrm>
            <a:off x="787976" y="3451685"/>
            <a:ext cx="3117272" cy="85171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극심한 가뭄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전염병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"/>
          <p:cNvSpPr/>
          <p:nvPr/>
        </p:nvSpPr>
        <p:spPr>
          <a:xfrm>
            <a:off x="4504176" y="2852868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45" name=""/>
          <p:cNvSpPr txBox="1"/>
          <p:nvPr/>
        </p:nvSpPr>
        <p:spPr>
          <a:xfrm>
            <a:off x="8883650" y="3421206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endParaRPr lang="ko-KR"/>
          </a:p>
        </p:txBody>
      </p:sp>
      <p:sp>
        <p:nvSpPr>
          <p:cNvPr id="46" name=""/>
          <p:cNvSpPr txBox="1"/>
          <p:nvPr/>
        </p:nvSpPr>
        <p:spPr>
          <a:xfrm>
            <a:off x="402648" y="1212272"/>
            <a:ext cx="7201477" cy="50061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흔들리는 에도막부 체제 </a:t>
            </a:r>
            <a:endParaRPr lang="ko-KR" altLang="en-US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4870738" y="2815070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/>
          </a:p>
        </p:txBody>
      </p:sp>
      <p:sp>
        <p:nvSpPr>
          <p:cNvPr id="48" name=""/>
          <p:cNvSpPr txBox="1"/>
          <p:nvPr/>
        </p:nvSpPr>
        <p:spPr>
          <a:xfrm>
            <a:off x="4630593" y="3362902"/>
            <a:ext cx="2837295" cy="121671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쌀값이 오를</a:t>
            </a:r>
            <a:r>
              <a:rPr lang="en-US" altLang="ko-KR" sz="25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때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비싸게 팔기 위해 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400" b="1">
                <a:solidFill>
                  <a:schemeClr val="bg2">
                    <a:lumMod val="50000"/>
                  </a:schemeClr>
                </a:solidFill>
              </a:rPr>
              <a:t>상인들의 쌀 사재기 </a:t>
            </a:r>
            <a:endParaRPr lang="ko-KR" altLang="en-US" sz="24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"/>
          <p:cNvSpPr/>
          <p:nvPr/>
        </p:nvSpPr>
        <p:spPr>
          <a:xfrm>
            <a:off x="8116500" y="2870764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50" name=""/>
          <p:cNvSpPr txBox="1"/>
          <p:nvPr/>
        </p:nvSpPr>
        <p:spPr>
          <a:xfrm>
            <a:off x="8267699" y="3733221"/>
            <a:ext cx="2857502" cy="43682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막부에 대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한</a:t>
            </a: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불신 </a:t>
            </a:r>
            <a:endParaRPr lang="ko-KR" altLang="en-US" sz="23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"/>
          <p:cNvSpPr/>
          <p:nvPr/>
        </p:nvSpPr>
        <p:spPr>
          <a:xfrm>
            <a:off x="3491057" y="362325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0" name=""/>
          <p:cNvSpPr/>
          <p:nvPr/>
        </p:nvSpPr>
        <p:spPr>
          <a:xfrm>
            <a:off x="7251410" y="362325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 autoUpdateAnimBg="1"/>
      <p:bldP spid="43" grpId="1" bldLvl="0" animBg="1" autoUpdateAnimBg="1"/>
      <p:bldP spid="59" grpId="2" bldLvl="0" animBg="1" autoUpdateAnimBg="1"/>
      <p:bldP spid="44" grpId="3" bldLvl="0" animBg="1" autoUpdateAnimBg="1"/>
      <p:bldP spid="47" grpId="4" bldLvl="0" animBg="1" autoUpdateAnimBg="1"/>
      <p:bldP spid="48" grpId="5" bldLvl="0" animBg="1" autoUpdateAnimBg="1"/>
      <p:bldP spid="60" grpId="6" bldLvl="0" animBg="1" autoUpdateAnimBg="1"/>
      <p:bldP spid="45" grpId="7" bldLvl="0" animBg="1" autoUpdateAnimBg="1"/>
      <p:bldP spid="49" grpId="8" bldLvl="0" animBg="1" autoUpdateAnimBg="1"/>
      <p:bldP spid="50" grpId="9" bldLvl="0" animBg="1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일본의 개항 (1854)</a:t>
            </a:r>
            <a:endParaRPr lang="ko-KR" altLang="en-US" sz="4000" b="1" kern="0">
              <a:solidFill>
                <a:prstClr val="white"/>
              </a:solidFill>
            </a:endParaRPr>
          </a:p>
        </p:txBody>
      </p:sp>
      <p:sp>
        <p:nvSpPr>
          <p:cNvPr id="65" name=""/>
          <p:cNvSpPr/>
          <p:nvPr/>
        </p:nvSpPr>
        <p:spPr>
          <a:xfrm>
            <a:off x="850034" y="1529772"/>
            <a:ext cx="1140113" cy="1183409"/>
          </a:xfrm>
          <a:prstGeom prst="ellipse">
            <a:avLst/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"/>
          <p:cNvSpPr/>
          <p:nvPr/>
        </p:nvSpPr>
        <p:spPr>
          <a:xfrm>
            <a:off x="913245" y="2121477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7" name=""/>
          <p:cNvSpPr txBox="1"/>
          <p:nvPr/>
        </p:nvSpPr>
        <p:spPr>
          <a:xfrm>
            <a:off x="1095373" y="3429000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200" b="1"/>
              <a:t>페리</a:t>
            </a: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68" name=""/>
          <p:cNvSpPr/>
          <p:nvPr/>
        </p:nvSpPr>
        <p:spPr>
          <a:xfrm>
            <a:off x="2170545" y="1327726"/>
            <a:ext cx="1890568" cy="1212272"/>
          </a:xfrm>
          <a:prstGeom prst="wedgeRoundRectCallout">
            <a:avLst>
              <a:gd name="adj1" fmla="val -41824"/>
              <a:gd name="adj2" fmla="val 60451"/>
              <a:gd name="adj3" fmla="val 16667"/>
            </a:avLst>
          </a:prstGeom>
          <a:solidFill>
            <a:schemeClr val="bg2">
              <a:lumMod val="10000"/>
              <a:lumOff val="90000"/>
            </a:schemeClr>
          </a:solidFill>
          <a:ln algn="ctr">
            <a:solidFill>
              <a:schemeClr val="bg2">
                <a:lumMod val="7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9" name=""/>
          <p:cNvSpPr/>
          <p:nvPr/>
        </p:nvSpPr>
        <p:spPr>
          <a:xfrm>
            <a:off x="6428798" y="1529772"/>
            <a:ext cx="1140113" cy="11834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0" name=""/>
          <p:cNvSpPr/>
          <p:nvPr/>
        </p:nvSpPr>
        <p:spPr>
          <a:xfrm>
            <a:off x="6492010" y="2121477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1" name=""/>
          <p:cNvSpPr txBox="1"/>
          <p:nvPr/>
        </p:nvSpPr>
        <p:spPr>
          <a:xfrm>
            <a:off x="6674137" y="3429000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막부</a:t>
            </a:r>
            <a:endParaRPr lang="ko-KR" altLang="en-US" sz="2200" b="1"/>
          </a:p>
        </p:txBody>
      </p:sp>
      <p:sp>
        <p:nvSpPr>
          <p:cNvPr id="72" name=""/>
          <p:cNvSpPr/>
          <p:nvPr/>
        </p:nvSpPr>
        <p:spPr>
          <a:xfrm>
            <a:off x="4146261" y="1797626"/>
            <a:ext cx="1890568" cy="1212272"/>
          </a:xfrm>
          <a:prstGeom prst="wedgeRoundRectCallout">
            <a:avLst>
              <a:gd name="adj1" fmla="val 59041"/>
              <a:gd name="adj2" fmla="val 62499"/>
              <a:gd name="adj3" fmla="val 16667"/>
            </a:avLst>
          </a:prstGeom>
          <a:solidFill>
            <a:schemeClr val="bg2">
              <a:lumMod val="10000"/>
              <a:lumOff val="90000"/>
            </a:schemeClr>
          </a:solidFill>
          <a:ln algn="ctr">
            <a:solidFill>
              <a:schemeClr val="bg2">
                <a:lumMod val="7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3" name=""/>
          <p:cNvSpPr txBox="1"/>
          <p:nvPr/>
        </p:nvSpPr>
        <p:spPr>
          <a:xfrm>
            <a:off x="2228272" y="1650422"/>
            <a:ext cx="1803976" cy="671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일본의 항구를 </a:t>
            </a:r>
            <a:endParaRPr lang="ko-KR" altLang="en-US" sz="19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열어라 !</a:t>
            </a:r>
            <a:endParaRPr lang="ko-KR" altLang="en-US" sz="19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"/>
          <p:cNvSpPr txBox="1"/>
          <p:nvPr/>
        </p:nvSpPr>
        <p:spPr>
          <a:xfrm>
            <a:off x="4311073" y="2062595"/>
            <a:ext cx="1558636" cy="66917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일년 뒤에 </a:t>
            </a:r>
            <a:endParaRPr lang="ko-KR" altLang="en-US" sz="19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결정하겠다.</a:t>
            </a:r>
            <a:endParaRPr lang="ko-KR" altLang="en-US" sz="1900" b="1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6" name=""/>
          <p:cNvCxnSpPr/>
          <p:nvPr/>
        </p:nvCxnSpPr>
        <p:spPr>
          <a:xfrm rot="16200000" flipH="1">
            <a:off x="1737591" y="2929659"/>
            <a:ext cx="476249" cy="43295"/>
          </a:xfrm>
          <a:prstGeom prst="curvedConnector3">
            <a:avLst>
              <a:gd name="adj1" fmla="val 52047"/>
            </a:avLst>
          </a:prstGeom>
          <a:ln w="76200" algn="ctr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"/>
          <p:cNvSpPr/>
          <p:nvPr/>
        </p:nvSpPr>
        <p:spPr>
          <a:xfrm>
            <a:off x="1782000" y="2944800"/>
            <a:ext cx="486000" cy="486000"/>
          </a:xfrm>
          <a:prstGeom prst="ellipse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7" name=""/>
          <p:cNvSpPr/>
          <p:nvPr/>
        </p:nvSpPr>
        <p:spPr>
          <a:xfrm>
            <a:off x="1824181" y="2612158"/>
            <a:ext cx="230909" cy="173182"/>
          </a:xfrm>
          <a:prstGeom prst="gear9">
            <a:avLst>
              <a:gd name="adj1" fmla="val 10000"/>
              <a:gd name="adj2" fmla="val 1763"/>
            </a:avLst>
          </a:prstGeom>
          <a:solidFill>
            <a:srgbClr val="ff0000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2" name="자유형: 도형 4"/>
          <p:cNvSpPr/>
          <p:nvPr/>
        </p:nvSpPr>
        <p:spPr>
          <a:xfrm>
            <a:off x="343972" y="3807642"/>
            <a:ext cx="5231327" cy="28332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blipFill rotWithShape="1">
            <a:blip r:embed="rId2">
              <a:alphaModFix/>
              <a:lum/>
            </a:blip>
            <a:stretch>
              <a:fillRect/>
            </a:stretch>
          </a:blip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8" name=""/>
          <p:cNvSpPr/>
          <p:nvPr/>
        </p:nvSpPr>
        <p:spPr>
          <a:xfrm>
            <a:off x="4743450" y="3676650"/>
            <a:ext cx="1543050" cy="647700"/>
          </a:xfrm>
          <a:prstGeom prst="flowChartPunchedTape">
            <a:avLst/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9" name=""/>
          <p:cNvSpPr txBox="1"/>
          <p:nvPr/>
        </p:nvSpPr>
        <p:spPr>
          <a:xfrm>
            <a:off x="4895850" y="3848100"/>
            <a:ext cx="278130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b="1">
                <a:solidFill>
                  <a:schemeClr val="bg2">
                    <a:lumMod val="50000"/>
                  </a:schemeClr>
                </a:solidFill>
              </a:rPr>
              <a:t>이듬해 2월 </a:t>
            </a:r>
            <a:endParaRPr lang="ko-KR" altLang="en-US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"/>
          <p:cNvSpPr/>
          <p:nvPr/>
        </p:nvSpPr>
        <p:spPr>
          <a:xfrm>
            <a:off x="6085897" y="4253922"/>
            <a:ext cx="1140113" cy="11834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1" name=""/>
          <p:cNvSpPr/>
          <p:nvPr/>
        </p:nvSpPr>
        <p:spPr>
          <a:xfrm>
            <a:off x="6149109" y="4845627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2" name=""/>
          <p:cNvSpPr txBox="1"/>
          <p:nvPr/>
        </p:nvSpPr>
        <p:spPr>
          <a:xfrm>
            <a:off x="6331237" y="6153150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막부</a:t>
            </a:r>
            <a:endParaRPr lang="ko-KR" altLang="en-US" sz="2200" b="1"/>
          </a:p>
        </p:txBody>
      </p:sp>
      <p:sp>
        <p:nvSpPr>
          <p:cNvPr id="84" name=""/>
          <p:cNvSpPr/>
          <p:nvPr/>
        </p:nvSpPr>
        <p:spPr>
          <a:xfrm rot="421640">
            <a:off x="7267575" y="3429000"/>
            <a:ext cx="3752850" cy="1714500"/>
          </a:xfrm>
          <a:prstGeom prst="cloudCallout">
            <a:avLst>
              <a:gd name="adj1" fmla="val -44128"/>
              <a:gd name="adj2" fmla="val 77859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7" name=""/>
          <p:cNvSpPr/>
          <p:nvPr/>
        </p:nvSpPr>
        <p:spPr>
          <a:xfrm rot="216304">
            <a:off x="7991475" y="1257300"/>
            <a:ext cx="3752850" cy="1714500"/>
          </a:xfrm>
          <a:prstGeom prst="cloudCallout">
            <a:avLst>
              <a:gd name="adj1" fmla="val -30304"/>
              <a:gd name="adj2" fmla="val 66083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5" name=""/>
          <p:cNvSpPr txBox="1"/>
          <p:nvPr/>
        </p:nvSpPr>
        <p:spPr>
          <a:xfrm>
            <a:off x="8470611" y="1783771"/>
            <a:ext cx="2718376" cy="67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서양 세력을 물리치기</a:t>
            </a:r>
            <a:endParaRPr lang="ko-KR" altLang="en-US" sz="19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힘들겠군. </a:t>
            </a:r>
            <a:endParaRPr lang="ko-KR" altLang="en-US" sz="19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"/>
          <p:cNvSpPr txBox="1"/>
          <p:nvPr/>
        </p:nvSpPr>
        <p:spPr>
          <a:xfrm>
            <a:off x="7813387" y="4088822"/>
            <a:ext cx="2661226" cy="41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개항을 허락한다 !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"/>
          <p:cNvSpPr/>
          <p:nvPr/>
        </p:nvSpPr>
        <p:spPr>
          <a:xfrm flipH="1">
            <a:off x="9696450" y="4505324"/>
            <a:ext cx="1943100" cy="2114551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0" name=""/>
          <p:cNvSpPr txBox="1"/>
          <p:nvPr/>
        </p:nvSpPr>
        <p:spPr>
          <a:xfrm>
            <a:off x="10210800" y="5105400"/>
            <a:ext cx="2362200" cy="9982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sz="3000" b="1">
                <a:solidFill>
                  <a:schemeClr val="bg2">
                    <a:lumMod val="50000"/>
                  </a:schemeClr>
                </a:solidFill>
              </a:rPr>
              <a:t>화친</a:t>
            </a:r>
            <a:endParaRPr lang="en-US" sz="3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en-US" sz="3000" b="1">
                <a:solidFill>
                  <a:schemeClr val="bg2">
                    <a:lumMod val="50000"/>
                  </a:schemeClr>
                </a:solidFill>
              </a:rPr>
              <a:t>조약</a:t>
            </a:r>
            <a:endParaRPr lang="en-US" sz="3000" b="1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 autoUpdateAnimBg="1"/>
      <p:bldP spid="66" grpId="1" bldLvl="0" animBg="1" autoUpdateAnimBg="1"/>
      <p:bldP spid="67" grpId="2" bldLvl="0" animBg="1" autoUpdateAnimBg="1"/>
      <p:bldP spid="76" grpId="3" bldLvl="0" animBg="1" autoUpdateAnimBg="1"/>
      <p:bldP spid="75" grpId="4" bldLvl="0" animBg="1" autoUpdateAnimBg="1"/>
      <p:bldP spid="77" grpId="5" bldLvl="0" animBg="1" autoUpdateAnimBg="1"/>
      <p:bldP spid="68" grpId="6" bldLvl="0" animBg="1" autoUpdateAnimBg="1"/>
      <p:bldP spid="73" grpId="7" bldLvl="0" animBg="1" autoUpdateAnimBg="1"/>
      <p:bldP spid="69" grpId="8" bldLvl="0" animBg="1" autoUpdateAnimBg="1"/>
      <p:bldP spid="70" grpId="9" bldLvl="0" animBg="1" autoUpdateAnimBg="1"/>
      <p:bldP spid="71" grpId="10" bldLvl="0" animBg="1" autoUpdateAnimBg="1"/>
      <p:bldP spid="72" grpId="11" bldLvl="0" animBg="1" autoUpdateAnimBg="1"/>
      <p:bldP spid="74" grpId="12" bldLvl="0" animBg="1" autoUpdateAnimBg="1"/>
      <p:bldP spid="92" grpId="13" bldLvl="0" animBg="1" autoUpdateAnimBg="1"/>
      <p:bldP spid="78" grpId="14" bldLvl="0" animBg="1" autoUpdateAnimBg="1"/>
      <p:bldP spid="79" grpId="15" bldLvl="0" animBg="1" autoUpdateAnimBg="1"/>
      <p:bldP spid="80" grpId="16" bldLvl="0" animBg="1" autoUpdateAnimBg="1"/>
      <p:bldP spid="81" grpId="17" bldLvl="0" animBg="1" autoUpdateAnimBg="1"/>
      <p:bldP spid="82" grpId="18" bldLvl="0" animBg="1" autoUpdateAnimBg="1"/>
      <p:bldP spid="87" grpId="19" bldLvl="0" animBg="1" autoUpdateAnimBg="1"/>
      <p:bldP spid="85" grpId="20" bldLvl="0" animBg="1" autoUpdateAnimBg="1"/>
      <p:bldP spid="84" grpId="21" bldLvl="0" animBg="1" autoUpdateAnimBg="1"/>
      <p:bldP spid="88" grpId="22" bldLvl="0" animBg="1" autoUpdateAnimBg="1"/>
      <p:bldP spid="89" grpId="23" bldLvl="0" animBg="1" autoUpdateAnimBg="1"/>
      <p:bldP spid="90" grpId="24" bldLvl="0" animBg="1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일본의 경제성장 영상 </a:t>
            </a:r>
            <a:endParaRPr lang="ko-KR" altLang="en-US" sz="4000" b="1" kern="0">
              <a:solidFill>
                <a:prstClr val="white"/>
              </a:solidFill>
            </a:endParaRPr>
          </a:p>
        </p:txBody>
      </p:sp>
      <p:sp>
        <p:nvSpPr>
          <p:cNvPr id="93" name=""/>
          <p:cNvSpPr txBox="1"/>
          <p:nvPr/>
        </p:nvSpPr>
        <p:spPr>
          <a:xfrm>
            <a:off x="771525" y="2419350"/>
            <a:ext cx="1095375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/>
              <a:t>https://clipbank.ebs.co.kr/clip/view?clipId=VOD_20120201_00077</a:t>
            </a:r>
            <a:endParaRPr lang="ko-KR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: 도형 4"/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메이지 유신(1864) </a:t>
            </a:r>
            <a:r>
              <a:rPr lang="ko-KR" altLang="en-US" sz="2500" b="1" kern="0">
                <a:solidFill>
                  <a:prstClr val="white"/>
                </a:solidFill>
              </a:rPr>
              <a:t>明治維新 めいじいしん</a:t>
            </a:r>
            <a:endParaRPr lang="ko-KR" altLang="en-US" sz="2500" b="1" kern="0">
              <a:solidFill>
                <a:prstClr val="white"/>
              </a:solidFill>
            </a:endParaRPr>
          </a:p>
        </p:txBody>
      </p:sp>
      <p:sp>
        <p:nvSpPr>
          <p:cNvPr id="35" name=""/>
          <p:cNvSpPr txBox="1"/>
          <p:nvPr/>
        </p:nvSpPr>
        <p:spPr>
          <a:xfrm>
            <a:off x="1611745" y="1679285"/>
            <a:ext cx="9019885" cy="54766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30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"변해야 한다면 일본식으로!" </a:t>
            </a:r>
            <a:endParaRPr lang="ko-KR" altLang="en-US" sz="3000" b="1">
              <a:solidFill>
                <a:schemeClr val="bg1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81000" y="2935605"/>
            <a:ext cx="6000750" cy="5010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다시 살아나는 천황의 권력</a:t>
            </a:r>
            <a:endParaRPr lang="ko-KR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"/>
          <p:cNvSpPr/>
          <p:nvPr/>
        </p:nvSpPr>
        <p:spPr>
          <a:xfrm>
            <a:off x="792313" y="3748427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4" name=""/>
          <p:cNvSpPr txBox="1"/>
          <p:nvPr/>
        </p:nvSpPr>
        <p:spPr>
          <a:xfrm>
            <a:off x="748432" y="3863685"/>
            <a:ext cx="3117272" cy="161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개항 후 많은 양의 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원료, 차 등 수출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국내의 물건 부족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"/>
          <p:cNvSpPr/>
          <p:nvPr/>
        </p:nvSpPr>
        <p:spPr>
          <a:xfrm>
            <a:off x="4407483" y="3771598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46" name=""/>
          <p:cNvSpPr txBox="1"/>
          <p:nvPr/>
        </p:nvSpPr>
        <p:spPr>
          <a:xfrm>
            <a:off x="8786957" y="4339936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47" name=""/>
          <p:cNvSpPr txBox="1"/>
          <p:nvPr/>
        </p:nvSpPr>
        <p:spPr>
          <a:xfrm>
            <a:off x="4774045" y="3733800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48" name=""/>
          <p:cNvSpPr txBox="1"/>
          <p:nvPr/>
        </p:nvSpPr>
        <p:spPr>
          <a:xfrm>
            <a:off x="4572000" y="4224482"/>
            <a:ext cx="2742045" cy="123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물가가 오르고 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농민의 생활은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힘들어 졌음</a:t>
            </a: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"/>
          <p:cNvSpPr/>
          <p:nvPr/>
        </p:nvSpPr>
        <p:spPr>
          <a:xfrm>
            <a:off x="8019807" y="3789494"/>
            <a:ext cx="3674250" cy="2111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  <a:endParaRPr lang="ko-KR" altLang="en-US"/>
          </a:p>
        </p:txBody>
      </p:sp>
      <p:sp>
        <p:nvSpPr>
          <p:cNvPr id="50" name=""/>
          <p:cNvSpPr txBox="1"/>
          <p:nvPr/>
        </p:nvSpPr>
        <p:spPr>
          <a:xfrm>
            <a:off x="8256731" y="4147126"/>
            <a:ext cx="3352802" cy="150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에도 막부에 불만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으로 </a:t>
            </a:r>
            <a:endParaRPr lang="ko-KR" altLang="en-US" sz="23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마</a:t>
            </a: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지막 쇼군 요시노부는 권력을 돌려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줌</a:t>
            </a:r>
            <a:endParaRPr lang="ko-KR" sz="23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400" b="1">
                <a:solidFill>
                  <a:srgbClr val="ff0000"/>
                </a:solidFill>
              </a:rPr>
              <a:t>천황 정치</a:t>
            </a:r>
            <a:r>
              <a:rPr lang="ko-KR" altLang="en-US" sz="2400" b="1">
                <a:solidFill>
                  <a:srgbClr val="ff0000"/>
                </a:solidFill>
              </a:rPr>
              <a:t>부활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ko-KR" altLang="en-US" sz="23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"/>
          <p:cNvSpPr/>
          <p:nvPr/>
        </p:nvSpPr>
        <p:spPr>
          <a:xfrm>
            <a:off x="3584864" y="454198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2" name=""/>
          <p:cNvSpPr/>
          <p:nvPr/>
        </p:nvSpPr>
        <p:spPr>
          <a:xfrm>
            <a:off x="7154717" y="454198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 autoUpdateAnimBg="1"/>
      <p:bldP spid="35" grpId="1" bldLvl="0" animBg="1" autoUpdateAnimBg="1"/>
      <p:bldP spid="43" grpId="2" bldLvl="0" animBg="1" autoUpdateAnimBg="1"/>
      <p:bldP spid="44" grpId="3" bldLvl="0" animBg="1" autoUpdateAnimBg="1"/>
      <p:bldP spid="51" grpId="4" bldLvl="0" animBg="1" autoUpdateAnimBg="1"/>
      <p:bldP spid="45" grpId="5" bldLvl="0" animBg="1" autoUpdateAnimBg="1"/>
      <p:bldP spid="47" grpId="6" bldLvl="0" animBg="1" autoUpdateAnimBg="1"/>
      <p:bldP spid="48" grpId="7" bldLvl="0" animBg="1" autoUpdateAnimBg="1"/>
      <p:bldP spid="52" grpId="8" bldLvl="0" animBg="1" autoUpdateAnimBg="1"/>
      <p:bldP spid="46" grpId="9" bldLvl="0" animBg="1" autoUpdateAnimBg="1"/>
      <p:bldP spid="49" grpId="10" bldLvl="0" animBg="1" autoUpdateAnimBg="1"/>
      <p:bldP spid="50" grpId="11" bldLvl="0" animBg="1" autoUpdate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4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메이지 유신(1864) </a:t>
            </a:r>
            <a:r>
              <a:rPr lang="ko-KR" altLang="en-US" sz="2500" b="1" kern="0">
                <a:solidFill>
                  <a:prstClr val="white"/>
                </a:solidFill>
              </a:rPr>
              <a:t>明治維新 めいじいしん</a:t>
            </a:r>
            <a:endParaRPr lang="ko-KR" altLang="en-US" sz="2500" b="1" kern="0">
              <a:solidFill>
                <a:prstClr val="white"/>
              </a:solidFill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다시 살아나는 천황의 권력</a:t>
            </a:r>
            <a:endParaRPr lang="ko-KR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"/>
          <p:cNvSpPr/>
          <p:nvPr/>
        </p:nvSpPr>
        <p:spPr>
          <a:xfrm>
            <a:off x="590400" y="1962000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5" name=""/>
          <p:cNvSpPr txBox="1"/>
          <p:nvPr/>
        </p:nvSpPr>
        <p:spPr>
          <a:xfrm>
            <a:off x="581025" y="3552825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000" b="1"/>
              <a:t>메이지 천황</a:t>
            </a:r>
            <a:endParaRPr lang="ko-KR" altLang="en-US" sz="2000" b="1"/>
          </a:p>
        </p:txBody>
      </p:sp>
      <p:sp>
        <p:nvSpPr>
          <p:cNvPr id="57" name="자유형: 도형 4"/>
          <p:cNvSpPr/>
          <p:nvPr/>
        </p:nvSpPr>
        <p:spPr>
          <a:xfrm>
            <a:off x="2172772" y="1891171"/>
            <a:ext cx="8755577" cy="15378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2457446" y="1819275"/>
            <a:ext cx="8077204" cy="1684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“남아 있는 막부 세력을 완전히 없애고, 나라의 힘을 강하게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만들 것이다! 그리고 이제부터 평민들도 성씨를 가질 수 있으며,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자유롭게 살 곳을 옮길 수 있도록 허락할 것이다.”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2457445" y="3581400"/>
            <a:ext cx="8077204" cy="902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60" name=""/>
          <p:cNvSpPr/>
          <p:nvPr/>
        </p:nvSpPr>
        <p:spPr>
          <a:xfrm>
            <a:off x="2228850" y="3581400"/>
            <a:ext cx="8477250" cy="304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"/>
          <p:cNvSpPr txBox="1"/>
          <p:nvPr/>
        </p:nvSpPr>
        <p:spPr>
          <a:xfrm>
            <a:off x="2476500" y="3790950"/>
            <a:ext cx="7143750" cy="7219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중앙 집권적인 행정 제도</a:t>
            </a:r>
            <a:r>
              <a:rPr lang="en-US" altLang="ko-KR" sz="2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제정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2457450" y="4476749"/>
            <a:ext cx="7772400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모든 사람은 평등하다고 선언 후 세금 제도와 군사 제도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재정비 </a:t>
            </a: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2457450" y="5162550"/>
            <a:ext cx="805815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eaLnBrk="1" latinLnBrk="1" hangingPunct="1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2100" b="1" i="0" kern="1200" spc="5" mc:Ignorable="hp" hp:hslEmbossed="0">
                <a:solidFill>
                  <a:srgbClr val="767171"/>
                </a:solidFill>
                <a:latin typeface="맑은 고딕"/>
              </a:rPr>
              <a:t>교육 내용을 서양식으로 변경 </a:t>
            </a:r>
            <a:endParaRPr xmlns:mc="http://schemas.openxmlformats.org/markup-compatibility/2006" xmlns:hp="http://schemas.haansoft.com/office/presentation/8.0" lang="ko-KR" altLang="en-US" sz="2100" b="1" i="0" kern="1200" spc="5" mc:Ignorable="hp" hp:hslEmbossed="0">
              <a:solidFill>
                <a:srgbClr val="767171"/>
              </a:solidFill>
              <a:latin typeface="맑은 고딕"/>
            </a:endParaRPr>
          </a:p>
        </p:txBody>
      </p:sp>
      <p:sp>
        <p:nvSpPr>
          <p:cNvPr id="64" name=""/>
          <p:cNvSpPr/>
          <p:nvPr/>
        </p:nvSpPr>
        <p:spPr>
          <a:xfrm>
            <a:off x="2476498" y="5791200"/>
            <a:ext cx="8860156" cy="4076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 lang="ko-KR" altLang="en-US"/>
            </a:pPr>
            <a:r>
              <a:rPr lang="ko-KR" altLang="en-US" sz="2100" b="1" i="0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맑은 고딕"/>
              </a:rPr>
              <a:t>천황을 위해 일할 관료들의 질서를 바로 잡음</a:t>
            </a:r>
            <a:endParaRPr lang="ko-KR" altLang="en-US" sz="2100" b="1" i="0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 autoUpdateAnimBg="1"/>
      <p:bldP spid="55" grpId="1" bldLvl="0" animBg="1" autoUpdateAnimBg="1"/>
      <p:bldP spid="57" grpId="2" bldLvl="0" animBg="1" autoUpdateAnimBg="1"/>
      <p:bldP spid="56" grpId="3" bldLvl="0" animBg="1" autoUpdateAnimBg="1"/>
      <p:bldP spid="60" grpId="4" bldLvl="0" animBg="1" autoUpdateAnimBg="1"/>
      <p:bldP spid="61" grpId="5" bldLvl="0" animBg="1" autoUpdateAnimBg="1"/>
      <p:bldP spid="62" grpId="6" bldLvl="0" animBg="1" autoUpdateAnimBg="1"/>
      <p:bldP spid="63" grpId="7" bldLvl="0" animBg="1" autoUpdateAnimBg="1"/>
      <p:bldP spid="64" grpId="8" bldLvl="0" animBg="1" autoUpdate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algn="ctr">
          <a:solidFill>
            <a:schemeClr val="bg2">
              <a:lumMod val="50000"/>
            </a:schemeClr>
          </a:solidFill>
          <a:prstDash val="sysDash"/>
        </a:ln>
      </a:spPr>
      <a:bodyPr vert="horz" wrap="square" lIns="91440" tIns="45720" rIns="91440" bIns="45720" anchor="ctr">
        <a:noAutofit/>
      </a:bodyPr>
      <a:lstStyle>
        <a:defPPr algn="ctr">
          <a:defRPr lang="ko-KR" altLang="en-US"/>
        </a:defPPr>
      </a:lstStyle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83</ep:Words>
  <ep:PresentationFormat>와이드스크린</ep:PresentationFormat>
  <ep:Paragraphs>23</ep:Paragraphs>
  <ep:Slides>19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ep:HeadingPairs>
  <ep:TitlesOfParts>
    <vt:vector size="20" baseType="lpstr"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2019-06-25T04:22:36.000</dcterms:created>
  <dc:creator>조땡</dc:creator>
  <cp:lastModifiedBy>신도하</cp:lastModifiedBy>
  <dcterms:modified xsi:type="dcterms:W3CDTF">2019-11-11T18:37:43.251</dcterms:modified>
  <cp:revision>73</cp:revision>
  <dc:title>PowerPoint 프레젠테이션</dc:title>
</cp:coreProperties>
</file>