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10"/>
  </p:notesMasterIdLst>
  <p:sldIdLst>
    <p:sldId id="256" r:id="rId3"/>
    <p:sldId id="263" r:id="rId4"/>
    <p:sldId id="269" r:id="rId5"/>
    <p:sldId id="257" r:id="rId6"/>
    <p:sldId id="259" r:id="rId7"/>
    <p:sldId id="272" r:id="rId8"/>
    <p:sldId id="271" r:id="rId9"/>
  </p:sldIdLst>
  <p:sldSz cx="5040313" cy="864076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1" userDrawn="1">
          <p15:clr>
            <a:srgbClr val="A4A3A4"/>
          </p15:clr>
        </p15:guide>
        <p15:guide id="2" pos="1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97739"/>
  </p:normalViewPr>
  <p:slideViewPr>
    <p:cSldViewPr snapToGrid="0">
      <p:cViewPr>
        <p:scale>
          <a:sx n="112" d="100"/>
          <a:sy n="112" d="100"/>
        </p:scale>
        <p:origin x="-3366" y="-318"/>
      </p:cViewPr>
      <p:guideLst>
        <p:guide orient="horz" pos="2721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1" d="100"/>
          <a:sy n="171" d="100"/>
        </p:scale>
        <p:origin x="2696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101D9-3542-5546-BF96-DFE4E010849A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28888" y="1143000"/>
            <a:ext cx="1800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3FA41-DF42-A94C-9759-72221AA5B2B8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451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3FA41-DF42-A94C-9759-72221AA5B2B8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2419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81BB604-88CA-D64E-8D14-603C1A259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238" y="1414463"/>
            <a:ext cx="3779837" cy="30083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B07E2787-4FBB-0B43-96F5-907B7E3D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38" y="4538663"/>
            <a:ext cx="3779837" cy="20859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50C8896-69A0-1541-9413-5D8EB41D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B267262-8919-8B4F-B10D-DAFCFDD5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BEF54F9-27B5-E041-B321-E4358263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64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7D0B2D7-AEFF-C94F-8470-1ABE484D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24D91C1C-4DAB-4044-BC38-D1B056896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1883AA5-05B6-8B42-B9BB-C8B990DA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ED5F4E7-10BE-1943-8AE2-09AE66CE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11817EB-17E3-F24E-8D2B-90EF4D4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5689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A26A20DA-2CBA-9E48-9852-C3FBC0EE2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08388" y="460375"/>
            <a:ext cx="1085850" cy="7321550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744CA41B-10C6-9248-9AF8-75D57FAD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6075" y="460375"/>
            <a:ext cx="3109913" cy="7321550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432A201-97B0-5447-880D-EE3D50E3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6508B08-17B8-134E-A8C7-DE9664A0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A17596B-C61C-CE4D-B362-A38E1D94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121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B8826EE-F146-4E4E-AB2D-236D862D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06AFDEB-CDAE-6447-9712-63FC9DDE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E50-8E74-4891-A7C7-2B541DAA58A8}" type="datetimeFigureOut">
              <a:rPr lang="ko-KR" altLang="en-US" smtClean="0"/>
              <a:t>2021-01-25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25A99D4A-A82D-0A45-B238-D6535AD1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F8AB7B4-F7A3-064F-8258-7D7AF812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4BF8-EB19-4355-AB46-D488273DC4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29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F9623A8-2FFB-F042-9AE8-01FDA99D4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39" y="1414125"/>
            <a:ext cx="3780235" cy="3008266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F1470655-05A5-3849-9926-2288848A0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39" y="4538401"/>
            <a:ext cx="3780235" cy="2086184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BB72747-847C-7B45-863C-E63E3D97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EE07BE9-216E-1A48-B3F1-CF8C6758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B956301-8DE6-4744-AB67-7133621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844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A6BB42E-052B-D744-B670-914653B1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EDD9258-BF15-7548-86B8-CF1EE933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0193E96F-0470-A347-AF1E-7553BB74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BC0BA42-F16B-EB41-AA0D-EB0E5862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9CBD68C-401C-D84F-8130-37E02BAC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1131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50BD491-D6F0-8B4C-BD60-6BCA5D89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96" y="2154191"/>
            <a:ext cx="4347270" cy="3594317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E78F3BF-BC4B-8146-843C-7F1F66BB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896" y="5782512"/>
            <a:ext cx="4347270" cy="1890166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7E302AC-E359-3D42-A865-B5F44C7F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817683D-F9B1-3041-8BA4-E9D90DC3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8CA7D5A-A4C1-1E49-91B4-1039F862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1670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564480B-4037-014E-B082-B38EE17F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3B84ECDF-8060-7340-8D52-2B3AF134E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522" y="2300203"/>
            <a:ext cx="2142133" cy="5482485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E6F1E66-40EE-A745-9B91-8F58A10F6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1658" y="2300203"/>
            <a:ext cx="2142133" cy="5482485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3D826B2-B205-D648-8028-E6B2A43A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5D48942-9697-6142-80D0-47CE78F6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95F6F93-96F8-2F4E-901E-5A8EC21A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9187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E84487-CFAB-0B48-B78E-B2480E34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78" y="460041"/>
            <a:ext cx="4347270" cy="1670148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0779B76-464A-AA46-8F84-767DD7E8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178" y="2118188"/>
            <a:ext cx="2132288" cy="1038091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261C0F77-8CA1-DE44-AF42-5DEB2744B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78" y="3156278"/>
            <a:ext cx="2132288" cy="464241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E71DA4F7-7ACD-C34F-BFCC-D87E7337D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51658" y="2118188"/>
            <a:ext cx="2142790" cy="1038091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3B623EE7-E8E4-0043-9BB1-862574143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51658" y="3156278"/>
            <a:ext cx="2142790" cy="464241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CE15C8C-EF98-0B4F-90D6-1BBCB688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BA696182-2F4D-6B4F-BC88-107A23EB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52662286-5E94-1546-B16E-0840656A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9581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A5BA53B-2157-3D44-9D89-DF8EB328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051A5713-DC42-4649-9B77-0E50351D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2FF5ECF5-479B-614A-BA87-0BAEEEC6B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09B020-2E5C-A142-9A45-F716027D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6751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DFD610-81B8-684C-BCCC-E1F002D4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EE50CA00-ED1C-5C4C-B2A7-1B7B04295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0FBB526-2911-E748-B1CC-BB2734A5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00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46280CD-C842-8A41-BC00-57E30C1F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27A792D-8500-1549-8850-DF3F0A828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ED92CA3-43C2-F849-9F23-B7F09435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3299DD5-D79B-BF49-9B58-B67B2EE0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A991980-F731-E142-8A20-834D7B68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89134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8C45A6F-22E4-5841-954B-C87A6AB4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78" y="576051"/>
            <a:ext cx="1625632" cy="201617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D3EB815-D7F4-6D4B-88A9-B0A720D4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790" y="1244111"/>
            <a:ext cx="2551658" cy="6140542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C7AB21D-7638-D14D-AAD5-7B1BDA8AB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78" y="2592229"/>
            <a:ext cx="1625632" cy="4802425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6D7F71D-3106-CC4C-82E1-ADEA11486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1806DD7-0FDF-674D-BDD4-D9FFF5FA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6A40E33-B69F-E849-A50D-A6FEFBA1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79274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6E8A11D-3CA8-A348-AC70-5062031D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78" y="576051"/>
            <a:ext cx="1625632" cy="201617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31D3D033-CCC1-094A-9030-1BFBE9629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42790" y="1244111"/>
            <a:ext cx="2551658" cy="6140542"/>
          </a:xfrm>
        </p:spPr>
        <p:txBody>
          <a:bodyPr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AA5B980-8B84-854F-A3AF-B4888F91B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178" y="2592229"/>
            <a:ext cx="1625632" cy="4802425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EEAB043-12C2-774E-BEA3-9ACB7BE3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E40323C-A681-6C40-9DE8-1EEFCB03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0E1592D-FD74-C840-94A5-B4C59D42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28879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008C81F-2E7E-B84A-B2AD-469E7DC3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7832D2E-8389-E34E-A275-BA109B779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614E94D-64CF-6140-9139-E95E0A97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CA970B5-978C-9548-A166-A2A002D7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C5ADBD7-9FEF-2B46-AC85-8CBD2AE5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25339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57EEC1E8-01AB-1047-9025-06F0EF35D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06974" y="460041"/>
            <a:ext cx="1086817" cy="7322647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CA108A-7154-A342-A8D2-C048A2308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6521" y="460041"/>
            <a:ext cx="3197449" cy="7322647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7A1C885-8E81-BD44-9127-538A128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05BC4F0-4ADA-C247-A515-C6FAE0CD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624D7EF-0749-934C-B643-D79779B2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2107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14F7043-2F6A-F84A-B8D4-D5220A10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2154238"/>
            <a:ext cx="4346575" cy="35941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C86A3E0-FA4B-E14F-BF17-F92BFBE1E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488" y="5783263"/>
            <a:ext cx="4346575" cy="1889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F2CB337-D1CE-5C41-BF22-E484CBEB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9614A9A-EDD3-CE47-8B64-B372A4EC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06F4ECE-6B7D-9745-9874-613BD205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0980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DD637C4-E27B-D24D-B91A-18D376CC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C09009E-B0A8-3440-B2F3-394C4213D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2300288"/>
            <a:ext cx="2097088" cy="5481637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8B254E05-687F-4E48-BFDA-8F0F4B473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5563" y="2300288"/>
            <a:ext cx="2098675" cy="5481637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FD38527F-2CB9-F849-A084-83979A2D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600B4D8-94EE-4D40-A60C-F5E0B0E8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ADACDAD-F3E6-6C40-861C-DBD07EC1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864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5C86CFB-807F-5C4B-A497-6DE48C07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460375"/>
            <a:ext cx="4346575" cy="1670050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79548D4C-9B26-FC41-A0DE-77F5C7793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663" y="2117725"/>
            <a:ext cx="2132012" cy="1038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FB5E40D-7366-D84F-9FB9-BEDAB98A5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663" y="3155950"/>
            <a:ext cx="2132012" cy="46434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701D826D-4617-2B4B-833B-E66AE3BD8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51113" y="2117725"/>
            <a:ext cx="2143125" cy="1038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5403131-0EE1-E946-856C-660CE0FA1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51113" y="3155950"/>
            <a:ext cx="2143125" cy="46434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8A1C233D-7813-7341-BC6C-8FA9095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431A1122-A79F-9647-BDD4-9C7B28CF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E1A03AF3-6C6B-834F-BB1B-5B4B0109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217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14123DE-A311-8F4A-B837-78D2167F3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52CEAE47-E9E4-6744-BB2E-E7583333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B41C6099-ACBC-7940-B792-BEE87661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A721A47-775D-464A-972C-D4B7E0B5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4672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6885EF16-8F85-1A46-82D9-5EE56BECD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F87E472C-955C-F541-9582-26A5D697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14084F07-3238-1F4B-AFDC-FB548BFE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1029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420D580-5B43-884E-84E4-A72ACD6F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576263"/>
            <a:ext cx="1625600" cy="2016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AB89D38-61D5-4B4F-921F-E9F7F9D5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5" y="1244600"/>
            <a:ext cx="2551113" cy="614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82A4825-402D-DF41-8A4B-E498FBD0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663" y="2592388"/>
            <a:ext cx="1625600" cy="4802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A9FC648-6AA5-0F43-9707-160103B0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5DEEDC5-8E3D-C840-AB96-F99C9313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B076084-CFF1-E440-AA33-BFD2AF06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2196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E22D769-CD58-B34A-8ABE-C9F463F2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576263"/>
            <a:ext cx="1625600" cy="2016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F66B5D4-DE80-1442-8FE6-7FEEC3CFE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43125" y="1244600"/>
            <a:ext cx="2551113" cy="6140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06DD5F5-64B1-4D4E-94FF-31F39256B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663" y="2592388"/>
            <a:ext cx="1625600" cy="48021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D74B164-3C89-6F43-A75D-0FDBFC98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359E088-711D-BD47-A04B-C8294FBF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C925C88-23CD-7B4F-8453-6912EDF8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9142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28E58818-3B40-AF4F-85F9-FEB44B09C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460375"/>
            <a:ext cx="4348163" cy="167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F43D4464-B9A8-2647-A7ED-CC52FAC1A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75" y="2300288"/>
            <a:ext cx="4348163" cy="548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721A0FE-A189-BD45-A56D-A71D0847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075" y="8008938"/>
            <a:ext cx="1135063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CA26CF5-78B6-1E45-B872-533FC1F1C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0050" y="8008938"/>
            <a:ext cx="1700213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AC9A333-743E-EC44-B2EB-BBDEA8E3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9175" y="8008938"/>
            <a:ext cx="1135063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624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D4EBECE3-3D3A-8142-9C36-F9E7D139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22" y="460041"/>
            <a:ext cx="434727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B757E5CA-5447-404E-8AAE-C03A843C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522" y="2300203"/>
            <a:ext cx="434727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070F145-7369-254F-987E-41D41C606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522" y="8008708"/>
            <a:ext cx="113407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2AD4-9031-5240-9367-B06D62DEE60F}" type="datetimeFigureOut">
              <a:rPr kumimoji="1" lang="ko-KR" altLang="en-US" smtClean="0"/>
              <a:t>2021-01-25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634FA1E-4070-C04B-85B5-5FE5EDE55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69604" y="8008708"/>
            <a:ext cx="170110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F9E46C9E-48E1-6F4C-95DF-BC4DFE0B5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9721" y="8008708"/>
            <a:ext cx="113407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7EF6-9AED-6E48-AC9F-1A6FFE193BB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0368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378013" rtl="0" eaLnBrk="1" latinLnBrk="1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1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1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E799F05C-AC34-8D4E-9DE3-3F0ECC7B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742" y="-346852"/>
            <a:ext cx="2108109" cy="27752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FC554280-E510-C947-8E81-DEC540812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05439"/>
            <a:ext cx="3200340" cy="36927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D9E76DA-93DF-4C4A-B5ED-2D69715F6D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2000"/>
          </a:blip>
          <a:stretch>
            <a:fillRect/>
          </a:stretch>
        </p:blipFill>
        <p:spPr>
          <a:xfrm>
            <a:off x="1753004" y="5193895"/>
            <a:ext cx="3282849" cy="3454341"/>
          </a:xfrm>
          <a:prstGeom prst="rect">
            <a:avLst/>
          </a:prstGeom>
          <a:effectLst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96" y="250447"/>
            <a:ext cx="1730915" cy="517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2745159"/>
            <a:ext cx="503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00206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생활조형디자인학과를</a:t>
            </a:r>
            <a:endParaRPr lang="ko-KR" altLang="en-US" sz="3600" dirty="0">
              <a:solidFill>
                <a:srgbClr val="00206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718" y="3451824"/>
            <a:ext cx="368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solidFill>
                  <a:srgbClr val="00206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소개합니다</a:t>
            </a:r>
            <a:r>
              <a:rPr lang="en-US" altLang="ko-KR" sz="3600" dirty="0">
                <a:solidFill>
                  <a:srgbClr val="00206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! </a:t>
            </a:r>
            <a:endParaRPr lang="ko-KR" altLang="en-US" sz="3600" dirty="0">
              <a:solidFill>
                <a:srgbClr val="00206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C1EAE872-86F1-AC40-9649-EF4DA94EF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5" y="6019460"/>
            <a:ext cx="3404959" cy="2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0A5993E1-1782-084A-B202-84FDEB0CDA6D}"/>
              </a:ext>
            </a:extLst>
          </p:cNvPr>
          <p:cNvSpPr/>
          <p:nvPr/>
        </p:nvSpPr>
        <p:spPr>
          <a:xfrm>
            <a:off x="5" y="0"/>
            <a:ext cx="5040308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56" y="1092375"/>
            <a:ext cx="4172532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안녕하세요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? 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대구대학교 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생활조형디자인학과 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학과장입니다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.  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코로나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19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라는 상황 속에서 고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3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을 보낸 여러분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,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 정말 수고 많으셨습니다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altLang="ko-KR" sz="1300" b="1" dirty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역사와 전통을 자랑하는 대구대학교 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생활조형디자인학과는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</a:rPr>
              <a:t>21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</a:rPr>
              <a:t>세기 글로벌시대에 맞는 국제적 감각을 지닌 유능한 인재발굴과 세계인으로서의 경쟁력을 확보하기 위해 미래의 지식통합사회에 참여할 수 있는 생활조형디자이너 양성에 노력하고 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</a:rPr>
              <a:t>있습니다</a:t>
            </a:r>
            <a:r>
              <a:rPr lang="en-US" altLang="ko-KR" sz="13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</a:rPr>
              <a:t> </a:t>
            </a:r>
            <a:endParaRPr lang="en-US" altLang="ko-KR" sz="13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  <a:ea typeface="+mj-ea"/>
              </a:rPr>
              <a:t>우리 학과는 교육부 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발표 대학 정보공시 취업률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(2018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년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88.0%, 2019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년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75.0%, 2020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년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78.0%)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로 학과 예비조사 결과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(2018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년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88.0%)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ea typeface="+mj-ea"/>
              </a:rPr>
              <a:t>는 전국 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  <a:ea typeface="+mj-ea"/>
              </a:rPr>
              <a:t>최상위권을 유지 하고 있고</a:t>
            </a:r>
            <a:r>
              <a:rPr lang="en-US" altLang="ko-KR" sz="1300" b="1" dirty="0" smtClean="0">
                <a:solidFill>
                  <a:schemeClr val="bg1">
                    <a:lumMod val="85000"/>
                  </a:schemeClr>
                </a:solidFill>
                <a:ea typeface="+mj-ea"/>
              </a:rPr>
              <a:t>,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  <a:ea typeface="+mj-ea"/>
              </a:rPr>
              <a:t> 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</a:rPr>
              <a:t>일본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</a:rPr>
              <a:t>동경예술대학을 중심으로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</a:rPr>
              <a:t> 교류협정을 체결하였으며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</a:rPr>
              <a:t>, 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</a:rPr>
              <a:t>미국과 유럽으로까지 확대할 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</a:rPr>
              <a:t>방침입니다</a:t>
            </a:r>
            <a:r>
              <a:rPr lang="en-US" altLang="ko-KR" sz="13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</a:rPr>
              <a:t>이와 같이 해외 유수 대학과의 교류를 늘리고 대학 간의 학생교류는 물론 학술대회와 전시를 개최하고 국제인턴제도의 활성화로 새로운 미적 욕구와 디자인 환경에 부응하는 창의적인 생활조형디자이너 양성에 주력하고 </a:t>
            </a: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</a:rPr>
              <a:t>있습니다</a:t>
            </a:r>
            <a:r>
              <a:rPr lang="en-US" altLang="ko-KR" sz="13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altLang="ko-KR" sz="1300" b="1" dirty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300" b="1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여러분의 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성공적인 대학생활을 지원하고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여러분의 꿈을 펼칠 수 있도록 응원할 것입니다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건강한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2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월을 보내고 꽃피는 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3</a:t>
            </a: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월 아름다운 캠퍼스에서 만날 수 있기를 소망합니다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감사합니다</a:t>
            </a:r>
            <a:r>
              <a:rPr lang="en-US" altLang="ko-KR" sz="1300" b="1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xmlns="" id="{053C1AA5-E011-A844-9ED8-B117124F50A7}"/>
              </a:ext>
            </a:extLst>
          </p:cNvPr>
          <p:cNvSpPr txBox="1">
            <a:spLocks/>
          </p:cNvSpPr>
          <p:nvPr/>
        </p:nvSpPr>
        <p:spPr>
          <a:xfrm>
            <a:off x="404156" y="637420"/>
            <a:ext cx="4347270" cy="574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7801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4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환영합니다</a:t>
            </a:r>
            <a:r>
              <a:rPr lang="en-US" altLang="ko-K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!</a:t>
            </a:r>
            <a:endParaRPr lang="ko-KR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6B4D37A-4986-2243-888F-F702E49DA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18" y="278354"/>
            <a:ext cx="1129553" cy="78016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29C58E2-A73D-8A4C-B9A4-8931A5B79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54" y="36302"/>
            <a:ext cx="1567543" cy="1233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49AFA0-7A34-C147-9235-40B6B98076C0}"/>
              </a:ext>
            </a:extLst>
          </p:cNvPr>
          <p:cNvSpPr txBox="1"/>
          <p:nvPr/>
        </p:nvSpPr>
        <p:spPr>
          <a:xfrm>
            <a:off x="3527999" y="76492"/>
            <a:ext cx="1350291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생활조형디자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인</a:t>
            </a: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학과</a:t>
            </a:r>
            <a:endParaRPr lang="en-US" altLang="ko-KR" sz="1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13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xmlns="" id="{5A033AA9-C09D-DC44-9F02-E23FEB5288AB}"/>
              </a:ext>
            </a:extLst>
          </p:cNvPr>
          <p:cNvSpPr/>
          <p:nvPr/>
        </p:nvSpPr>
        <p:spPr>
          <a:xfrm>
            <a:off x="404156" y="1955565"/>
            <a:ext cx="5265124" cy="33855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xmlns="" id="{7479C162-0CA0-ED47-BB8B-7F8F3CE40065}"/>
              </a:ext>
            </a:extLst>
          </p:cNvPr>
          <p:cNvSpPr/>
          <p:nvPr/>
        </p:nvSpPr>
        <p:spPr>
          <a:xfrm>
            <a:off x="404156" y="4468124"/>
            <a:ext cx="5265124" cy="33855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xmlns="" id="{BBFEDADA-2C16-DD48-B31E-47E17979C3E0}"/>
              </a:ext>
            </a:extLst>
          </p:cNvPr>
          <p:cNvSpPr/>
          <p:nvPr/>
        </p:nvSpPr>
        <p:spPr>
          <a:xfrm>
            <a:off x="410601" y="4474469"/>
            <a:ext cx="2423466" cy="338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xmlns="" id="{3474A983-DE4C-C34D-8FE6-1A3E8F948D1C}"/>
              </a:ext>
            </a:extLst>
          </p:cNvPr>
          <p:cNvSpPr/>
          <p:nvPr/>
        </p:nvSpPr>
        <p:spPr>
          <a:xfrm>
            <a:off x="389721" y="1955565"/>
            <a:ext cx="2423466" cy="338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4156" y="837838"/>
            <a:ext cx="4347270" cy="574679"/>
          </a:xfrm>
        </p:spPr>
        <p:txBody>
          <a:bodyPr>
            <a:noAutofit/>
          </a:bodyPr>
          <a:lstStyle/>
          <a:p>
            <a:r>
              <a:rPr lang="ko-KR" altLang="en-US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우리 학과에서는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415" y="1955565"/>
            <a:ext cx="226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학과소개</a:t>
            </a:r>
            <a:endParaRPr lang="ko-KR" altLang="en-US" sz="16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601" y="2305989"/>
            <a:ext cx="4248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생활조형디자인 전공에서는 진취적이며 창조적인 생활조형 디자이너 양성을 목표로 체계적인 이론과 창의적인 실험실습을 통하여 생활제품 디자이너로서의 능력 배양을 교육목표로 우수한 인재 양성에 주력하고 있습니다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fontAlgn="base" latinLnBrk="0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졸업 후 디자인 전문 업체 및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주</a:t>
            </a:r>
            <a:r>
              <a:rPr lang="ko-KR" alt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얼리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디자인 전문 업체 등에 취업하여 전문 디자이너로 활동할 수 있으며 창업 및 프리랜서 디자이너로 활동할 수 있습니다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50" y="4475530"/>
            <a:ext cx="232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취업정책 및 프로그램</a:t>
            </a:r>
            <a:endParaRPr lang="ko-KR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56" y="4777815"/>
            <a:ext cx="4232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각종 공모전 출품을 위한 제작 프로그램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3D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장비 하드웨어 교육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3D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장비 활용현장실습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대구 패션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주얼리위크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참가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금속 디자인 전문가 특강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취업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진로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지도교수제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IPP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장기현장실습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IPP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 학습 병행제 및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NCS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형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IPP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 학습 병행제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학과 내 협동조합 및 취업역량 강화를 위한 취업동아리 운영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취업 캠프 및 취업박람회 개최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실무디자이너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트랙형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성공취업 교육프로그램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차세대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디지털 </a:t>
            </a:r>
            <a:r>
              <a:rPr lang="ko-KR" alt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콘텐츠제작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역량강화교육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청년취업아카데미사업 참여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취업 </a:t>
            </a:r>
            <a:r>
              <a:rPr lang="ko-KR" alt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스터디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및 수 업 연계 디자이너 초청 특강 및 간담회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학기제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현장실습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LINC+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레벨업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프로그램 등 다양한 프로그램을 진행 하고 있습니다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DB2716E0-39D4-FB4F-B3D2-279D85C26DF3}"/>
              </a:ext>
            </a:extLst>
          </p:cNvPr>
          <p:cNvSpPr/>
          <p:nvPr/>
        </p:nvSpPr>
        <p:spPr>
          <a:xfrm>
            <a:off x="5" y="0"/>
            <a:ext cx="5040308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49AFA0-7A34-C147-9235-40B6B98076C0}"/>
              </a:ext>
            </a:extLst>
          </p:cNvPr>
          <p:cNvSpPr txBox="1"/>
          <p:nvPr/>
        </p:nvSpPr>
        <p:spPr>
          <a:xfrm>
            <a:off x="3527999" y="76492"/>
            <a:ext cx="1350291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생활조형디자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인</a:t>
            </a: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학과</a:t>
            </a:r>
            <a:endParaRPr lang="en-US" altLang="ko-KR" sz="1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79CAE01-1ABF-A445-9A50-AB09F8ED6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38" y="1070639"/>
            <a:ext cx="1582470" cy="13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xmlns="" id="{5A033AA9-C09D-DC44-9F02-E23FEB5288AB}"/>
              </a:ext>
            </a:extLst>
          </p:cNvPr>
          <p:cNvSpPr/>
          <p:nvPr/>
        </p:nvSpPr>
        <p:spPr>
          <a:xfrm>
            <a:off x="404156" y="1955565"/>
            <a:ext cx="5265124" cy="33855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xmlns="" id="{7479C162-0CA0-ED47-BB8B-7F8F3CE40065}"/>
              </a:ext>
            </a:extLst>
          </p:cNvPr>
          <p:cNvSpPr/>
          <p:nvPr/>
        </p:nvSpPr>
        <p:spPr>
          <a:xfrm>
            <a:off x="404156" y="4247982"/>
            <a:ext cx="5265124" cy="33855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xmlns="" id="{BBFEDADA-2C16-DD48-B31E-47E17979C3E0}"/>
              </a:ext>
            </a:extLst>
          </p:cNvPr>
          <p:cNvSpPr/>
          <p:nvPr/>
        </p:nvSpPr>
        <p:spPr>
          <a:xfrm>
            <a:off x="410601" y="4245860"/>
            <a:ext cx="4068266" cy="338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xmlns="" id="{3474A983-DE4C-C34D-8FE6-1A3E8F948D1C}"/>
              </a:ext>
            </a:extLst>
          </p:cNvPr>
          <p:cNvSpPr/>
          <p:nvPr/>
        </p:nvSpPr>
        <p:spPr>
          <a:xfrm>
            <a:off x="389721" y="1955565"/>
            <a:ext cx="2423466" cy="338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4156" y="837838"/>
            <a:ext cx="4347270" cy="574679"/>
          </a:xfrm>
        </p:spPr>
        <p:txBody>
          <a:bodyPr>
            <a:noAutofit/>
          </a:bodyPr>
          <a:lstStyle/>
          <a:p>
            <a:r>
              <a:rPr lang="ko-KR" altLang="en-US" sz="3200" dirty="0">
                <a:solidFill>
                  <a:schemeClr val="accent6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우리 학과에서는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9415" y="1955565"/>
            <a:ext cx="226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주요취업분야</a:t>
            </a:r>
            <a:endParaRPr lang="ko-KR" altLang="en-US" sz="16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795" y="2400728"/>
            <a:ext cx="4248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리빙제품디자이너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주얼리디자이너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조형디자이너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문화상품디자이너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소재기획 디자인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제품 디스플레이 디자이너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색채디자이너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등 다양한 분야의 디자인부서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디자인기획사 등 취업 또는 창업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졸업 후 조형작가로 활동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국내외 대학원 진학 후 전공 심화과정을 거쳐 대학 강단에서 후진 교육을 할 수도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있습니다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50" y="4246921"/>
            <a:ext cx="4241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졸업생 주요 진출기업</a:t>
            </a:r>
            <a:r>
              <a:rPr lang="en-US" altLang="ko-KR" sz="16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동문 운영 기업 등</a:t>
            </a:r>
            <a:r>
              <a:rPr lang="en-US" altLang="ko-KR" sz="16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156" y="4650810"/>
            <a:ext cx="4232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대구 교동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주얼리타운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롯데백화점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대구경북디자인센터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루이까토즈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㈜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케이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피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디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C&amp;D,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디자인 품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디자인 린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세븐틴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갤러리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금강제화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대한항공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소다 등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DB2716E0-39D4-FB4F-B3D2-279D85C26DF3}"/>
              </a:ext>
            </a:extLst>
          </p:cNvPr>
          <p:cNvSpPr/>
          <p:nvPr/>
        </p:nvSpPr>
        <p:spPr>
          <a:xfrm>
            <a:off x="5" y="0"/>
            <a:ext cx="5040308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79CAE01-1ABF-A445-9A50-AB09F8ED6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38" y="1070639"/>
            <a:ext cx="1582470" cy="1329028"/>
          </a:xfrm>
          <a:prstGeom prst="rect">
            <a:avLst/>
          </a:prstGeom>
        </p:spPr>
      </p:pic>
      <p:sp>
        <p:nvSpPr>
          <p:cNvPr id="17" name="모서리가 둥근 직사각형 16">
            <a:extLst>
              <a:ext uri="{FF2B5EF4-FFF2-40B4-BE49-F238E27FC236}">
                <a16:creationId xmlns:a16="http://schemas.microsoft.com/office/drawing/2014/main" xmlns="" id="{7479C162-0CA0-ED47-BB8B-7F8F3CE40065}"/>
              </a:ext>
            </a:extLst>
          </p:cNvPr>
          <p:cNvSpPr/>
          <p:nvPr/>
        </p:nvSpPr>
        <p:spPr>
          <a:xfrm>
            <a:off x="404150" y="5738168"/>
            <a:ext cx="5265124" cy="33855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xmlns="" id="{BBFEDADA-2C16-DD48-B31E-47E17979C3E0}"/>
              </a:ext>
            </a:extLst>
          </p:cNvPr>
          <p:cNvSpPr/>
          <p:nvPr/>
        </p:nvSpPr>
        <p:spPr>
          <a:xfrm>
            <a:off x="410595" y="5736046"/>
            <a:ext cx="2423466" cy="3385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03844" y="5737107"/>
            <a:ext cx="2323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취득 가능 자격증</a:t>
            </a:r>
            <a:endParaRPr lang="ko-KR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37" y="6173491"/>
            <a:ext cx="423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 latinLnBrk="0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컴퓨터 활용능력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급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주얼리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3D </a:t>
            </a:r>
            <a:r>
              <a:rPr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캐드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급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세공기능사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가공산업기사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컬러리스트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CAD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자격증 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49AFA0-7A34-C147-9235-40B6B98076C0}"/>
              </a:ext>
            </a:extLst>
          </p:cNvPr>
          <p:cNvSpPr txBox="1"/>
          <p:nvPr/>
        </p:nvSpPr>
        <p:spPr>
          <a:xfrm>
            <a:off x="3527999" y="76492"/>
            <a:ext cx="1350291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생활조형디자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인</a:t>
            </a: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학과</a:t>
            </a:r>
            <a:endParaRPr lang="en-US" altLang="ko-KR" sz="1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11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/>
          <a:stretch/>
        </p:blipFill>
        <p:spPr>
          <a:xfrm>
            <a:off x="830959" y="1477162"/>
            <a:ext cx="3378394" cy="2291801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464155" y="4526974"/>
            <a:ext cx="4105326" cy="1426438"/>
          </a:xfrm>
          <a:prstGeom prst="roundRect">
            <a:avLst>
              <a:gd name="adj" fmla="val 7202"/>
            </a:avLst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8C92CA3D-B851-6B46-ACA4-59FBFA579720}"/>
              </a:ext>
            </a:extLst>
          </p:cNvPr>
          <p:cNvSpPr/>
          <p:nvPr/>
        </p:nvSpPr>
        <p:spPr>
          <a:xfrm>
            <a:off x="0" y="0"/>
            <a:ext cx="5040313" cy="13845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7C697B1B-FBE4-B141-8D76-1D1398C4F4B9}"/>
              </a:ext>
            </a:extLst>
          </p:cNvPr>
          <p:cNvSpPr/>
          <p:nvPr/>
        </p:nvSpPr>
        <p:spPr>
          <a:xfrm>
            <a:off x="5" y="0"/>
            <a:ext cx="5040308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62" y="5731933"/>
            <a:ext cx="876835" cy="611048"/>
          </a:xfrm>
          <a:prstGeom prst="rect">
            <a:avLst/>
          </a:prstGeom>
        </p:spPr>
      </p:pic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xmlns="" id="{A62A7ACB-2BF0-EB48-8403-0C2304DF4F23}"/>
              </a:ext>
            </a:extLst>
          </p:cNvPr>
          <p:cNvSpPr/>
          <p:nvPr/>
        </p:nvSpPr>
        <p:spPr>
          <a:xfrm>
            <a:off x="464155" y="6344048"/>
            <a:ext cx="4105326" cy="2034345"/>
          </a:xfrm>
          <a:prstGeom prst="roundRect">
            <a:avLst>
              <a:gd name="adj" fmla="val 7202"/>
            </a:avLst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497" y="4221773"/>
            <a:ext cx="2265839" cy="32353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어떤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사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업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 </a:t>
            </a:r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인가요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?</a:t>
            </a:r>
            <a:endParaRPr lang="ko-KR" altLang="en-US" sz="1600" dirty="0">
              <a:solidFill>
                <a:schemeClr val="accent4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8073" y="4518663"/>
            <a:ext cx="3984172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황경호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조소이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김영은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학생들은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자신들의 전공을 살리고자 사업에 지원을 하였고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그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결과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청년 일자리 지원사업에 최종합격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되어 총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4500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만원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인당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1500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만원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지원 하에 현재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대구 금속 공예 공방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쓰리스몰포켓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을 운영하고 있습니다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327" y="6056291"/>
            <a:ext cx="2265839" cy="3433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ko-KR" altLang="en-US" sz="1600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후배들에게 한 마디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!</a:t>
            </a:r>
            <a:endParaRPr lang="ko-KR" altLang="en-US" sz="1600" dirty="0">
              <a:solidFill>
                <a:schemeClr val="accent4">
                  <a:lumMod val="7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60257" y="6344049"/>
            <a:ext cx="3984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저희는 전공을 살린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공방운영에 대한 꿈이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있었습니다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그래서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직접 부딪혀 보기로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했습니다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우리들의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기술로 우리의 것을 만들며 살고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싶었고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좋아하는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일을 하며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살아보자 하여 취직과 또 다른 매우 험난한 길이지만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창업에 도전하였습니다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신입생 여러분들도 본인들의 목표를 가지고 그 꿈을 이루길 응원합니다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2C809AB-87AA-9D4C-8BF6-D169602E8FDE}"/>
              </a:ext>
            </a:extLst>
          </p:cNvPr>
          <p:cNvSpPr txBox="1"/>
          <p:nvPr/>
        </p:nvSpPr>
        <p:spPr>
          <a:xfrm>
            <a:off x="1987247" y="635370"/>
            <a:ext cx="26309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000" spc="39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자랑스러운 선배님</a:t>
            </a:r>
            <a:endParaRPr lang="ko-KR" altLang="en-US" sz="1400" spc="39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7DB099-41A3-0045-B2BE-FDAF4BD26E91}"/>
              </a:ext>
            </a:extLst>
          </p:cNvPr>
          <p:cNvSpPr txBox="1"/>
          <p:nvPr/>
        </p:nvSpPr>
        <p:spPr>
          <a:xfrm>
            <a:off x="2369280" y="1007976"/>
            <a:ext cx="1866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spc="600" dirty="0">
                <a:solidFill>
                  <a:schemeClr val="accent4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INTERVIEW</a:t>
            </a:r>
            <a:endParaRPr lang="ko-KR" altLang="en-US" sz="1000" spc="600" dirty="0">
              <a:solidFill>
                <a:schemeClr val="accent4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79099AA8-2F4A-9D4A-9DD5-215138A88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" y="69787"/>
            <a:ext cx="1701498" cy="163597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464CD634-32D7-6040-90E3-4E3F04D21F86}"/>
              </a:ext>
            </a:extLst>
          </p:cNvPr>
          <p:cNvGrpSpPr/>
          <p:nvPr/>
        </p:nvGrpSpPr>
        <p:grpSpPr>
          <a:xfrm>
            <a:off x="412597" y="4025648"/>
            <a:ext cx="586002" cy="715783"/>
            <a:chOff x="412597" y="3373716"/>
            <a:chExt cx="586002" cy="7157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E0792C7-481F-714F-92E0-1E54C0560574}"/>
                </a:ext>
              </a:extLst>
            </p:cNvPr>
            <p:cNvSpPr txBox="1"/>
            <p:nvPr/>
          </p:nvSpPr>
          <p:spPr>
            <a:xfrm>
              <a:off x="412597" y="3373716"/>
              <a:ext cx="438342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3200" spc="39" dirty="0">
                  <a:solidFill>
                    <a:schemeClr val="accent4">
                      <a:lumMod val="7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코트라 볼드체" panose="02020603020101020101" pitchFamily="18" charset="-127"/>
                </a:rPr>
                <a:t>Q</a:t>
              </a:r>
              <a:endParaRPr lang="ko-KR" altLang="en-US" sz="3200" spc="39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74BF5C1-CE88-CD49-98F4-E35A5786F2CA}"/>
                </a:ext>
              </a:extLst>
            </p:cNvPr>
            <p:cNvSpPr txBox="1"/>
            <p:nvPr/>
          </p:nvSpPr>
          <p:spPr>
            <a:xfrm>
              <a:off x="560257" y="3627834"/>
              <a:ext cx="438342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400" spc="3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코트라 볼드체" panose="02020603020101020101" pitchFamily="18" charset="-127"/>
                </a:rPr>
                <a:t>A</a:t>
              </a:r>
              <a:endParaRPr lang="ko-KR" altLang="en-US" sz="2400" spc="39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xmlns="" id="{1523A841-9B39-2F48-B710-BB4FCF3187E3}"/>
              </a:ext>
            </a:extLst>
          </p:cNvPr>
          <p:cNvGrpSpPr/>
          <p:nvPr/>
        </p:nvGrpSpPr>
        <p:grpSpPr>
          <a:xfrm>
            <a:off x="412597" y="5874549"/>
            <a:ext cx="586002" cy="707316"/>
            <a:chOff x="412597" y="3788599"/>
            <a:chExt cx="586002" cy="70731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DDCE565-DD3A-EA44-A957-7E7911174A91}"/>
                </a:ext>
              </a:extLst>
            </p:cNvPr>
            <p:cNvSpPr txBox="1"/>
            <p:nvPr/>
          </p:nvSpPr>
          <p:spPr>
            <a:xfrm>
              <a:off x="412597" y="3788599"/>
              <a:ext cx="438342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3200" spc="39" dirty="0">
                  <a:solidFill>
                    <a:schemeClr val="accent4">
                      <a:lumMod val="7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코트라 볼드체" panose="02020603020101020101" pitchFamily="18" charset="-127"/>
                </a:rPr>
                <a:t>Q</a:t>
              </a:r>
              <a:endParaRPr lang="ko-KR" altLang="en-US" sz="3200" spc="39" dirty="0">
                <a:solidFill>
                  <a:schemeClr val="accent4">
                    <a:lumMod val="7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1B4C75F-7660-A44F-82EB-66D8F003B484}"/>
                </a:ext>
              </a:extLst>
            </p:cNvPr>
            <p:cNvSpPr txBox="1"/>
            <p:nvPr/>
          </p:nvSpPr>
          <p:spPr>
            <a:xfrm>
              <a:off x="560257" y="4034250"/>
              <a:ext cx="438342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ko-KR" sz="2400" spc="39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코트라 볼드체" panose="02020603020101020101" pitchFamily="18" charset="-127"/>
                </a:rPr>
                <a:t>A</a:t>
              </a:r>
              <a:endParaRPr lang="ko-KR" altLang="en-US" sz="2400" spc="39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D49AFA0-7A34-C147-9235-40B6B98076C0}"/>
              </a:ext>
            </a:extLst>
          </p:cNvPr>
          <p:cNvSpPr txBox="1"/>
          <p:nvPr/>
        </p:nvSpPr>
        <p:spPr>
          <a:xfrm>
            <a:off x="3527999" y="76492"/>
            <a:ext cx="1350291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생활조형디자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인</a:t>
            </a: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학과</a:t>
            </a:r>
            <a:endParaRPr lang="en-US" altLang="ko-KR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모서리가 둥근 직사각형 31">
            <a:extLst>
              <a:ext uri="{FF2B5EF4-FFF2-40B4-BE49-F238E27FC236}">
                <a16:creationId xmlns:a16="http://schemas.microsoft.com/office/drawing/2014/main" xmlns="" id="{2A397EF5-3BB4-0747-B198-C48EA14B5A84}"/>
              </a:ext>
            </a:extLst>
          </p:cNvPr>
          <p:cNvSpPr/>
          <p:nvPr/>
        </p:nvSpPr>
        <p:spPr>
          <a:xfrm>
            <a:off x="381375" y="3855795"/>
            <a:ext cx="4130870" cy="302153"/>
          </a:xfrm>
          <a:prstGeom prst="roundRect">
            <a:avLst>
              <a:gd name="adj" fmla="val 7202"/>
            </a:avLst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3802BD3-422F-F14C-8403-FC2F792A04BF}"/>
              </a:ext>
            </a:extLst>
          </p:cNvPr>
          <p:cNvSpPr txBox="1"/>
          <p:nvPr/>
        </p:nvSpPr>
        <p:spPr>
          <a:xfrm>
            <a:off x="406776" y="3841331"/>
            <a:ext cx="3809298" cy="30976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생활조형디자인학과 졸업생 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황경호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김영은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조소이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91" y="3842189"/>
            <a:ext cx="802329" cy="6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>
            <a:extLst>
              <a:ext uri="{FF2B5EF4-FFF2-40B4-BE49-F238E27FC236}">
                <a16:creationId xmlns:a16="http://schemas.microsoft.com/office/drawing/2014/main" xmlns="" id="{E941452D-5AC8-9749-BBD9-E530F4D46636}"/>
              </a:ext>
            </a:extLst>
          </p:cNvPr>
          <p:cNvSpPr/>
          <p:nvPr/>
        </p:nvSpPr>
        <p:spPr>
          <a:xfrm>
            <a:off x="494961" y="5427130"/>
            <a:ext cx="4081198" cy="2700870"/>
          </a:xfrm>
          <a:prstGeom prst="roundRect">
            <a:avLst>
              <a:gd name="adj" fmla="val 7202"/>
            </a:avLst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회 국제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주얼리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디자인 공모전은 국내와 해외에서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여 점을 접수하여 명실공히 국내외 우수한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주얼리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디자이너를 발굴하는 대표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국제공모전입니다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우리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대학 융합예술학부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생활조형디자인학전공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전공주임교수 권주한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의 교원 및 학생들이 국제 대회인 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회 국제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주얼리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디자인 공모전에서 다수의 작품을 출품하여 치열한 경합 끝에 많은 학생들이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본상을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수상했습니다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base"/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887AC4F9-7AAF-024B-8AF4-D05DA8D3059F}"/>
              </a:ext>
            </a:extLst>
          </p:cNvPr>
          <p:cNvSpPr/>
          <p:nvPr/>
        </p:nvSpPr>
        <p:spPr>
          <a:xfrm>
            <a:off x="0" y="0"/>
            <a:ext cx="5040313" cy="13845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695FC24-AD3B-9744-BD49-38FB9E3599DC}"/>
              </a:ext>
            </a:extLst>
          </p:cNvPr>
          <p:cNvSpPr/>
          <p:nvPr/>
        </p:nvSpPr>
        <p:spPr>
          <a:xfrm>
            <a:off x="5" y="0"/>
            <a:ext cx="5040308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9E7EC64-D66C-1441-9C32-DB1043610180}"/>
              </a:ext>
            </a:extLst>
          </p:cNvPr>
          <p:cNvSpPr txBox="1"/>
          <p:nvPr/>
        </p:nvSpPr>
        <p:spPr>
          <a:xfrm>
            <a:off x="1987247" y="651077"/>
            <a:ext cx="26309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000" spc="39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자랑스러운 </a:t>
            </a:r>
            <a:r>
              <a:rPr lang="ko-KR" altLang="en-US" sz="2000" spc="3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재학</a:t>
            </a:r>
            <a:r>
              <a:rPr lang="ko-KR" altLang="en-US" sz="2000" spc="39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생</a:t>
            </a:r>
            <a:endParaRPr lang="ko-KR" altLang="en-US" sz="1400" spc="39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5F7E27D-AC37-A04E-A02E-E95E67EEEA2A}"/>
              </a:ext>
            </a:extLst>
          </p:cNvPr>
          <p:cNvSpPr txBox="1"/>
          <p:nvPr/>
        </p:nvSpPr>
        <p:spPr>
          <a:xfrm>
            <a:off x="2369280" y="1007976"/>
            <a:ext cx="1866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spc="600" dirty="0">
                <a:solidFill>
                  <a:schemeClr val="accent4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INTERVIEW</a:t>
            </a:r>
            <a:endParaRPr lang="ko-KR" altLang="en-US" sz="1000" spc="600" dirty="0">
              <a:solidFill>
                <a:schemeClr val="accent4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CC25DCFD-670E-1945-A4A3-08402C85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" y="69787"/>
            <a:ext cx="1701498" cy="16359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49AFA0-7A34-C147-9235-40B6B98076C0}"/>
              </a:ext>
            </a:extLst>
          </p:cNvPr>
          <p:cNvSpPr txBox="1"/>
          <p:nvPr/>
        </p:nvSpPr>
        <p:spPr>
          <a:xfrm>
            <a:off x="3527999" y="76492"/>
            <a:ext cx="1350291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생활조형디자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인</a:t>
            </a: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학과</a:t>
            </a:r>
            <a:endParaRPr lang="en-US" altLang="ko-KR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xmlns="" id="{2A397EF5-3BB4-0747-B198-C48EA14B5A84}"/>
              </a:ext>
            </a:extLst>
          </p:cNvPr>
          <p:cNvSpPr/>
          <p:nvPr/>
        </p:nvSpPr>
        <p:spPr>
          <a:xfrm>
            <a:off x="296336" y="4846434"/>
            <a:ext cx="4389591" cy="302153"/>
          </a:xfrm>
          <a:prstGeom prst="roundRect">
            <a:avLst>
              <a:gd name="adj" fmla="val 7202"/>
            </a:avLst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3802BD3-422F-F14C-8403-FC2F792A04BF}"/>
              </a:ext>
            </a:extLst>
          </p:cNvPr>
          <p:cNvSpPr txBox="1"/>
          <p:nvPr/>
        </p:nvSpPr>
        <p:spPr>
          <a:xfrm>
            <a:off x="605032" y="4838821"/>
            <a:ext cx="3809298" cy="30976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2020 ‘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국제 </a:t>
            </a:r>
            <a:r>
              <a:rPr lang="ko-KR" altLang="en-US" sz="1200" b="1" dirty="0" err="1" smtClean="0">
                <a:solidFill>
                  <a:schemeClr val="bg1">
                    <a:lumMod val="95000"/>
                  </a:schemeClr>
                </a:solidFill>
              </a:rPr>
              <a:t>주얼리공모전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’ 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입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</a:rPr>
              <a:t>상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1"/>
          <a:stretch/>
        </p:blipFill>
        <p:spPr>
          <a:xfrm>
            <a:off x="287869" y="1705762"/>
            <a:ext cx="4504267" cy="2947253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0C4351F7-2EA0-1041-88D8-8BFC06C5A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07" y="4737496"/>
            <a:ext cx="989604" cy="6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>
            <a:extLst>
              <a:ext uri="{FF2B5EF4-FFF2-40B4-BE49-F238E27FC236}">
                <a16:creationId xmlns:a16="http://schemas.microsoft.com/office/drawing/2014/main" xmlns="" id="{E941452D-5AC8-9749-BBD9-E530F4D46636}"/>
              </a:ext>
            </a:extLst>
          </p:cNvPr>
          <p:cNvSpPr/>
          <p:nvPr/>
        </p:nvSpPr>
        <p:spPr>
          <a:xfrm>
            <a:off x="555917" y="5706716"/>
            <a:ext cx="4105326" cy="1710084"/>
          </a:xfrm>
          <a:prstGeom prst="roundRect">
            <a:avLst>
              <a:gd name="adj" fmla="val 7202"/>
            </a:avLst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이번 신라미술대전은 코로나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라는 역경 속에서도 미술부분에서는 전국에서 약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여 점이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출품되었으며 그 중 우리 대학에서는 최우수상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명과 특선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입선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명이 모두 입상하는 쾌거를 올리며 전국 미술대학과 미술 관계자들에게 학교의 명예를 </a:t>
            </a:r>
            <a:r>
              <a:rPr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높였습니다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887AC4F9-7AAF-024B-8AF4-D05DA8D3059F}"/>
              </a:ext>
            </a:extLst>
          </p:cNvPr>
          <p:cNvSpPr/>
          <p:nvPr/>
        </p:nvSpPr>
        <p:spPr>
          <a:xfrm>
            <a:off x="0" y="0"/>
            <a:ext cx="5040313" cy="138451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0695FC24-AD3B-9744-BD49-38FB9E3599DC}"/>
              </a:ext>
            </a:extLst>
          </p:cNvPr>
          <p:cNvSpPr/>
          <p:nvPr/>
        </p:nvSpPr>
        <p:spPr>
          <a:xfrm>
            <a:off x="5" y="0"/>
            <a:ext cx="5040308" cy="46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9E7EC64-D66C-1441-9C32-DB1043610180}"/>
              </a:ext>
            </a:extLst>
          </p:cNvPr>
          <p:cNvSpPr txBox="1"/>
          <p:nvPr/>
        </p:nvSpPr>
        <p:spPr>
          <a:xfrm>
            <a:off x="1987247" y="651077"/>
            <a:ext cx="263094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2000" spc="39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자랑스러운 </a:t>
            </a:r>
            <a:r>
              <a:rPr lang="ko-KR" altLang="en-US" sz="2000" spc="3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재학</a:t>
            </a:r>
            <a:r>
              <a:rPr lang="ko-KR" altLang="en-US" sz="2000" spc="39" dirty="0">
                <a:solidFill>
                  <a:schemeClr val="tx1">
                    <a:lumMod val="85000"/>
                    <a:lumOff val="1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코트라 볼드체" panose="02020603020101020101" pitchFamily="18" charset="-127"/>
              </a:rPr>
              <a:t>생</a:t>
            </a:r>
            <a:endParaRPr lang="ko-KR" altLang="en-US" sz="1400" spc="39" dirty="0">
              <a:solidFill>
                <a:schemeClr val="tx1">
                  <a:lumMod val="85000"/>
                  <a:lumOff val="1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5F7E27D-AC37-A04E-A02E-E95E67EEEA2A}"/>
              </a:ext>
            </a:extLst>
          </p:cNvPr>
          <p:cNvSpPr txBox="1"/>
          <p:nvPr/>
        </p:nvSpPr>
        <p:spPr>
          <a:xfrm>
            <a:off x="2369280" y="1007976"/>
            <a:ext cx="1866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spc="600" dirty="0">
                <a:solidFill>
                  <a:schemeClr val="accent4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INTERVIEW</a:t>
            </a:r>
            <a:endParaRPr lang="ko-KR" altLang="en-US" sz="1000" spc="600" dirty="0">
              <a:solidFill>
                <a:schemeClr val="accent4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CC25DCFD-670E-1945-A4A3-08402C8591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9" y="69787"/>
            <a:ext cx="1701498" cy="16359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49AFA0-7A34-C147-9235-40B6B98076C0}"/>
              </a:ext>
            </a:extLst>
          </p:cNvPr>
          <p:cNvSpPr txBox="1"/>
          <p:nvPr/>
        </p:nvSpPr>
        <p:spPr>
          <a:xfrm>
            <a:off x="3527999" y="76492"/>
            <a:ext cx="1350291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생활조형디자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</a:rPr>
              <a:t>인</a:t>
            </a:r>
            <a:r>
              <a:rPr lang="ko-KR" altLang="en-US" sz="1000" b="1" dirty="0" smtClean="0">
                <a:solidFill>
                  <a:schemeClr val="bg1"/>
                </a:solidFill>
                <a:latin typeface="+mn-ea"/>
              </a:rPr>
              <a:t>학과</a:t>
            </a:r>
            <a:endParaRPr lang="en-US" altLang="ko-KR" sz="1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0" y="1705762"/>
            <a:ext cx="4081198" cy="3060899"/>
          </a:xfrm>
          <a:prstGeom prst="rect">
            <a:avLst/>
          </a:prstGeom>
        </p:spPr>
      </p:pic>
      <p:sp>
        <p:nvSpPr>
          <p:cNvPr id="30" name="모서리가 둥근 직사각형 29">
            <a:extLst>
              <a:ext uri="{FF2B5EF4-FFF2-40B4-BE49-F238E27FC236}">
                <a16:creationId xmlns:a16="http://schemas.microsoft.com/office/drawing/2014/main" xmlns="" id="{2A397EF5-3BB4-0747-B198-C48EA14B5A84}"/>
              </a:ext>
            </a:extLst>
          </p:cNvPr>
          <p:cNvSpPr/>
          <p:nvPr/>
        </p:nvSpPr>
        <p:spPr>
          <a:xfrm>
            <a:off x="506188" y="4846434"/>
            <a:ext cx="4112003" cy="301299"/>
          </a:xfrm>
          <a:prstGeom prst="roundRect">
            <a:avLst>
              <a:gd name="adj" fmla="val 7202"/>
            </a:avLst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xmlns="" id="{0C4351F7-2EA0-1041-88D8-8BFC06C5A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07" y="5005550"/>
            <a:ext cx="989604" cy="6896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802BD3-422F-F14C-8403-FC2F792A04BF}"/>
              </a:ext>
            </a:extLst>
          </p:cNvPr>
          <p:cNvSpPr txBox="1"/>
          <p:nvPr/>
        </p:nvSpPr>
        <p:spPr>
          <a:xfrm>
            <a:off x="923569" y="4838821"/>
            <a:ext cx="3324971" cy="30976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전국 미술대전 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‘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신라미술대전</a:t>
            </a:r>
            <a:r>
              <a:rPr lang="en-US" altLang="ko-KR" sz="1200" b="1" dirty="0" smtClean="0">
                <a:solidFill>
                  <a:schemeClr val="bg1">
                    <a:lumMod val="95000"/>
                  </a:schemeClr>
                </a:solidFill>
              </a:rPr>
              <a:t>’ </a:t>
            </a:r>
            <a:r>
              <a:rPr lang="ko-KR" altLang="en-US" sz="1200" b="1" dirty="0" smtClean="0">
                <a:solidFill>
                  <a:schemeClr val="bg1">
                    <a:lumMod val="95000"/>
                  </a:schemeClr>
                </a:solidFill>
              </a:rPr>
              <a:t>입</a:t>
            </a:r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</a:rPr>
              <a:t>상</a:t>
            </a:r>
            <a:endParaRPr lang="en-US" altLang="ko-KR" sz="1200" dirty="0">
              <a:solidFill>
                <a:schemeClr val="bg1">
                  <a:lumMod val="9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코트라 볼드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56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538</Words>
  <Application>Microsoft Office PowerPoint</Application>
  <PresentationFormat>사용자 지정</PresentationFormat>
  <Paragraphs>55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디자인 사용자 지정</vt:lpstr>
      <vt:lpstr>Office 테마</vt:lpstr>
      <vt:lpstr>PowerPoint 프레젠테이션</vt:lpstr>
      <vt:lpstr>PowerPoint 프레젠테이션</vt:lpstr>
      <vt:lpstr>우리 학과에서는</vt:lpstr>
      <vt:lpstr>우리 학과에서는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USER</cp:lastModifiedBy>
  <cp:revision>74</cp:revision>
  <dcterms:created xsi:type="dcterms:W3CDTF">2021-01-20T08:57:07Z</dcterms:created>
  <dcterms:modified xsi:type="dcterms:W3CDTF">2021-01-25T05:11:15Z</dcterms:modified>
</cp:coreProperties>
</file>