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0983C87-5FBC-4277-BC08-3B10D9FF2207}" type="datetimeFigureOut">
              <a:rPr lang="ko-KR" altLang="en-US" smtClean="0"/>
              <a:pPr/>
              <a:t>2009-03-25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3E7D1C2-0E5D-4275-A502-557C080A35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 </a:t>
            </a:r>
            <a:r>
              <a:rPr lang="ko-KR" altLang="en-US" smtClean="0"/>
              <a:t>농촌계획과 정비이념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sz="3000" dirty="0" smtClean="0"/>
              <a:t>제</a:t>
            </a:r>
            <a:r>
              <a:rPr lang="en-US" altLang="ko-KR" sz="3000" dirty="0" smtClean="0"/>
              <a:t>1</a:t>
            </a:r>
            <a:r>
              <a:rPr lang="ko-KR" altLang="en-US" sz="3000" dirty="0" smtClean="0"/>
              <a:t>절 기본이념과 과제</a:t>
            </a:r>
            <a:endParaRPr lang="ko-KR" altLang="en-US" sz="3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관광경영학과  </a:t>
            </a:r>
            <a:r>
              <a:rPr lang="en-US" altLang="ko-KR" dirty="0" smtClean="0"/>
              <a:t>4</a:t>
            </a:r>
            <a:r>
              <a:rPr lang="ko-KR" altLang="en-US" dirty="0" smtClean="0"/>
              <a:t>학년 김지나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630920"/>
          </a:xfrm>
        </p:spPr>
        <p:txBody>
          <a:bodyPr/>
          <a:lstStyle/>
          <a:p>
            <a:r>
              <a:rPr lang="ko-KR" altLang="en-US" sz="3000" dirty="0" smtClean="0"/>
              <a:t>농촌지역의 정의</a:t>
            </a:r>
            <a:endParaRPr lang="ko-KR" altLang="en-US" sz="3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214422"/>
            <a:ext cx="7772400" cy="5141138"/>
          </a:xfrm>
        </p:spPr>
        <p:txBody>
          <a:bodyPr>
            <a:normAutofit/>
          </a:bodyPr>
          <a:lstStyle/>
          <a:p>
            <a:endParaRPr lang="en-US" altLang="ko-KR" sz="2000" dirty="0" smtClean="0"/>
          </a:p>
          <a:p>
            <a:r>
              <a:rPr lang="ko-KR" altLang="en-US" sz="2000" spc="100" dirty="0" smtClean="0"/>
              <a:t>농림업적 토지이용이  대부분을 차지하고 있고 인구밀도가 </a:t>
            </a:r>
            <a:endParaRPr lang="en-US" altLang="ko-KR" sz="2000" spc="100" dirty="0" smtClean="0"/>
          </a:p>
          <a:p>
            <a:pPr>
              <a:buNone/>
            </a:pPr>
            <a:r>
              <a:rPr lang="ko-KR" altLang="en-US" sz="2000" spc="100" dirty="0" smtClean="0"/>
              <a:t>      낮으며  농림어업을 통해서 풍부한 </a:t>
            </a:r>
            <a:r>
              <a:rPr lang="en-US" altLang="ko-KR" sz="2000" spc="100" dirty="0" smtClean="0"/>
              <a:t>2</a:t>
            </a:r>
            <a:r>
              <a:rPr lang="ko-KR" altLang="en-US" sz="2000" spc="100" dirty="0" smtClean="0"/>
              <a:t>차적 자연환경 및 토지</a:t>
            </a:r>
            <a:r>
              <a:rPr lang="en-US" altLang="ko-KR" sz="2000" spc="100" dirty="0" smtClean="0"/>
              <a:t>, </a:t>
            </a:r>
          </a:p>
          <a:p>
            <a:pPr>
              <a:buNone/>
            </a:pPr>
            <a:r>
              <a:rPr lang="en-US" altLang="ko-KR" sz="2000" spc="100" dirty="0" smtClean="0"/>
              <a:t> </a:t>
            </a:r>
            <a:r>
              <a:rPr lang="en-US" altLang="ko-KR" sz="2000" spc="100" dirty="0" smtClean="0"/>
              <a:t>     </a:t>
            </a:r>
            <a:r>
              <a:rPr lang="ko-KR" altLang="en-US" sz="2000" spc="100" dirty="0" smtClean="0"/>
              <a:t>물</a:t>
            </a:r>
            <a:r>
              <a:rPr lang="en-US" altLang="ko-KR" sz="2000" spc="100" dirty="0" smtClean="0"/>
              <a:t> </a:t>
            </a:r>
            <a:r>
              <a:rPr lang="ko-KR" altLang="en-US" sz="2000" spc="100" dirty="0" smtClean="0"/>
              <a:t>등의 공익적 자원을 가진 지역</a:t>
            </a:r>
            <a:endParaRPr lang="en-US" altLang="ko-KR" sz="2000" spc="100" dirty="0" smtClean="0"/>
          </a:p>
          <a:p>
            <a:r>
              <a:rPr lang="ko-KR" altLang="en-US" sz="2000" spc="100" dirty="0" smtClean="0"/>
              <a:t>식량공급의 장소 </a:t>
            </a:r>
            <a:endParaRPr lang="en-US" altLang="ko-KR" sz="2000" spc="100" dirty="0" smtClean="0"/>
          </a:p>
          <a:p>
            <a:r>
              <a:rPr lang="ko-KR" altLang="en-US" sz="2000" spc="100" dirty="0" smtClean="0"/>
              <a:t>농업인 이외의 지역주민을 포함한 다수의 국민이 거주하는 지역</a:t>
            </a:r>
            <a:endParaRPr lang="en-US" altLang="ko-KR" sz="2000" spc="100" dirty="0" smtClean="0"/>
          </a:p>
          <a:p>
            <a:r>
              <a:rPr lang="ko-KR" altLang="en-US" sz="2000" spc="100" dirty="0" smtClean="0"/>
              <a:t>적절한 농림어업 생산활동을 통한 국토</a:t>
            </a:r>
            <a:r>
              <a:rPr lang="en-US" altLang="ko-KR" sz="2000" spc="100" dirty="0" smtClean="0"/>
              <a:t>· </a:t>
            </a:r>
            <a:r>
              <a:rPr lang="ko-KR" altLang="en-US" sz="2000" spc="100" dirty="0" smtClean="0"/>
              <a:t>환경의 보전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수자원</a:t>
            </a:r>
            <a:endParaRPr lang="en-US" altLang="ko-KR" sz="2000" spc="100" dirty="0" smtClean="0"/>
          </a:p>
          <a:p>
            <a:pPr>
              <a:buNone/>
            </a:pPr>
            <a:r>
              <a:rPr lang="en-US" altLang="ko-KR" sz="2000" spc="100" dirty="0" smtClean="0"/>
              <a:t> </a:t>
            </a:r>
            <a:r>
              <a:rPr lang="en-US" altLang="ko-KR" sz="2000" spc="100" dirty="0" smtClean="0"/>
              <a:t>     </a:t>
            </a:r>
            <a:r>
              <a:rPr lang="ko-KR" altLang="en-US" sz="2000" spc="100" dirty="0" smtClean="0"/>
              <a:t>의 함양 자연</a:t>
            </a:r>
            <a:r>
              <a:rPr lang="en-US" altLang="ko-KR" sz="2000" spc="100" dirty="0" smtClean="0"/>
              <a:t>· </a:t>
            </a:r>
            <a:r>
              <a:rPr lang="ko-KR" altLang="en-US" sz="2000" spc="100" dirty="0" smtClean="0"/>
              <a:t>경관의  제공 등 공익적 기능이 발휘되는 지역</a:t>
            </a:r>
            <a:endParaRPr lang="ko-KR" altLang="en-US" sz="2000" spc="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02358"/>
          </a:xfrm>
        </p:spPr>
        <p:txBody>
          <a:bodyPr/>
          <a:lstStyle/>
          <a:p>
            <a:r>
              <a:rPr lang="ko-KR" altLang="en-US" sz="3000" dirty="0" smtClean="0"/>
              <a:t>농촌계획과 정비이념의 목적과 교육적 역할</a:t>
            </a:r>
            <a:endParaRPr lang="ko-KR" altLang="en-US" sz="3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214422"/>
            <a:ext cx="7772400" cy="5141138"/>
          </a:xfrm>
        </p:spPr>
        <p:txBody>
          <a:bodyPr>
            <a:normAutofit/>
          </a:bodyPr>
          <a:lstStyle/>
          <a:p>
            <a:r>
              <a:rPr lang="ko-KR" altLang="en-US" sz="2000" spc="100" dirty="0" smtClean="0"/>
              <a:t>기본적인 목적 </a:t>
            </a:r>
            <a:endParaRPr lang="en-US" altLang="ko-KR" sz="2000" spc="100" dirty="0" smtClean="0"/>
          </a:p>
          <a:p>
            <a:pPr>
              <a:buNone/>
            </a:pPr>
            <a:r>
              <a:rPr lang="en-US" altLang="ko-KR" sz="2000" spc="100" dirty="0" smtClean="0"/>
              <a:t>      1) </a:t>
            </a:r>
            <a:r>
              <a:rPr lang="ko-KR" altLang="en-US" sz="2000" spc="100" dirty="0" smtClean="0"/>
              <a:t>안정된 농업생산으로 농촌소득구조의 변화와 경제적 자립               을 도모 </a:t>
            </a:r>
            <a:endParaRPr lang="en-US" altLang="ko-KR" sz="2000" spc="100" dirty="0" smtClean="0"/>
          </a:p>
          <a:p>
            <a:pPr>
              <a:buNone/>
            </a:pPr>
            <a:r>
              <a:rPr lang="en-US" altLang="ko-KR" sz="2000" spc="100" dirty="0" smtClean="0"/>
              <a:t> </a:t>
            </a:r>
            <a:r>
              <a:rPr lang="en-US" altLang="ko-KR" sz="2000" spc="100" dirty="0" smtClean="0"/>
              <a:t>     2) </a:t>
            </a:r>
            <a:r>
              <a:rPr lang="ko-KR" altLang="en-US" sz="2000" spc="100" dirty="0" smtClean="0"/>
              <a:t>농촌환경의 보전과 지역자원의 유지</a:t>
            </a:r>
            <a:r>
              <a:rPr lang="en-US" altLang="ko-KR" sz="2000" spc="100" dirty="0" smtClean="0"/>
              <a:t>· </a:t>
            </a:r>
            <a:r>
              <a:rPr lang="ko-KR" altLang="en-US" sz="2000" spc="100" dirty="0" smtClean="0"/>
              <a:t>활용을 통하여 도시와 농촌이 상부상조하는 새로운 형태의 생활공동체 형성</a:t>
            </a:r>
            <a:endParaRPr lang="en-US" altLang="ko-KR" sz="2000" spc="100" dirty="0" smtClean="0"/>
          </a:p>
          <a:p>
            <a:pPr>
              <a:buNone/>
            </a:pPr>
            <a:endParaRPr lang="en-US" altLang="ko-KR" sz="2000" spc="100" dirty="0" smtClean="0"/>
          </a:p>
          <a:p>
            <a:r>
              <a:rPr lang="ko-KR" altLang="en-US" sz="2000" spc="100" dirty="0" smtClean="0"/>
              <a:t>교육적 역할</a:t>
            </a:r>
            <a:endParaRPr lang="en-US" altLang="ko-KR" sz="2000" spc="100" dirty="0" smtClean="0"/>
          </a:p>
          <a:p>
            <a:pPr>
              <a:buNone/>
            </a:pPr>
            <a:r>
              <a:rPr lang="en-US" altLang="ko-KR" sz="2000" spc="100" dirty="0" smtClean="0"/>
              <a:t> </a:t>
            </a:r>
            <a:r>
              <a:rPr lang="en-US" altLang="ko-KR" sz="2000" spc="100" dirty="0" smtClean="0"/>
              <a:t>     1) </a:t>
            </a:r>
            <a:r>
              <a:rPr lang="ko-KR" altLang="en-US" sz="2000" spc="100" dirty="0" smtClean="0"/>
              <a:t>학교교육 및 사회교육에 있어서 농업체험학습 등은 농촌을 활성화</a:t>
            </a:r>
            <a:endParaRPr lang="en-US" altLang="ko-KR" sz="2000" spc="100" dirty="0" smtClean="0"/>
          </a:p>
          <a:p>
            <a:pPr>
              <a:buNone/>
            </a:pPr>
            <a:r>
              <a:rPr lang="en-US" altLang="ko-KR" sz="2000" spc="100" dirty="0" smtClean="0"/>
              <a:t> </a:t>
            </a:r>
            <a:r>
              <a:rPr lang="en-US" altLang="ko-KR" sz="2000" spc="100" dirty="0" smtClean="0"/>
              <a:t>     2) </a:t>
            </a:r>
            <a:r>
              <a:rPr lang="ko-KR" altLang="en-US" sz="2000" spc="100" dirty="0" smtClean="0"/>
              <a:t>어린이들이 자연에 친숙</a:t>
            </a:r>
            <a:endParaRPr lang="en-US" altLang="ko-KR" sz="2000" spc="100" dirty="0" smtClean="0"/>
          </a:p>
          <a:p>
            <a:pPr>
              <a:buNone/>
            </a:pPr>
            <a:r>
              <a:rPr lang="en-US" altLang="ko-KR" sz="2000" spc="100" dirty="0" smtClean="0"/>
              <a:t> </a:t>
            </a:r>
            <a:r>
              <a:rPr lang="en-US" altLang="ko-KR" sz="2000" spc="100" dirty="0" smtClean="0"/>
              <a:t>     3) </a:t>
            </a:r>
            <a:r>
              <a:rPr lang="ko-KR" altLang="en-US" sz="2000" spc="100" dirty="0" smtClean="0"/>
              <a:t>풍요로운 마음을 키울 수 있는 농업</a:t>
            </a:r>
            <a:r>
              <a:rPr lang="en-US" altLang="ko-KR" sz="2000" spc="100" dirty="0" smtClean="0"/>
              <a:t>· </a:t>
            </a:r>
            <a:r>
              <a:rPr lang="ko-KR" altLang="en-US" sz="2000" spc="100" dirty="0" smtClean="0"/>
              <a:t>농촌이 갖고 있는 다면적</a:t>
            </a:r>
            <a:r>
              <a:rPr lang="en-US" altLang="ko-KR" sz="2000" spc="100" dirty="0" smtClean="0"/>
              <a:t>· </a:t>
            </a:r>
            <a:r>
              <a:rPr lang="ko-KR" altLang="en-US" sz="2000" spc="100" dirty="0" smtClean="0"/>
              <a:t>공익적 기능에 대한 이해를 증진</a:t>
            </a:r>
            <a:endParaRPr lang="en-US" altLang="ko-KR" sz="2000" spc="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914400" y="1000108"/>
            <a:ext cx="7772400" cy="500066"/>
          </a:xfrm>
        </p:spPr>
        <p:txBody>
          <a:bodyPr/>
          <a:lstStyle/>
          <a:p>
            <a:r>
              <a:rPr lang="en-US" altLang="ko-KR" sz="2000" spc="0" dirty="0" smtClean="0"/>
              <a:t>&lt;</a:t>
            </a:r>
            <a:r>
              <a:rPr lang="ko-KR" altLang="en-US" sz="2000" spc="0" dirty="0" smtClean="0"/>
              <a:t>표</a:t>
            </a:r>
            <a:r>
              <a:rPr lang="en-US" altLang="ko-KR" sz="2000" spc="0" dirty="0" smtClean="0"/>
              <a:t>3-1&gt; </a:t>
            </a:r>
            <a:r>
              <a:rPr lang="ko-KR" altLang="en-US" sz="2000" spc="0" dirty="0" smtClean="0"/>
              <a:t>농촌지역에서 행할 수 있는 교육적 기능의 활용 예 </a:t>
            </a:r>
            <a:endParaRPr lang="ko-KR" altLang="en-US" sz="2000" spc="0" dirty="0"/>
          </a:p>
        </p:txBody>
      </p:sp>
      <p:graphicFrame>
        <p:nvGraphicFramePr>
          <p:cNvPr id="9" name="내용 개체 틀 8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586690" cy="434848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28708"/>
                <a:gridCol w="6357982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학교교육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학교의 교육과정에 따라 행하여지는 학습지도 및 교육활동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농촌교육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·</a:t>
                      </a:r>
                      <a:r>
                        <a:rPr lang="ko-KR" altLang="en-US" dirty="0" err="1" smtClean="0"/>
                        <a:t>농촌지역장기체재형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: </a:t>
                      </a:r>
                      <a:r>
                        <a:rPr lang="ko-KR" altLang="en-US" dirty="0" smtClean="0"/>
                        <a:t>산촌유학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ko-KR" dirty="0" smtClean="0"/>
                        <a:t>·</a:t>
                      </a:r>
                      <a:r>
                        <a:rPr lang="ko-KR" altLang="en-US" dirty="0" err="1" smtClean="0"/>
                        <a:t>농촌지역단기체재형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: </a:t>
                      </a:r>
                      <a:r>
                        <a:rPr lang="ko-KR" altLang="en-US" dirty="0" smtClean="0"/>
                        <a:t>교과교육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사회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자연 등</a:t>
                      </a:r>
                      <a:r>
                        <a:rPr lang="en-US" altLang="ko-KR" dirty="0" smtClean="0"/>
                        <a:t>), </a:t>
                      </a:r>
                      <a:r>
                        <a:rPr lang="ko-KR" altLang="en-US" dirty="0" smtClean="0"/>
                        <a:t>모심기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간벌</a:t>
                      </a:r>
                      <a:r>
                        <a:rPr lang="en-US" altLang="ko-KR" dirty="0" smtClean="0"/>
                        <a:t>, </a:t>
                      </a:r>
                    </a:p>
                    <a:p>
                      <a:pPr latinLnBrk="1"/>
                      <a:r>
                        <a:rPr lang="en-US" altLang="ko-KR" dirty="0" smtClean="0"/>
                        <a:t>                                                 </a:t>
                      </a:r>
                      <a:r>
                        <a:rPr lang="ko-KR" altLang="en-US" dirty="0" err="1" smtClean="0"/>
                        <a:t>짚세공</a:t>
                      </a:r>
                      <a:r>
                        <a:rPr lang="ko-KR" altLang="en-US" dirty="0" smtClean="0"/>
                        <a:t> 등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ko-KR" dirty="0" smtClean="0"/>
                        <a:t>·</a:t>
                      </a:r>
                      <a:r>
                        <a:rPr lang="ko-KR" altLang="en-US" dirty="0" smtClean="0"/>
                        <a:t>특별활동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학교행사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소풍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집단숙박 행사</a:t>
                      </a:r>
                      <a:r>
                        <a:rPr lang="en-US" altLang="ko-KR" dirty="0" smtClean="0"/>
                        <a:t>) : </a:t>
                      </a:r>
                      <a:r>
                        <a:rPr lang="ko-KR" altLang="en-US" dirty="0" smtClean="0"/>
                        <a:t>이동교실</a:t>
                      </a:r>
                      <a:r>
                        <a:rPr lang="en-US" altLang="ko-KR" dirty="0" smtClean="0"/>
                        <a:t> </a:t>
                      </a:r>
                    </a:p>
                    <a:p>
                      <a:pPr latinLnBrk="1"/>
                      <a:r>
                        <a:rPr lang="en-US" altLang="ko-KR" dirty="0" smtClean="0"/>
                        <a:t>                                                                                             </a:t>
                      </a:r>
                      <a:r>
                        <a:rPr lang="ko-KR" altLang="en-US" dirty="0" smtClean="0"/>
                        <a:t>자연학교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                                                                                             </a:t>
                      </a:r>
                      <a:r>
                        <a:rPr lang="ko-KR" altLang="en-US" dirty="0" smtClean="0"/>
                        <a:t>임간학교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사회교육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spc="-100" baseline="0" dirty="0" smtClean="0"/>
                        <a:t>가정교육을 포함해서 학교교육과정에서 행할 수 없는 교육활동 이외의 교육</a:t>
                      </a:r>
                      <a:endParaRPr lang="en-US" altLang="ko-KR" sz="1500" spc="-100" baseline="0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lang="ko-KR" altLang="ko-KR" dirty="0" smtClean="0"/>
                        <a:t>·</a:t>
                      </a:r>
                      <a:r>
                        <a:rPr lang="ko-KR" altLang="en-US" dirty="0" err="1" smtClean="0"/>
                        <a:t>공적교육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: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청소년야외교육</a:t>
                      </a:r>
                      <a:r>
                        <a:rPr lang="en-US" altLang="ko-KR" baseline="0" dirty="0" smtClean="0"/>
                        <a:t>(</a:t>
                      </a:r>
                      <a:r>
                        <a:rPr lang="ko-KR" altLang="en-US" baseline="0" dirty="0" smtClean="0"/>
                        <a:t>청소년수련시설</a:t>
                      </a:r>
                      <a:r>
                        <a:rPr lang="en-US" altLang="ko-KR" baseline="0" dirty="0" smtClean="0"/>
                        <a:t>), </a:t>
                      </a:r>
                      <a:r>
                        <a:rPr lang="ko-KR" altLang="en-US" baseline="0" dirty="0" smtClean="0"/>
                        <a:t>공공사회단체가  </a:t>
                      </a:r>
                      <a:endParaRPr lang="en-US" altLang="ko-KR" baseline="0" dirty="0" smtClean="0"/>
                    </a:p>
                    <a:p>
                      <a:pPr latinLnBrk="1"/>
                      <a:r>
                        <a:rPr lang="en-US" altLang="ko-KR" baseline="0" dirty="0" smtClean="0"/>
                        <a:t>     </a:t>
                      </a:r>
                      <a:r>
                        <a:rPr lang="ko-KR" altLang="en-US" baseline="0" dirty="0" smtClean="0"/>
                        <a:t>                   주최하는 강좌교실</a:t>
                      </a:r>
                      <a:r>
                        <a:rPr lang="en-US" altLang="ko-KR" baseline="0" dirty="0" smtClean="0"/>
                        <a:t>(</a:t>
                      </a:r>
                      <a:r>
                        <a:rPr lang="ko-KR" altLang="en-US" baseline="0" dirty="0" smtClean="0"/>
                        <a:t>방학캠프</a:t>
                      </a:r>
                      <a:r>
                        <a:rPr lang="en-US" altLang="ko-KR" baseline="0" dirty="0" smtClean="0"/>
                        <a:t>)</a:t>
                      </a:r>
                    </a:p>
                    <a:p>
                      <a:pPr latinLnBrk="1"/>
                      <a:r>
                        <a:rPr lang="en-US" altLang="ko-KR" baseline="0" dirty="0" smtClean="0"/>
                        <a:t>·</a:t>
                      </a:r>
                      <a:r>
                        <a:rPr lang="ko-KR" altLang="en-US" baseline="0" dirty="0" smtClean="0"/>
                        <a:t>민간교육 </a:t>
                      </a:r>
                      <a:r>
                        <a:rPr lang="en-US" altLang="ko-KR" baseline="0" dirty="0" smtClean="0"/>
                        <a:t>: </a:t>
                      </a:r>
                      <a:r>
                        <a:rPr lang="ko-KR" altLang="en-US" baseline="0" dirty="0" smtClean="0"/>
                        <a:t>자연교실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어린이 부모와 함께 농촌체험활동참가</a:t>
                      </a:r>
                      <a:r>
                        <a:rPr lang="en-US" altLang="ko-KR" baseline="0" dirty="0" smtClean="0"/>
                        <a:t>, </a:t>
                      </a:r>
                    </a:p>
                    <a:p>
                      <a:pPr latinLnBrk="1"/>
                      <a:r>
                        <a:rPr lang="en-US" altLang="ko-KR" baseline="0" dirty="0" smtClean="0"/>
                        <a:t>                        </a:t>
                      </a:r>
                      <a:r>
                        <a:rPr lang="ko-KR" altLang="en-US" baseline="0" dirty="0" smtClean="0"/>
                        <a:t>민간사업교육자에 의 한 자연체험코스개발</a:t>
                      </a:r>
                      <a:r>
                        <a:rPr lang="en-US" altLang="ko-KR" baseline="0" dirty="0" smtClean="0"/>
                        <a:t>, </a:t>
                      </a:r>
                    </a:p>
                    <a:p>
                      <a:pPr latinLnBrk="1"/>
                      <a:r>
                        <a:rPr lang="en-US" altLang="ko-KR" baseline="0" dirty="0" smtClean="0"/>
                        <a:t>                        </a:t>
                      </a:r>
                      <a:r>
                        <a:rPr lang="ko-KR" altLang="en-US" baseline="0" dirty="0" smtClean="0"/>
                        <a:t>지역농업교실</a:t>
                      </a:r>
                      <a:r>
                        <a:rPr lang="en-US" altLang="ko-KR" baseline="0" dirty="0" smtClean="0"/>
                        <a:t>(</a:t>
                      </a:r>
                      <a:r>
                        <a:rPr lang="ko-KR" altLang="en-US" baseline="0" dirty="0" smtClean="0"/>
                        <a:t>지역에서 운영</a:t>
                      </a:r>
                      <a:r>
                        <a:rPr lang="en-US" altLang="ko-KR" baseline="0" dirty="0" smtClean="0"/>
                        <a:t>)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59482"/>
          </a:xfrm>
        </p:spPr>
        <p:txBody>
          <a:bodyPr/>
          <a:lstStyle/>
          <a:p>
            <a:r>
              <a:rPr lang="ko-KR" altLang="en-US" sz="3000" dirty="0" smtClean="0"/>
              <a:t>농업계획의 구체적 과제</a:t>
            </a:r>
            <a:endParaRPr lang="ko-KR" altLang="en-US" sz="3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142984"/>
            <a:ext cx="7772400" cy="5212576"/>
          </a:xfrm>
        </p:spPr>
        <p:txBody>
          <a:bodyPr>
            <a:normAutofit/>
          </a:bodyPr>
          <a:lstStyle/>
          <a:p>
            <a:pPr marL="525780" indent="-457200">
              <a:buNone/>
            </a:pPr>
            <a:r>
              <a:rPr lang="en-US" altLang="ko-KR" sz="2500" spc="100" dirty="0" smtClean="0"/>
              <a:t>1.</a:t>
            </a:r>
            <a:r>
              <a:rPr lang="ko-KR" altLang="en-US" sz="2500" spc="100" dirty="0" smtClean="0"/>
              <a:t>농촌지역의 계획적 토지이용</a:t>
            </a:r>
            <a:endParaRPr lang="en-US" altLang="ko-KR" sz="2500" spc="100" dirty="0" smtClean="0"/>
          </a:p>
          <a:p>
            <a:pPr marL="525780" indent="-457200">
              <a:buNone/>
            </a:pPr>
            <a:r>
              <a:rPr lang="en-US" altLang="ko-KR" sz="2000" spc="100" dirty="0" smtClean="0"/>
              <a:t>(</a:t>
            </a:r>
            <a:r>
              <a:rPr lang="ko-KR" altLang="en-US" sz="2000" spc="100" dirty="0" smtClean="0"/>
              <a:t>우리나라의 토지이용제도 </a:t>
            </a:r>
            <a:r>
              <a:rPr lang="en-US" altLang="ko-KR" sz="2000" spc="100" dirty="0" smtClean="0"/>
              <a:t>: </a:t>
            </a:r>
            <a:r>
              <a:rPr lang="ko-KR" altLang="en-US" sz="2000" spc="100" dirty="0" smtClean="0"/>
              <a:t>국토건설종합계획법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err="1" smtClean="0"/>
              <a:t>수도권정비계</a:t>
            </a:r>
            <a:endParaRPr lang="en-US" altLang="ko-KR" sz="2000" spc="100" dirty="0" smtClean="0"/>
          </a:p>
          <a:p>
            <a:pPr marL="525780" indent="-457200">
              <a:buNone/>
            </a:pPr>
            <a:r>
              <a:rPr lang="ko-KR" altLang="en-US" sz="2000" spc="100" dirty="0" err="1" smtClean="0"/>
              <a:t>획법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국토이용관리법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도시계획법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농지법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농어촌발전특별조치</a:t>
            </a:r>
            <a:endParaRPr lang="en-US" altLang="ko-KR" sz="2000" spc="100" dirty="0" smtClean="0"/>
          </a:p>
          <a:p>
            <a:pPr marL="525780" indent="-457200">
              <a:buNone/>
            </a:pPr>
            <a:r>
              <a:rPr lang="ko-KR" altLang="en-US" sz="2000" spc="100" dirty="0" smtClean="0"/>
              <a:t>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농어촌정비법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군사시설보호법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관광진흥법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err="1" smtClean="0"/>
              <a:t>온천법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err="1" smtClean="0"/>
              <a:t>체육시</a:t>
            </a:r>
            <a:endParaRPr lang="en-US" altLang="ko-KR" sz="2000" spc="100" dirty="0" smtClean="0"/>
          </a:p>
          <a:p>
            <a:pPr marL="525780" indent="-457200">
              <a:buNone/>
            </a:pPr>
            <a:r>
              <a:rPr lang="ko-KR" altLang="en-US" sz="2000" spc="100" dirty="0" smtClean="0"/>
              <a:t>설의 설치</a:t>
            </a:r>
            <a:r>
              <a:rPr lang="en-US" altLang="ko-KR" sz="2000" spc="100" dirty="0" smtClean="0"/>
              <a:t>· </a:t>
            </a:r>
            <a:r>
              <a:rPr lang="ko-KR" altLang="en-US" sz="2000" spc="100" dirty="0" smtClean="0"/>
              <a:t>이용에 </a:t>
            </a:r>
            <a:r>
              <a:rPr lang="ko-KR" altLang="en-US" sz="2000" spc="100" dirty="0" err="1" smtClean="0"/>
              <a:t>관한법률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청소년기본법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smtClean="0"/>
              <a:t>건축법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err="1" smtClean="0"/>
              <a:t>환경영향평</a:t>
            </a:r>
            <a:endParaRPr lang="en-US" altLang="ko-KR" sz="2000" spc="100" dirty="0" smtClean="0"/>
          </a:p>
          <a:p>
            <a:pPr marL="525780" indent="-457200">
              <a:buNone/>
            </a:pPr>
            <a:r>
              <a:rPr lang="ko-KR" altLang="en-US" sz="2000" spc="100" dirty="0" smtClean="0"/>
              <a:t>가법</a:t>
            </a:r>
            <a:r>
              <a:rPr lang="en-US" altLang="ko-KR" sz="2000" spc="100" dirty="0" smtClean="0"/>
              <a:t>, </a:t>
            </a:r>
            <a:r>
              <a:rPr lang="ko-KR" altLang="en-US" sz="2000" spc="100" dirty="0" err="1" smtClean="0"/>
              <a:t>관광진흥개발기금법</a:t>
            </a:r>
            <a:r>
              <a:rPr lang="ko-KR" altLang="en-US" sz="2000" spc="100" dirty="0" smtClean="0"/>
              <a:t> 등</a:t>
            </a:r>
            <a:r>
              <a:rPr lang="en-US" altLang="ko-KR" sz="2000" spc="100" smtClean="0"/>
              <a:t>)</a:t>
            </a:r>
            <a:endParaRPr lang="en-US" altLang="ko-KR" sz="2000" spc="100" dirty="0" smtClean="0"/>
          </a:p>
          <a:p>
            <a:pPr marL="525780" indent="-457200"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83</TotalTime>
  <Words>296</Words>
  <Application>Microsoft Office PowerPoint</Application>
  <PresentationFormat>화면 슬라이드 쇼(4:3)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메트로</vt:lpstr>
      <vt:lpstr>제3장 농촌계획과 정비이념 제1절 기본이념과 과제</vt:lpstr>
      <vt:lpstr>농촌지역의 정의</vt:lpstr>
      <vt:lpstr>농촌계획과 정비이념의 목적과 교육적 역할</vt:lpstr>
      <vt:lpstr>&lt;표3-1&gt; 농촌지역에서 행할 수 있는 교육적 기능의 활용 예 </vt:lpstr>
      <vt:lpstr>농업계획의 구체적 과제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제3장 농촌계획과 정비이념 제1절 기본이념과 과제</dc:title>
  <dc:creator>s</dc:creator>
  <cp:lastModifiedBy>s</cp:lastModifiedBy>
  <cp:revision>14</cp:revision>
  <dcterms:created xsi:type="dcterms:W3CDTF">2009-03-25T09:27:34Z</dcterms:created>
  <dcterms:modified xsi:type="dcterms:W3CDTF">2009-03-25T10:52:22Z</dcterms:modified>
</cp:coreProperties>
</file>