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0" autoAdjust="0"/>
  </p:normalViewPr>
  <p:slideViewPr>
    <p:cSldViewPr>
      <p:cViewPr varScale="1">
        <p:scale>
          <a:sx n="107" d="100"/>
          <a:sy n="107" d="100"/>
        </p:scale>
        <p:origin x="-84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F7FA-8956-41E7-BFBA-7256C4947331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DF02-1800-45B8-BDFA-7D34D65A75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F7FA-8956-41E7-BFBA-7256C4947331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DF02-1800-45B8-BDFA-7D34D65A75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F7FA-8956-41E7-BFBA-7256C4947331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DF02-1800-45B8-BDFA-7D34D65A75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F7FA-8956-41E7-BFBA-7256C4947331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DF02-1800-45B8-BDFA-7D34D65A75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F7FA-8956-41E7-BFBA-7256C4947331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DF02-1800-45B8-BDFA-7D34D65A75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F7FA-8956-41E7-BFBA-7256C4947331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DF02-1800-45B8-BDFA-7D34D65A75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F7FA-8956-41E7-BFBA-7256C4947331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DF02-1800-45B8-BDFA-7D34D65A75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F7FA-8956-41E7-BFBA-7256C4947331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DF02-1800-45B8-BDFA-7D34D65A75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F7FA-8956-41E7-BFBA-7256C4947331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DF02-1800-45B8-BDFA-7D34D65A75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F7FA-8956-41E7-BFBA-7256C4947331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DF02-1800-45B8-BDFA-7D34D65A75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F7FA-8956-41E7-BFBA-7256C4947331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DF02-1800-45B8-BDFA-7D34D65A75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F7FA-8956-41E7-BFBA-7256C4947331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CDF02-1800-45B8-BDFA-7D34D65A75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/>
  </p:transition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untitled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38262" cy="6858000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1214422"/>
            <a:ext cx="7772400" cy="1470025"/>
          </a:xfrm>
        </p:spPr>
        <p:txBody>
          <a:bodyPr>
            <a:normAutofit/>
          </a:bodyPr>
          <a:lstStyle/>
          <a:p>
            <a:r>
              <a:rPr lang="en-US" altLang="ko-KR" sz="6000" dirty="0" smtClean="0"/>
              <a:t>Brunei Darussalam</a:t>
            </a:r>
            <a:endParaRPr lang="ko-KR" altLang="en-US" sz="60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71472" y="4357694"/>
            <a:ext cx="8072494" cy="1752600"/>
          </a:xfrm>
        </p:spPr>
        <p:txBody>
          <a:bodyPr>
            <a:normAutofit/>
          </a:bodyPr>
          <a:lstStyle/>
          <a:p>
            <a:pPr algn="r"/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sz="2800" dirty="0" smtClean="0">
                <a:solidFill>
                  <a:schemeClr val="tx1"/>
                </a:solidFill>
              </a:rPr>
              <a:t>D</a:t>
            </a:r>
            <a:r>
              <a:rPr lang="en-US" sz="2800" dirty="0" smtClean="0">
                <a:solidFill>
                  <a:schemeClr val="tx1"/>
                </a:solidFill>
              </a:rPr>
              <a:t>epartment </a:t>
            </a:r>
            <a:r>
              <a:rPr lang="en-US" altLang="ko-KR" sz="2800" dirty="0" smtClean="0">
                <a:solidFill>
                  <a:schemeClr val="tx1"/>
                </a:solidFill>
              </a:rPr>
              <a:t>: Public Administration</a:t>
            </a:r>
          </a:p>
          <a:p>
            <a:pPr algn="r"/>
            <a:r>
              <a:rPr lang="en-US" altLang="ko-KR" sz="2800" dirty="0" smtClean="0">
                <a:solidFill>
                  <a:schemeClr val="tx1"/>
                </a:solidFill>
              </a:rPr>
              <a:t>Student Number : 2110758</a:t>
            </a:r>
          </a:p>
          <a:p>
            <a:pPr algn="r"/>
            <a:r>
              <a:rPr lang="en-US" altLang="ko-KR" sz="2800" dirty="0" smtClean="0">
                <a:solidFill>
                  <a:schemeClr val="tx1"/>
                </a:solidFill>
              </a:rPr>
              <a:t>Name</a:t>
            </a:r>
            <a:r>
              <a:rPr lang="ko-KR" altLang="en-US" sz="2800" dirty="0" smtClean="0">
                <a:solidFill>
                  <a:schemeClr val="tx1"/>
                </a:solidFill>
              </a:rPr>
              <a:t> </a:t>
            </a:r>
            <a:r>
              <a:rPr lang="en-US" altLang="ko-KR" sz="2800" dirty="0" smtClean="0">
                <a:solidFill>
                  <a:schemeClr val="tx1"/>
                </a:solidFill>
              </a:rPr>
              <a:t>: </a:t>
            </a:r>
            <a:r>
              <a:rPr lang="ko-KR" altLang="en-US" sz="2800" dirty="0" smtClean="0">
                <a:solidFill>
                  <a:schemeClr val="tx1"/>
                </a:solidFill>
              </a:rPr>
              <a:t>김 가 </a:t>
            </a:r>
            <a:r>
              <a:rPr lang="ko-KR" altLang="en-US" sz="2800" dirty="0" err="1" smtClean="0">
                <a:solidFill>
                  <a:schemeClr val="tx1"/>
                </a:solidFill>
              </a:rPr>
              <a:t>희</a:t>
            </a:r>
            <a:endParaRPr lang="ko-KR" alt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80"/>
                            </p:stCondLst>
                            <p:childTnLst>
                              <p:par>
                                <p:cTn id="11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to="1.1" calcmode="lin" valueType="num">
                                      <p:cBhvr override="childStyl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untitled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38262" cy="6858000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ko-KR" sz="4000" dirty="0" smtClean="0"/>
              <a:t>Contents</a:t>
            </a:r>
            <a:endParaRPr lang="ko-KR" altLang="en-US" sz="4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 smtClean="0"/>
              <a:t>Ⅰ. Introduction</a:t>
            </a:r>
          </a:p>
          <a:p>
            <a:pPr>
              <a:buNone/>
            </a:pPr>
            <a:r>
              <a:rPr lang="en-US" altLang="ko-KR" dirty="0" smtClean="0"/>
              <a:t>Ⅱ. </a:t>
            </a:r>
            <a:r>
              <a:rPr lang="en-US" dirty="0" smtClean="0"/>
              <a:t>System of Government</a:t>
            </a:r>
          </a:p>
          <a:p>
            <a:pPr>
              <a:buNone/>
            </a:pPr>
            <a:r>
              <a:rPr lang="en-US" altLang="ko-KR" dirty="0" smtClean="0"/>
              <a:t>Ⅲ. Government Administration</a:t>
            </a:r>
          </a:p>
          <a:p>
            <a:pPr>
              <a:buNone/>
            </a:pPr>
            <a:r>
              <a:rPr lang="en-US" altLang="ko-KR" dirty="0" smtClean="0"/>
              <a:t>Ⅳ. Career Schemes and </a:t>
            </a:r>
            <a:br>
              <a:rPr lang="en-US" altLang="ko-KR" dirty="0" smtClean="0"/>
            </a:br>
            <a:r>
              <a:rPr lang="en-US" altLang="ko-KR" dirty="0" smtClean="0"/>
              <a:t>                    Personnel Classification</a:t>
            </a:r>
          </a:p>
          <a:p>
            <a:pPr>
              <a:buNone/>
            </a:pPr>
            <a:r>
              <a:rPr lang="en-US" altLang="ko-KR" dirty="0" smtClean="0"/>
              <a:t>Ⅴ. Budgetary Administration </a:t>
            </a:r>
            <a:br>
              <a:rPr lang="en-US" altLang="ko-KR" dirty="0" smtClean="0"/>
            </a:br>
            <a:r>
              <a:rPr lang="en-US" altLang="ko-KR" dirty="0" smtClean="0"/>
              <a:t>            and Government Finance </a:t>
            </a:r>
            <a:br>
              <a:rPr lang="en-US" altLang="ko-KR" dirty="0" smtClean="0"/>
            </a:br>
            <a:endParaRPr lang="en-US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untitled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38262" cy="6858000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149080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/>
              <a:t>Ⅱ. System of Government</a:t>
            </a:r>
            <a:endParaRPr lang="ko-KR" altLang="en-US" sz="4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052737"/>
            <a:ext cx="8229600" cy="295232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Population : 380,000</a:t>
            </a:r>
          </a:p>
          <a:p>
            <a:r>
              <a:rPr lang="en-US" dirty="0" smtClean="0"/>
              <a:t>Race : Malays, Chinese, indigenous groups, a large expatriate</a:t>
            </a:r>
          </a:p>
          <a:p>
            <a:r>
              <a:rPr lang="en-US" dirty="0" smtClean="0"/>
              <a:t>GDP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smtClean="0"/>
              <a:t>: </a:t>
            </a:r>
            <a:r>
              <a:rPr lang="en-US" dirty="0"/>
              <a:t>per head of </a:t>
            </a:r>
            <a:r>
              <a:rPr lang="en-US" dirty="0" smtClean="0"/>
              <a:t>US $</a:t>
            </a:r>
            <a:r>
              <a:rPr lang="en-US" dirty="0"/>
              <a:t>28,700</a:t>
            </a:r>
          </a:p>
          <a:p>
            <a:r>
              <a:rPr lang="en-US" dirty="0" smtClean="0"/>
              <a:t>E</a:t>
            </a:r>
            <a:r>
              <a:rPr lang="en-US" dirty="0" smtClean="0"/>
              <a:t>conomic </a:t>
            </a:r>
            <a:r>
              <a:rPr lang="en-US" dirty="0"/>
              <a:t>development :</a:t>
            </a:r>
            <a:r>
              <a:rPr lang="en-US" dirty="0" smtClean="0"/>
              <a:t> </a:t>
            </a:r>
            <a:r>
              <a:rPr lang="en-US" dirty="0"/>
              <a:t>state-owned enterprises and public-private </a:t>
            </a:r>
            <a:r>
              <a:rPr lang="en-US" dirty="0" smtClean="0"/>
              <a:t>partnerships</a:t>
            </a:r>
            <a:endParaRPr lang="en-US" dirty="0" smtClean="0"/>
          </a:p>
          <a:p>
            <a:endParaRPr lang="en-US" dirty="0" smtClean="0"/>
          </a:p>
          <a:p>
            <a:pPr lvl="6"/>
            <a:endParaRPr lang="ko-KR" altLang="en-US" dirty="0"/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467544" y="260648"/>
            <a:ext cx="822960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Ⅰ. Introduction</a:t>
            </a:r>
            <a:endParaRPr kumimoji="0" lang="ko-KR" alt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500034" y="5013176"/>
            <a:ext cx="8229600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ko-KR" sz="3000" dirty="0" smtClean="0"/>
              <a:t>System of government : </a:t>
            </a:r>
            <a:r>
              <a:rPr lang="en-US" altLang="ko-KR" sz="3000" dirty="0" smtClean="0"/>
              <a:t>monarchal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ko-KR" sz="3000" dirty="0" smtClean="0"/>
              <a:t>   (members</a:t>
            </a:r>
            <a:r>
              <a:rPr lang="en-US" altLang="ko-KR" sz="3200" dirty="0" smtClean="0"/>
              <a:t> </a:t>
            </a:r>
            <a:r>
              <a:rPr lang="en-US" sz="3000" dirty="0" smtClean="0"/>
              <a:t>: 29,</a:t>
            </a:r>
            <a:r>
              <a:rPr lang="en-US" altLang="ko-KR" sz="3200" dirty="0" smtClean="0"/>
              <a:t> </a:t>
            </a:r>
            <a:r>
              <a:rPr lang="en-US" altLang="ko-KR" sz="3000" dirty="0" smtClean="0"/>
              <a:t>groups : 3)</a:t>
            </a:r>
            <a:endParaRPr lang="en-US" altLang="ko-KR" sz="3000" dirty="0" smtClean="0"/>
          </a:p>
          <a:p>
            <a:pPr marL="342900" indent="-342900">
              <a:spcBef>
                <a:spcPct val="20000"/>
              </a:spcBef>
            </a:pPr>
            <a:endParaRPr lang="en-US" sz="3000" dirty="0" smtClean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altLang="ko-KR" sz="3200" dirty="0" smtClean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3000" dirty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3200" dirty="0"/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ko-KR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 descr="untitled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38262" cy="6858000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32656"/>
            <a:ext cx="8229600" cy="767008"/>
          </a:xfrm>
        </p:spPr>
        <p:txBody>
          <a:bodyPr>
            <a:normAutofit/>
          </a:bodyPr>
          <a:lstStyle/>
          <a:p>
            <a:pPr lvl="0" algn="l"/>
            <a:r>
              <a:rPr lang="en-US" altLang="ko-KR" sz="4000" dirty="0" smtClean="0"/>
              <a:t>Ⅲ. Government Administration</a:t>
            </a:r>
            <a:endParaRPr lang="ko-KR" altLang="en-US" sz="4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1224136"/>
          </a:xfrm>
        </p:spPr>
        <p:txBody>
          <a:bodyPr>
            <a:normAutofit/>
          </a:bodyPr>
          <a:lstStyle/>
          <a:p>
            <a:r>
              <a:rPr lang="en-US" altLang="ko-KR" sz="3000" dirty="0" smtClean="0"/>
              <a:t>Public </a:t>
            </a:r>
            <a:r>
              <a:rPr lang="en-US" altLang="ko-KR" sz="3000" dirty="0" smtClean="0"/>
              <a:t>officer : </a:t>
            </a:r>
            <a:r>
              <a:rPr lang="en-US" altLang="ko-KR" sz="3000" dirty="0" smtClean="0"/>
              <a:t>over 43,800 </a:t>
            </a:r>
            <a:r>
              <a:rPr lang="en-US" altLang="ko-KR" sz="3000" dirty="0" smtClean="0"/>
              <a:t>people</a:t>
            </a:r>
          </a:p>
          <a:p>
            <a:r>
              <a:rPr lang="en-US" altLang="ko-KR" sz="3000" dirty="0" smtClean="0"/>
              <a:t>Departments </a:t>
            </a:r>
            <a:r>
              <a:rPr lang="en-US" altLang="ko-KR" sz="3000" dirty="0" smtClean="0"/>
              <a:t>and </a:t>
            </a:r>
            <a:r>
              <a:rPr lang="en-US" altLang="ko-KR" sz="3000" dirty="0" smtClean="0"/>
              <a:t>directorates : over 90</a:t>
            </a:r>
            <a:endParaRPr lang="en-US" sz="3000" dirty="0"/>
          </a:p>
          <a:p>
            <a:endParaRPr lang="en-US" dirty="0"/>
          </a:p>
          <a:p>
            <a:endParaRPr lang="ko-KR" altLang="en-US" dirty="0"/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539552" y="270892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en-US" altLang="ko-KR" sz="4000" dirty="0" smtClean="0"/>
              <a:t>Ⅳ. Career Schemes and </a:t>
            </a:r>
            <a:br>
              <a:rPr lang="en-US" altLang="ko-KR" sz="4000" dirty="0" smtClean="0"/>
            </a:br>
            <a:r>
              <a:rPr lang="en-US" altLang="ko-KR" sz="4000" dirty="0" smtClean="0"/>
              <a:t>              Personnel Classification</a:t>
            </a:r>
            <a:endParaRPr kumimoji="0" lang="ko-KR" alt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500034" y="3429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467544" y="4437112"/>
            <a:ext cx="8229600" cy="19288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3000" dirty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3200" dirty="0"/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ko-KR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내용 개체 틀 2"/>
          <p:cNvSpPr txBox="1">
            <a:spLocks/>
          </p:cNvSpPr>
          <p:nvPr/>
        </p:nvSpPr>
        <p:spPr>
          <a:xfrm>
            <a:off x="467544" y="4005064"/>
            <a:ext cx="8229600" cy="24482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ko-KR" sz="3000" dirty="0" smtClean="0"/>
              <a:t>Public officer </a:t>
            </a:r>
            <a:r>
              <a:rPr lang="en-US" altLang="ko-KR" sz="3000" dirty="0" smtClean="0"/>
              <a:t>is divided hierarchically into various schemes of </a:t>
            </a:r>
            <a:r>
              <a:rPr lang="en-US" altLang="ko-KR" sz="3000" dirty="0" smtClean="0"/>
              <a:t>service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ko-KR" sz="3000" dirty="0" smtClean="0"/>
              <a:t>Appointments and </a:t>
            </a:r>
            <a:r>
              <a:rPr lang="en-US" altLang="ko-KR" sz="3000" dirty="0" smtClean="0"/>
              <a:t>promotions :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ko-KR" sz="3000" dirty="0" smtClean="0"/>
              <a:t>  formal </a:t>
            </a:r>
            <a:r>
              <a:rPr lang="en-US" altLang="ko-KR" sz="3000" dirty="0" smtClean="0"/>
              <a:t>educational </a:t>
            </a:r>
            <a:r>
              <a:rPr lang="en-US" altLang="ko-KR" sz="3000" dirty="0" smtClean="0"/>
              <a:t>qualifications, </a:t>
            </a:r>
            <a:r>
              <a:rPr lang="en-US" altLang="ko-KR" sz="3000" dirty="0" smtClean="0"/>
              <a:t>the extent ,</a:t>
            </a:r>
            <a:r>
              <a:rPr lang="en-US" altLang="ko-KR" sz="3000" dirty="0" smtClean="0"/>
              <a:t> </a:t>
            </a:r>
            <a:r>
              <a:rPr lang="en-US" altLang="ko-KR" sz="3000" dirty="0" smtClean="0"/>
              <a:t>type of training undergone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altLang="ko-KR" sz="3000" dirty="0" smtClean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altLang="ko-KR" sz="3200" dirty="0" smtClean="0"/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untitled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38262" cy="6858000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ko-KR" sz="4000" dirty="0" smtClean="0"/>
              <a:t/>
            </a:r>
            <a:br>
              <a:rPr lang="en-US" altLang="ko-KR" sz="4000" dirty="0" smtClean="0"/>
            </a:br>
            <a:r>
              <a:rPr lang="en-US" altLang="ko-KR" sz="4000" dirty="0" smtClean="0"/>
              <a:t/>
            </a:r>
            <a:br>
              <a:rPr lang="en-US" altLang="ko-KR" sz="4000" dirty="0" smtClean="0"/>
            </a:br>
            <a:r>
              <a:rPr lang="en-US" altLang="ko-KR" dirty="0" smtClean="0"/>
              <a:t>Ⅴ. Budgetary Administration </a:t>
            </a:r>
            <a:br>
              <a:rPr lang="en-US" altLang="ko-KR" dirty="0" smtClean="0"/>
            </a:br>
            <a:r>
              <a:rPr lang="en-US" altLang="ko-KR" dirty="0" smtClean="0"/>
              <a:t>            and Government Finance</a:t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3000" dirty="0" smtClean="0"/>
              <a:t>T</a:t>
            </a:r>
            <a:r>
              <a:rPr lang="en-US" altLang="ko-KR" sz="3000" dirty="0" smtClean="0"/>
              <a:t>otal </a:t>
            </a:r>
            <a:r>
              <a:rPr lang="en-US" altLang="ko-KR" sz="3000" dirty="0" smtClean="0"/>
              <a:t>spending : current expenditures, the most important item, comprised of wage and </a:t>
            </a:r>
            <a:r>
              <a:rPr lang="en-US" altLang="ko-KR" sz="3000" dirty="0" smtClean="0"/>
              <a:t>salaries</a:t>
            </a:r>
            <a:endParaRPr lang="en-US" altLang="ko-KR" sz="3000" dirty="0" smtClean="0"/>
          </a:p>
          <a:p>
            <a:r>
              <a:rPr lang="en-US" altLang="ko-KR" sz="3000" dirty="0" smtClean="0"/>
              <a:t>Taxes : mainly derived from the profits made in the oil and gas </a:t>
            </a:r>
            <a:r>
              <a:rPr lang="en-US" altLang="ko-KR" sz="3000" dirty="0" smtClean="0"/>
              <a:t>sector</a:t>
            </a:r>
            <a:endParaRPr lang="en-US" altLang="ko-KR" sz="3000" dirty="0" smtClean="0"/>
          </a:p>
          <a:p>
            <a:r>
              <a:rPr lang="en-US" altLang="ko-KR" sz="3000" dirty="0" smtClean="0"/>
              <a:t>Government revenue : T</a:t>
            </a:r>
            <a:r>
              <a:rPr lang="en-US" altLang="ko-KR" sz="3000" dirty="0" smtClean="0"/>
              <a:t>he </a:t>
            </a:r>
            <a:r>
              <a:rPr lang="en-US" altLang="ko-KR" sz="3000" dirty="0" smtClean="0"/>
              <a:t>oil and gas sector accounts for 93.5% </a:t>
            </a:r>
            <a:endParaRPr lang="en-US" altLang="ko-KR" dirty="0" smtClean="0"/>
          </a:p>
          <a:p>
            <a:pPr>
              <a:buNone/>
            </a:pP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untitled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38262" cy="6858000"/>
          </a:xfrm>
          <a:prstGeom prst="rect">
            <a:avLst/>
          </a:prstGeom>
        </p:spPr>
      </p:pic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348880"/>
            <a:ext cx="7772400" cy="1224136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altLang="ko-KR" sz="8000" dirty="0" smtClean="0">
                <a:solidFill>
                  <a:schemeClr val="tx1"/>
                </a:solidFill>
              </a:rPr>
              <a:t>Thank you</a:t>
            </a:r>
            <a:endParaRPr lang="ko-KR" altLang="en-US" sz="8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/>
  </p:transition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179</Words>
  <Application>Microsoft Office PowerPoint</Application>
  <PresentationFormat>화면 슬라이드 쇼(4:3)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Brunei Darussalam</vt:lpstr>
      <vt:lpstr>Contents</vt:lpstr>
      <vt:lpstr>Ⅱ. System of Government</vt:lpstr>
      <vt:lpstr>Ⅲ. Government Administration</vt:lpstr>
      <vt:lpstr>  Ⅴ. Budgetary Administration              and Government Finance  </vt:lpstr>
      <vt:lpstr>슬라이드 6</vt:lpstr>
    </vt:vector>
  </TitlesOfParts>
  <Company>Univ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Brunei Darussalam</dc:title>
  <dc:creator>user</dc:creator>
  <cp:lastModifiedBy>home</cp:lastModifiedBy>
  <cp:revision>73</cp:revision>
  <dcterms:created xsi:type="dcterms:W3CDTF">2011-12-06T06:08:00Z</dcterms:created>
  <dcterms:modified xsi:type="dcterms:W3CDTF">2011-12-06T23:18:23Z</dcterms:modified>
</cp:coreProperties>
</file>