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46" r:id="rId4"/>
    <p:sldId id="347" r:id="rId5"/>
    <p:sldId id="348" r:id="rId6"/>
    <p:sldId id="349" r:id="rId7"/>
    <p:sldId id="325" r:id="rId8"/>
    <p:sldId id="340" r:id="rId9"/>
    <p:sldId id="345" r:id="rId10"/>
    <p:sldId id="335" r:id="rId11"/>
    <p:sldId id="350" r:id="rId12"/>
    <p:sldId id="336" r:id="rId13"/>
    <p:sldId id="290" r:id="rId14"/>
  </p:sldIdLst>
  <p:sldSz cx="9144000" cy="6858000" type="screen4x3"/>
  <p:notesSz cx="6858000" cy="9144000"/>
  <p:custShowLst>
    <p:custShow name="재구성한 쇼 1" id="0">
      <p:sldLst>
        <p:sld r:id="rId2"/>
        <p:sld r:id="rId3"/>
        <p:sld r:id="rId2"/>
        <p:sld r:id="rId14"/>
      </p:sldLst>
    </p:custShow>
    <p:custShow name="이재용" id="1">
      <p:sldLst>
        <p:sld r:id="rId2"/>
        <p:sld r:id="rId3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99FF66"/>
    <a:srgbClr val="FFFFFF"/>
    <a:srgbClr val="FF9900"/>
    <a:srgbClr val="F0E8ED"/>
    <a:srgbClr val="FFFF00"/>
    <a:srgbClr val="FFFFCC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88" d="100"/>
          <a:sy n="88" d="100"/>
        </p:scale>
        <p:origin x="-11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fld id="{B9BDEAAB-B762-4F32-ACF5-845C9DA615C3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fld id="{692BA650-AB6A-4AAC-AD61-EA3FAB3DE0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F34-A05B-4358-8023-DD1F5AB29368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7E2C-EDB6-40A7-9AA3-9653320AAD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947E-388C-4D68-A309-5C9CE09F3A22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1F88-58CE-4E47-9A59-60446460A7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76A9-9C88-4DB5-AA89-A630AE10F67D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1339-B927-4067-ADD8-DE9B5497F1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0D81-619D-4C4C-ABDB-E9D56915D8AE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C401-D85F-4747-8744-90A7B28C0B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2E2F-0A3B-4172-B9A1-C0F493535E6B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3992-9CBC-4674-9BBD-C23B5C298B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627E-500F-43A7-9000-DD20E786CB27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2705-5893-43E2-94A0-518E8824D3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98B2-089D-41EC-910C-47FBE4EAA993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585A-0BE9-42B7-9C40-1724B7A237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5448-CF2E-434F-9AB6-96218ED1C0F9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76EA-56A2-4F02-A365-A4D38BC33A8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8B2A-BF20-4DC7-8FB8-0C6D9122B3EE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2411-1262-4F4A-B548-EFEF4244B3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DE0C-C1FE-4BFE-BE04-076DD8B184CD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2805-9904-42E1-B1B8-5D96B302DF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16D2-21A2-48B3-8245-CCABBA1EC7A1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E89C-45D1-4BF3-8220-A614AA439D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 t="3410" b="3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A1FC26-E6D0-498E-BC45-2E9E9438729D}" type="datetimeFigureOut">
              <a:rPr lang="ko-KR" altLang="en-US"/>
              <a:pPr>
                <a:defRPr/>
              </a:pPr>
              <a:t>2011-12-23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373984-F1CA-447F-AC36-ABBEF14D22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1500188" y="1700213"/>
            <a:ext cx="6500812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도로기하 구조 설계</a:t>
            </a:r>
            <a:r>
              <a:rPr lang="en-US" altLang="ko-KR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ko-KR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ko-KR" sz="32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32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교차로 설계</a:t>
            </a:r>
            <a:r>
              <a:rPr lang="en-US" altLang="ko-KR" sz="32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ko-KR" altLang="en-US" sz="2800" dirty="0" smtClean="0">
              <a:solidFill>
                <a:srgbClr val="33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795963" y="5084763"/>
            <a:ext cx="3168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400" b="1">
                <a:solidFill>
                  <a:srgbClr val="A6A6A6"/>
                </a:solidFill>
                <a:latin typeface="Arial Black" pitchFamily="34" charset="0"/>
              </a:rPr>
              <a:t>Team name : </a:t>
            </a:r>
            <a:r>
              <a:rPr kumimoji="0" lang="ko-KR" altLang="en-US" sz="2400" b="1">
                <a:solidFill>
                  <a:srgbClr val="A6A6A6"/>
                </a:solidFill>
                <a:latin typeface="Arial Black" pitchFamily="34" charset="0"/>
              </a:rPr>
              <a:t>라 온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Moojun Kim  (20726321)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Jinil Kim       (20726431)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Won Bang     (20726211)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Jaemoo Seo (20726567)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Jaeyong Lee (20726253)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최종 도면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3883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직선 화살표 연결선 12"/>
          <p:cNvCxnSpPr/>
          <p:nvPr/>
        </p:nvCxnSpPr>
        <p:spPr>
          <a:xfrm flipH="1">
            <a:off x="5076825" y="2565400"/>
            <a:ext cx="790575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제목 1"/>
          <p:cNvSpPr txBox="1">
            <a:spLocks/>
          </p:cNvSpPr>
          <p:nvPr/>
        </p:nvSpPr>
        <p:spPr>
          <a:xfrm>
            <a:off x="5795963" y="2205038"/>
            <a:ext cx="57626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r>
              <a:rPr kumimoji="0" lang="ko-K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  <a:cs typeface="맑은 고딕"/>
              </a:rPr>
              <a:t>꽃밭</a:t>
            </a:r>
            <a:endParaRPr kumimoji="0" lang="ko-KR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</a:rPr>
              <a:t>최종 도면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496300" cy="5256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71294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ko-KR" altLang="en-US" sz="1000" b="1" dirty="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71775" y="836613"/>
            <a:ext cx="1079500" cy="215900"/>
          </a:xfrm>
          <a:prstGeom prst="rect">
            <a:avLst/>
          </a:prstGeom>
          <a:solidFill>
            <a:schemeClr val="accent4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  <a:endParaRPr kumimoji="0" lang="ko-KR" altLang="en-US" sz="1000" dirty="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2" name="직사각형 16"/>
          <p:cNvSpPr/>
          <p:nvPr/>
        </p:nvSpPr>
        <p:spPr>
          <a:xfrm>
            <a:off x="3995738" y="836613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288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  <a:cs typeface="맑은 고딕"/>
              </a:rPr>
              <a:t>기대효과</a:t>
            </a:r>
          </a:p>
        </p:txBody>
      </p:sp>
      <p:grpSp>
        <p:nvGrpSpPr>
          <p:cNvPr id="28" name="그룹 27"/>
          <p:cNvGrpSpPr>
            <a:grpSpLocks/>
          </p:cNvGrpSpPr>
          <p:nvPr/>
        </p:nvGrpSpPr>
        <p:grpSpPr bwMode="auto">
          <a:xfrm>
            <a:off x="5292725" y="333375"/>
            <a:ext cx="3600450" cy="3382963"/>
            <a:chOff x="5292080" y="332656"/>
            <a:chExt cx="3600400" cy="3384376"/>
          </a:xfrm>
        </p:grpSpPr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292080" y="332656"/>
              <a:ext cx="3600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>
                  <a:solidFill>
                    <a:schemeClr val="bg1"/>
                  </a:solidFill>
                </a:rPr>
                <a:t>횡단보도 위치  수정 및 횡단거리 최소화로 인한 무단횡단 및 사고율 감소</a:t>
              </a: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V="1">
              <a:off x="6731923" y="1196617"/>
              <a:ext cx="0" cy="25204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/>
          <p:cNvGrpSpPr>
            <a:grpSpLocks/>
          </p:cNvGrpSpPr>
          <p:nvPr/>
        </p:nvGrpSpPr>
        <p:grpSpPr bwMode="auto">
          <a:xfrm>
            <a:off x="179388" y="1989138"/>
            <a:ext cx="4897437" cy="3692525"/>
            <a:chOff x="179512" y="1988840"/>
            <a:chExt cx="4896544" cy="3693319"/>
          </a:xfrm>
        </p:grpSpPr>
        <p:sp>
          <p:nvSpPr>
            <p:cNvPr id="24588" name="TextBox 10"/>
            <p:cNvSpPr txBox="1">
              <a:spLocks noChangeArrowheads="1"/>
            </p:cNvSpPr>
            <p:nvPr/>
          </p:nvSpPr>
          <p:spPr bwMode="auto">
            <a:xfrm>
              <a:off x="179512" y="1988840"/>
              <a:ext cx="1512168" cy="369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>
                  <a:solidFill>
                    <a:schemeClr val="bg1"/>
                  </a:solidFill>
                </a:rPr>
                <a:t>교차로내에 꽃밭을 배치함으로써 </a:t>
              </a:r>
              <a:endParaRPr lang="en-US" altLang="ko-KR" b="1">
                <a:solidFill>
                  <a:schemeClr val="bg1"/>
                </a:solidFill>
              </a:endParaRPr>
            </a:p>
            <a:p>
              <a:r>
                <a:rPr lang="ko-KR" altLang="en-US" b="1">
                  <a:solidFill>
                    <a:schemeClr val="bg1"/>
                  </a:solidFill>
                </a:rPr>
                <a:t>미관향상</a:t>
              </a:r>
              <a:endParaRPr lang="en-US" altLang="ko-KR" b="1">
                <a:solidFill>
                  <a:schemeClr val="bg1"/>
                </a:solidFill>
              </a:endParaRPr>
            </a:p>
            <a:p>
              <a:r>
                <a:rPr lang="ko-KR" altLang="en-US" b="1">
                  <a:solidFill>
                    <a:schemeClr val="bg1"/>
                  </a:solidFill>
                </a:rPr>
                <a:t> </a:t>
              </a:r>
              <a:endParaRPr lang="en-US" altLang="ko-KR" b="1">
                <a:solidFill>
                  <a:schemeClr val="bg1"/>
                </a:solidFill>
              </a:endParaRPr>
            </a:p>
            <a:p>
              <a:r>
                <a:rPr lang="ko-KR" altLang="en-US" b="1">
                  <a:solidFill>
                    <a:schemeClr val="bg1"/>
                  </a:solidFill>
                </a:rPr>
                <a:t>횡단보도로 사람유도</a:t>
              </a:r>
              <a:endParaRPr lang="en-US" altLang="ko-KR" b="1">
                <a:solidFill>
                  <a:schemeClr val="bg1"/>
                </a:solidFill>
              </a:endParaRPr>
            </a:p>
            <a:p>
              <a:endParaRPr lang="en-US" altLang="ko-KR" b="1">
                <a:solidFill>
                  <a:schemeClr val="bg1"/>
                </a:solidFill>
              </a:endParaRPr>
            </a:p>
            <a:p>
              <a:r>
                <a:rPr lang="ko-KR" altLang="en-US" b="1">
                  <a:solidFill>
                    <a:schemeClr val="bg1"/>
                  </a:solidFill>
                </a:rPr>
                <a:t>장애물 높이를 낮춤으로써 시거 삼각형 내의 시야 확보</a:t>
              </a:r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flipH="1" flipV="1">
              <a:off x="1476263" y="3716411"/>
              <a:ext cx="3599793" cy="7923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>
            <a:grpSpLocks/>
          </p:cNvGrpSpPr>
          <p:nvPr/>
        </p:nvGrpSpPr>
        <p:grpSpPr bwMode="auto">
          <a:xfrm>
            <a:off x="2195513" y="5157788"/>
            <a:ext cx="6480175" cy="1376362"/>
            <a:chOff x="2195736" y="5157192"/>
            <a:chExt cx="6480720" cy="1377444"/>
          </a:xfrm>
        </p:grpSpPr>
        <p:sp>
          <p:nvSpPr>
            <p:cNvPr id="24586" name="TextBox 11"/>
            <p:cNvSpPr txBox="1">
              <a:spLocks noChangeArrowheads="1"/>
            </p:cNvSpPr>
            <p:nvPr/>
          </p:nvSpPr>
          <p:spPr bwMode="auto">
            <a:xfrm>
              <a:off x="2195736" y="6165304"/>
              <a:ext cx="64807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b="1">
                  <a:solidFill>
                    <a:schemeClr val="bg1"/>
                  </a:solidFill>
                </a:rPr>
                <a:t>우회전 전용 차선 설치로 인한 교차로 면적감소로 상충감소</a:t>
              </a:r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>
              <a:off x="5652014" y="5157192"/>
              <a:ext cx="71444" cy="8642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5602" name="직사각형 19"/>
          <p:cNvSpPr>
            <a:spLocks noChangeArrowheads="1"/>
          </p:cNvSpPr>
          <p:nvPr/>
        </p:nvSpPr>
        <p:spPr bwMode="auto">
          <a:xfrm>
            <a:off x="827088" y="1755775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solidFill>
                <a:srgbClr val="E6E0EC"/>
              </a:solidFill>
              <a:latin typeface="맑은 고딕" pitchFamily="50" charset="-127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2268538" y="5373688"/>
            <a:ext cx="43195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solidFill>
                <a:srgbClr val="FF0000"/>
              </a:solidFill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ko-KR" altLang="en-US">
              <a:ea typeface="굴림" charset="-127"/>
            </a:endParaRPr>
          </a:p>
        </p:txBody>
      </p:sp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1500188" y="1643063"/>
            <a:ext cx="621506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o-KR" altLang="en-US" sz="6000">
              <a:solidFill>
                <a:srgbClr val="E46C0A"/>
              </a:solidFill>
              <a:ea typeface="굴림" charset="-127"/>
            </a:endParaRPr>
          </a:p>
          <a:p>
            <a:endParaRPr lang="en-US" altLang="ko-KR"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r>
              <a:rPr lang="en-US" altLang="ko-KR" sz="4000">
                <a:solidFill>
                  <a:srgbClr val="C00000"/>
                </a:solidFill>
                <a:ea typeface="굴림" charset="-127"/>
              </a:rPr>
              <a:t>The end</a:t>
            </a:r>
            <a:endParaRPr lang="ko-KR" altLang="en-US" sz="400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11413" y="2420938"/>
            <a:ext cx="3889375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맑은 고딕"/>
              </a:rPr>
              <a:t>감사합니다</a:t>
            </a:r>
            <a:r>
              <a:rPr kumimoji="0"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맑은 고딕"/>
              </a:rPr>
              <a:t>.</a:t>
            </a:r>
            <a:endParaRPr kumimoji="0"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아래쪽 화살표 14"/>
          <p:cNvSpPr/>
          <p:nvPr/>
        </p:nvSpPr>
        <p:spPr>
          <a:xfrm rot="17831130">
            <a:off x="3081337" y="869951"/>
            <a:ext cx="3108325" cy="6934200"/>
          </a:xfrm>
          <a:prstGeom prst="downArrow">
            <a:avLst>
              <a:gd name="adj1" fmla="val 32061"/>
              <a:gd name="adj2" fmla="val 47507"/>
            </a:avLst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  <a:cs typeface="맑은 고딕"/>
              </a:rPr>
              <a:t>Shortcut Road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850" y="1057275"/>
            <a:ext cx="15716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Contens</a:t>
            </a:r>
            <a:endParaRPr kumimoji="0" lang="ko-KR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288" y="1916113"/>
            <a:ext cx="1800225" cy="1657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 dirty="0">
                <a:solidFill>
                  <a:srgbClr val="10253F"/>
                </a:solidFill>
                <a:cs typeface="맑은 고딕"/>
              </a:rPr>
              <a:t>Prologue</a:t>
            </a:r>
          </a:p>
          <a:p>
            <a:pPr algn="ctr">
              <a:defRPr/>
            </a:pP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</a:t>
            </a: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현재 교차로의 문제점</a:t>
            </a: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문제점 해결 방안</a:t>
            </a:r>
            <a:endParaRPr kumimoji="0" lang="en-US" altLang="ko-KR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defRPr/>
            </a:pP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         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150100" y="5041900"/>
            <a:ext cx="1655763" cy="1655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>
                <a:solidFill>
                  <a:schemeClr val="bg1"/>
                </a:solidFill>
                <a:cs typeface="맑은 고딕"/>
              </a:rPr>
              <a:t>episode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6363" y="2959100"/>
            <a:ext cx="1657350" cy="16557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 dirty="0">
                <a:solidFill>
                  <a:srgbClr val="FFFFFF"/>
                </a:solidFill>
                <a:cs typeface="맑은 고딕"/>
              </a:rPr>
              <a:t>Road Plan</a:t>
            </a:r>
          </a:p>
          <a:p>
            <a:pPr algn="ctr">
              <a:defRPr/>
            </a:pPr>
            <a:endParaRPr kumimoji="0" lang="en-US" altLang="ko-KR" sz="600" b="1" dirty="0">
              <a:solidFill>
                <a:srgbClr val="FFFFFF"/>
              </a:solidFill>
              <a:cs typeface="맑은 고딕"/>
            </a:endParaRPr>
          </a:p>
          <a:p>
            <a:pPr algn="ctr">
              <a:defRPr/>
            </a:pP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평면교차로 </a:t>
            </a:r>
            <a:r>
              <a:rPr kumimoji="0" lang="ko-KR" altLang="en-US" sz="1200" b="1" dirty="0" err="1">
                <a:solidFill>
                  <a:schemeClr val="tx1"/>
                </a:solidFill>
                <a:cs typeface="맑은 고딕"/>
              </a:rPr>
              <a:t>설계시</a:t>
            </a: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고려사항</a:t>
            </a:r>
            <a:endParaRPr kumimoji="0" lang="en-US" altLang="ko-KR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교차로 </a:t>
            </a:r>
            <a:r>
              <a:rPr kumimoji="0" lang="ko-KR" altLang="en-US" sz="1200" b="1" dirty="0" err="1">
                <a:solidFill>
                  <a:schemeClr val="tx1"/>
                </a:solidFill>
                <a:cs typeface="맑은 고딕"/>
              </a:rPr>
              <a:t>시거</a:t>
            </a:r>
            <a:endParaRPr kumimoji="0" lang="en-US" altLang="ko-KR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교차로의 회전반경</a:t>
            </a:r>
            <a:endParaRPr kumimoji="0" lang="en-US" altLang="ko-KR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 err="1">
                <a:solidFill>
                  <a:schemeClr val="tx1"/>
                </a:solidFill>
                <a:cs typeface="맑은 고딕"/>
              </a:rPr>
              <a:t>도류로의</a:t>
            </a: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폭의 결정</a:t>
            </a: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defRPr/>
            </a:pP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899025" y="4000500"/>
            <a:ext cx="1655763" cy="165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>
                <a:solidFill>
                  <a:srgbClr val="10253F"/>
                </a:solidFill>
                <a:cs typeface="맑은 고딕"/>
              </a:rPr>
              <a:t>Expected effect &amp; Conclusion</a:t>
            </a:r>
            <a:endParaRPr kumimoji="0" lang="ko-KR" altLang="en-US" b="1">
              <a:solidFill>
                <a:srgbClr val="10253F"/>
              </a:solidFill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84150" y="0"/>
            <a:ext cx="7483475" cy="62071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6390" name="직사각형 4"/>
          <p:cNvSpPr>
            <a:spLocks noChangeArrowheads="1"/>
          </p:cNvSpPr>
          <p:nvPr/>
        </p:nvSpPr>
        <p:spPr bwMode="auto">
          <a:xfrm>
            <a:off x="395288" y="404813"/>
            <a:ext cx="5510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latin typeface="맑은 고딕" pitchFamily="50" charset="-127"/>
              </a:rPr>
              <a:t>현재 교차로의 문제점 </a:t>
            </a:r>
            <a:r>
              <a:rPr kumimoji="0" lang="en-US" altLang="ko-KR" b="1">
                <a:solidFill>
                  <a:schemeClr val="bg1"/>
                </a:solidFill>
                <a:latin typeface="맑은 고딕" pitchFamily="50" charset="-127"/>
              </a:rPr>
              <a:t>Case.1</a:t>
            </a:r>
            <a:endParaRPr kumimoji="0" lang="ko-KR" altLang="en-US" b="1">
              <a:solidFill>
                <a:schemeClr val="bg1"/>
              </a:solidFill>
              <a:latin typeface="맑은 고딕" pitchFamily="50" charset="-127"/>
            </a:endParaRP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4248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28"/>
          <p:cNvGrpSpPr>
            <a:grpSpLocks/>
          </p:cNvGrpSpPr>
          <p:nvPr/>
        </p:nvGrpSpPr>
        <p:grpSpPr bwMode="auto">
          <a:xfrm>
            <a:off x="3203575" y="1484313"/>
            <a:ext cx="5508625" cy="3673475"/>
            <a:chOff x="3203848" y="1484784"/>
            <a:chExt cx="5508104" cy="3672408"/>
          </a:xfrm>
        </p:grpSpPr>
        <p:sp>
          <p:nvSpPr>
            <p:cNvPr id="14" name="타원 13"/>
            <p:cNvSpPr/>
            <p:nvPr/>
          </p:nvSpPr>
          <p:spPr>
            <a:xfrm>
              <a:off x="3203848" y="4220839"/>
              <a:ext cx="1655606" cy="9363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8" name="직선 화살표 연결선 17"/>
            <p:cNvCxnSpPr>
              <a:stCxn id="14" idx="0"/>
            </p:cNvCxnSpPr>
            <p:nvPr/>
          </p:nvCxnSpPr>
          <p:spPr>
            <a:xfrm flipV="1">
              <a:off x="4032445" y="2636974"/>
              <a:ext cx="684148" cy="15838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3707904" y="1484784"/>
              <a:ext cx="5004048" cy="107721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ko-KR" altLang="en-US" sz="1600">
                  <a:solidFill>
                    <a:schemeClr val="bg1"/>
                  </a:solidFill>
                </a:rPr>
                <a:t>교차로의 넓은 면적으로 과속의 위험</a:t>
              </a:r>
              <a:endParaRPr lang="en-US" altLang="ko-KR" sz="160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 typeface="Arial" charset="0"/>
                <a:buChar char="•"/>
              </a:pPr>
              <a:endParaRPr lang="en-US" altLang="ko-KR" sz="160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ko-KR" altLang="en-US" sz="1600">
                  <a:solidFill>
                    <a:schemeClr val="bg1"/>
                  </a:solidFill>
                </a:rPr>
                <a:t>교차로의 면적에 비해 효율성 부족</a:t>
              </a:r>
              <a:endParaRPr lang="en-US" altLang="ko-KR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9"/>
          <p:cNvGrpSpPr>
            <a:grpSpLocks/>
          </p:cNvGrpSpPr>
          <p:nvPr/>
        </p:nvGrpSpPr>
        <p:grpSpPr bwMode="auto">
          <a:xfrm>
            <a:off x="0" y="4581525"/>
            <a:ext cx="4356100" cy="2093913"/>
            <a:chOff x="0" y="4581128"/>
            <a:chExt cx="4355976" cy="2094622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0" y="5229047"/>
              <a:ext cx="4355976" cy="144670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ko-KR" altLang="en-US" sz="1600" dirty="0">
                  <a:solidFill>
                    <a:schemeClr val="bg1"/>
                  </a:solidFill>
                  <a:ea typeface="맑은 고딕"/>
                  <a:cs typeface="맑은 고딕"/>
                </a:rPr>
                <a:t>교차로 내에 차량유도선이 없어 방향 </a:t>
              </a:r>
              <a:r>
                <a:rPr lang="ko-KR" altLang="en-US" sz="1600" dirty="0" err="1">
                  <a:solidFill>
                    <a:schemeClr val="bg1"/>
                  </a:solidFill>
                  <a:ea typeface="맑은 고딕"/>
                  <a:cs typeface="맑은 고딕"/>
                </a:rPr>
                <a:t>전환시</a:t>
              </a:r>
              <a:r>
                <a:rPr lang="ko-KR" altLang="en-US" sz="1600" dirty="0">
                  <a:solidFill>
                    <a:schemeClr val="bg1"/>
                  </a:solidFill>
                  <a:ea typeface="맑은 고딕"/>
                  <a:cs typeface="맑은 고딕"/>
                </a:rPr>
                <a:t> </a:t>
              </a:r>
              <a:endParaRPr lang="en-US" altLang="ko-KR" sz="1600" dirty="0">
                <a:solidFill>
                  <a:schemeClr val="bg1"/>
                </a:solidFill>
                <a:ea typeface="맑은 고딕"/>
                <a:cs typeface="맑은 고딕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altLang="ko-KR" sz="1600" dirty="0">
                  <a:solidFill>
                    <a:schemeClr val="bg1"/>
                  </a:solidFill>
                  <a:ea typeface="맑은 고딕"/>
                  <a:cs typeface="맑은 고딕"/>
                </a:rPr>
                <a:t> </a:t>
              </a:r>
              <a:r>
                <a:rPr lang="ko-KR" altLang="en-US" sz="1600" dirty="0">
                  <a:solidFill>
                    <a:schemeClr val="bg1"/>
                  </a:solidFill>
                  <a:ea typeface="맑은 고딕"/>
                  <a:cs typeface="맑은 고딕"/>
                </a:rPr>
                <a:t>교차로 내 사고 위험</a:t>
              </a:r>
              <a:endParaRPr lang="en-US" altLang="ko-KR" sz="1600" dirty="0">
                <a:solidFill>
                  <a:schemeClr val="bg1"/>
                </a:solidFill>
                <a:ea typeface="맑은 고딕"/>
                <a:cs typeface="맑은 고딕"/>
              </a:endParaRPr>
            </a:p>
            <a:p>
              <a:pPr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endParaRPr lang="en-US" altLang="ko-KR" sz="1600" dirty="0">
                <a:solidFill>
                  <a:schemeClr val="bg1"/>
                </a:solidFill>
                <a:ea typeface="맑은 고딕"/>
                <a:cs typeface="맑은 고딕"/>
              </a:endParaRPr>
            </a:p>
            <a:p>
              <a:pPr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ko-KR" altLang="en-US" sz="1600" dirty="0" err="1">
                  <a:solidFill>
                    <a:schemeClr val="bg1"/>
                  </a:solidFill>
                  <a:ea typeface="맑은 고딕"/>
                  <a:cs typeface="맑은 고딕"/>
                </a:rPr>
                <a:t>산학협력단</a:t>
              </a:r>
              <a:r>
                <a:rPr lang="ko-KR" altLang="en-US" sz="1600" dirty="0">
                  <a:solidFill>
                    <a:schemeClr val="bg1"/>
                  </a:solidFill>
                  <a:ea typeface="맑은 고딕"/>
                  <a:cs typeface="맑은 고딕"/>
                </a:rPr>
                <a:t> 진입로 문제</a:t>
              </a:r>
              <a:endParaRPr lang="en-US" altLang="ko-KR" sz="1600" dirty="0">
                <a:solidFill>
                  <a:schemeClr val="bg1"/>
                </a:solidFill>
                <a:ea typeface="맑은 고딕"/>
                <a:cs typeface="맑은 고딕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H="1">
              <a:off x="2195451" y="4581128"/>
              <a:ext cx="1008033" cy="5034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6"/>
          <p:cNvGrpSpPr>
            <a:grpSpLocks/>
          </p:cNvGrpSpPr>
          <p:nvPr/>
        </p:nvGrpSpPr>
        <p:grpSpPr bwMode="auto">
          <a:xfrm>
            <a:off x="4140200" y="4005263"/>
            <a:ext cx="5003800" cy="2114550"/>
            <a:chOff x="4139952" y="4005064"/>
            <a:chExt cx="5004048" cy="2114272"/>
          </a:xfrm>
        </p:grpSpPr>
        <p:sp>
          <p:nvSpPr>
            <p:cNvPr id="32" name="타원 31"/>
            <p:cNvSpPr/>
            <p:nvPr/>
          </p:nvSpPr>
          <p:spPr>
            <a:xfrm>
              <a:off x="5868826" y="4005064"/>
              <a:ext cx="1655844" cy="9365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33" name="직선 화살표 연결선 32"/>
            <p:cNvCxnSpPr>
              <a:stCxn id="32" idx="4"/>
            </p:cNvCxnSpPr>
            <p:nvPr/>
          </p:nvCxnSpPr>
          <p:spPr>
            <a:xfrm>
              <a:off x="6695954" y="4941566"/>
              <a:ext cx="323866" cy="8634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7" name="Text Box 14"/>
            <p:cNvSpPr txBox="1">
              <a:spLocks noChangeArrowheads="1"/>
            </p:cNvSpPr>
            <p:nvPr/>
          </p:nvSpPr>
          <p:spPr bwMode="auto">
            <a:xfrm>
              <a:off x="4139952" y="5780782"/>
              <a:ext cx="5004048" cy="33855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charset="0"/>
                <a:buChar char="•"/>
              </a:pPr>
              <a:r>
                <a:rPr lang="ko-KR" altLang="en-US" sz="1600">
                  <a:solidFill>
                    <a:schemeClr val="bg1"/>
                  </a:solidFill>
                </a:rPr>
                <a:t>쓸데 없는 상충지점 발생</a:t>
              </a:r>
              <a:endParaRPr lang="en-US" altLang="ko-KR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484313"/>
            <a:ext cx="3600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 dirty="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/>
                <a:cs typeface="맑은 고딕"/>
              </a:rPr>
              <a:t>현재 교차로의 문제점 </a:t>
            </a:r>
            <a:r>
              <a:rPr kumimoji="0"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/>
                <a:cs typeface="맑은 고딕"/>
              </a:rPr>
              <a:t>Case.2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/>
              <a:cs typeface="맑은 고딕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7" name="Rectangle 2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8" name="Rectangle 21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9" name="Rectangle 2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0" name="Rectangle 2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1" name="Rectangle 24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2" name="Rectangle 2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3" name="Rectangle 2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4" name="Rectangle 27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6" name="Rectangle 2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7" name="Rectangle 30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8" name="Rectangle 3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9" name="Rectangle 32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0" name="Rectangle 3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1" name="Rectangle 34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2" name="Rectangle 3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3" name="Rectangle 3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4" name="Rectangle 3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5" name="Rectangle 3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6" name="Rectangle 39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7" name="Rectangle 40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8" name="Rectangle 41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9" name="Rectangle 4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0" name="Rectangle 4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1" name="Rectangle 4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2" name="Rectangle 45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3" name="Rectangle 46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4" name="Rectangle 47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5" name="Rectangle 4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6" name="Rectangle 49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7" name="Rectangle 50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8" name="Rectangle 51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9" name="Rectangle 52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0" name="Rectangle 5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1" name="Rectangle 54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2" name="Rectangle 5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3" name="Rectangle 5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4" name="Rectangle 5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5" name="Rectangle 5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6" name="Rectangle 59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7" name="Rectangle 60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8" name="Rectangle 61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9" name="Rectangle 6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0" name="Rectangle 6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1" name="Rectangle 6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2" name="Rectangle 65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3" name="Rectangle 66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4" name="Rectangle 67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5" name="Rectangle 6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6" name="Rectangle 69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7" name="Rectangle 70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8" name="Rectangle 7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9" name="Rectangle 72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0" name="Rectangle 7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1" name="Rectangle 74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2" name="Rectangle 7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3" name="Rectangle 76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4" name="Rectangle 7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5" name="Rectangle 78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6" name="Rectangle 79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7" name="Rectangle 8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8" name="Rectangle 8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9" name="Rectangle 82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0" name="Rectangle 83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1" name="Rectangle 8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2" name="Rectangle 90"/>
          <p:cNvSpPr>
            <a:spLocks noChangeArrowheads="1"/>
          </p:cNvSpPr>
          <p:nvPr/>
        </p:nvSpPr>
        <p:spPr bwMode="auto">
          <a:xfrm>
            <a:off x="0" y="306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74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33825"/>
            <a:ext cx="36004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3" name="직선 화살표 연결선 92"/>
          <p:cNvCxnSpPr>
            <a:stCxn id="106" idx="1"/>
          </p:cNvCxnSpPr>
          <p:nvPr/>
        </p:nvCxnSpPr>
        <p:spPr>
          <a:xfrm flipH="1">
            <a:off x="2555875" y="1293813"/>
            <a:ext cx="2195513" cy="134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6" name="직사각형 4"/>
          <p:cNvSpPr>
            <a:spLocks noChangeArrowheads="1"/>
          </p:cNvSpPr>
          <p:nvPr/>
        </p:nvSpPr>
        <p:spPr bwMode="auto">
          <a:xfrm>
            <a:off x="1403350" y="6237288"/>
            <a:ext cx="230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solidFill>
                  <a:srgbClr val="FCD5B5"/>
                </a:solidFill>
                <a:latin typeface="맑은 고딕" pitchFamily="50" charset="-127"/>
              </a:rPr>
              <a:t>교차로내의 과속차량</a:t>
            </a:r>
          </a:p>
        </p:txBody>
      </p:sp>
      <p:cxnSp>
        <p:nvCxnSpPr>
          <p:cNvPr id="101" name="직선 화살표 연결선 100"/>
          <p:cNvCxnSpPr/>
          <p:nvPr/>
        </p:nvCxnSpPr>
        <p:spPr>
          <a:xfrm>
            <a:off x="5724525" y="1412875"/>
            <a:ext cx="863600" cy="100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96" idx="0"/>
          </p:cNvCxnSpPr>
          <p:nvPr/>
        </p:nvCxnSpPr>
        <p:spPr>
          <a:xfrm flipH="1" flipV="1">
            <a:off x="1476375" y="5229225"/>
            <a:ext cx="1079500" cy="1008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직사각형 4"/>
          <p:cNvSpPr>
            <a:spLocks noChangeArrowheads="1"/>
          </p:cNvSpPr>
          <p:nvPr/>
        </p:nvSpPr>
        <p:spPr bwMode="auto">
          <a:xfrm>
            <a:off x="4751388" y="1125538"/>
            <a:ext cx="4392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 b="1">
                <a:solidFill>
                  <a:srgbClr val="FCD5B5"/>
                </a:solidFill>
                <a:latin typeface="맑은 고딕" pitchFamily="50" charset="-127"/>
              </a:rPr>
              <a:t>횡단보도를 이용하지 않은 무단횡단</a:t>
            </a:r>
          </a:p>
        </p:txBody>
      </p:sp>
      <p:sp>
        <p:nvSpPr>
          <p:cNvPr id="1750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29" name="_x75107200" descr="EMB000003606af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636838"/>
            <a:ext cx="54371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4"/>
          <p:cNvGrpSpPr>
            <a:grpSpLocks/>
          </p:cNvGrpSpPr>
          <p:nvPr/>
        </p:nvGrpSpPr>
        <p:grpSpPr bwMode="auto">
          <a:xfrm>
            <a:off x="3419475" y="981075"/>
            <a:ext cx="5329238" cy="4392613"/>
            <a:chOff x="3419872" y="980728"/>
            <a:chExt cx="5328592" cy="4392488"/>
          </a:xfrm>
        </p:grpSpPr>
        <p:pic>
          <p:nvPicPr>
            <p:cNvPr id="1845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9872" y="980728"/>
              <a:ext cx="532859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구부러진 연결선 44"/>
            <p:cNvCxnSpPr/>
            <p:nvPr/>
          </p:nvCxnSpPr>
          <p:spPr>
            <a:xfrm flipV="1">
              <a:off x="6227820" y="3212689"/>
              <a:ext cx="1080956" cy="654031"/>
            </a:xfrm>
            <a:prstGeom prst="curvedConnector3">
              <a:avLst>
                <a:gd name="adj1" fmla="val 2632"/>
              </a:avLst>
            </a:prstGeom>
            <a:ln w="2540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4932577" y="3212689"/>
              <a:ext cx="2736518" cy="0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 flipV="1">
              <a:off x="6084962" y="3141255"/>
              <a:ext cx="0" cy="431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>
              <a:off x="6084962" y="3141255"/>
              <a:ext cx="244762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TextBox 70"/>
            <p:cNvSpPr txBox="1">
              <a:spLocks noChangeArrowheads="1"/>
            </p:cNvSpPr>
            <p:nvPr/>
          </p:nvSpPr>
          <p:spPr bwMode="auto">
            <a:xfrm>
              <a:off x="7740352" y="2636912"/>
              <a:ext cx="50405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500" b="1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56390" y="3860371"/>
              <a:ext cx="503177" cy="4778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500" b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맑은 고딕"/>
                  <a:cs typeface="맑은 고딕"/>
                </a:rPr>
                <a:t>②</a:t>
              </a:r>
              <a:endParaRPr lang="ko-KR" alt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ea typeface="맑은 고딕"/>
                <a:cs typeface="맑은 고딕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32577" y="2636444"/>
              <a:ext cx="503176" cy="4778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500" b="1" dirty="0">
                  <a:solidFill>
                    <a:schemeClr val="accent3">
                      <a:lumMod val="75000"/>
                    </a:schemeClr>
                  </a:solidFill>
                  <a:ea typeface="맑은 고딕"/>
                  <a:cs typeface="맑은 고딕"/>
                </a:rPr>
                <a:t>③</a:t>
              </a:r>
              <a:endParaRPr lang="ko-KR" altLang="en-US" sz="2500" b="1" dirty="0">
                <a:solidFill>
                  <a:schemeClr val="accent3">
                    <a:lumMod val="75000"/>
                  </a:schemeClr>
                </a:solidFill>
                <a:ea typeface="맑은 고딕"/>
                <a:cs typeface="맑은 고딕"/>
              </a:endParaRPr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8313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평면교차로 </a:t>
            </a:r>
            <a:r>
              <a:rPr kumimoji="0"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설계시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 </a:t>
            </a:r>
            <a:r>
              <a:rPr kumimoji="0"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고려해야할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 요소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cs typeface="맑은 고딕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684213" y="1484313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상충의 최소화</a:t>
            </a:r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chemeClr val="bg1"/>
                </a:solidFill>
              </a:rPr>
              <a:t>   ; </a:t>
            </a:r>
            <a:r>
              <a:rPr lang="ko-KR" altLang="en-US">
                <a:solidFill>
                  <a:schemeClr val="bg1"/>
                </a:solidFill>
              </a:rPr>
              <a:t>횟수</a:t>
            </a:r>
            <a:r>
              <a:rPr lang="en-US" altLang="ko-KR">
                <a:solidFill>
                  <a:schemeClr val="bg1"/>
                </a:solidFill>
              </a:rPr>
              <a:t>, </a:t>
            </a:r>
            <a:r>
              <a:rPr lang="ko-KR" altLang="en-US">
                <a:solidFill>
                  <a:schemeClr val="bg1"/>
                </a:solidFill>
              </a:rPr>
              <a:t>면적을 줄이거나</a:t>
            </a:r>
            <a:r>
              <a:rPr lang="en-US" altLang="ko-KR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상충점을 이격시킨다</a:t>
            </a:r>
            <a:r>
              <a:rPr lang="en-US" altLang="ko-KR">
                <a:solidFill>
                  <a:schemeClr val="bg1"/>
                </a:solidFill>
              </a:rPr>
              <a:t>.</a:t>
            </a:r>
            <a:r>
              <a:rPr lang="ko-KR" altLang="en-US">
                <a:solidFill>
                  <a:schemeClr val="bg1"/>
                </a:solidFill>
              </a:rPr>
              <a:t>  </a:t>
            </a: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ko-KR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이질 교통류의 분리 </a:t>
            </a:r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chemeClr val="bg1"/>
                </a:solidFill>
              </a:rPr>
              <a:t>   ; </a:t>
            </a:r>
            <a:r>
              <a:rPr lang="ko-KR" altLang="en-US">
                <a:solidFill>
                  <a:schemeClr val="bg1"/>
                </a:solidFill>
              </a:rPr>
              <a:t>상대속도</a:t>
            </a:r>
            <a:r>
              <a:rPr lang="en-US" altLang="ko-KR">
                <a:solidFill>
                  <a:schemeClr val="bg1"/>
                </a:solidFill>
              </a:rPr>
              <a:t>, </a:t>
            </a:r>
            <a:r>
              <a:rPr lang="ko-KR" altLang="en-US">
                <a:solidFill>
                  <a:schemeClr val="bg1"/>
                </a:solidFill>
              </a:rPr>
              <a:t>교통량</a:t>
            </a:r>
            <a:r>
              <a:rPr lang="en-US" altLang="ko-KR">
                <a:solidFill>
                  <a:schemeClr val="bg1"/>
                </a:solidFill>
              </a:rPr>
              <a:t>, </a:t>
            </a:r>
            <a:r>
              <a:rPr lang="ko-KR" altLang="en-US">
                <a:solidFill>
                  <a:schemeClr val="bg1"/>
                </a:solidFill>
              </a:rPr>
              <a:t>방향</a:t>
            </a: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altLang="ko-KR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>
                <a:solidFill>
                  <a:schemeClr val="bg1"/>
                </a:solidFill>
              </a:rPr>
              <a:t> 가장 타당한 교통통제방식</a:t>
            </a:r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chemeClr val="bg1"/>
                </a:solidFill>
              </a:rPr>
              <a:t>   ; </a:t>
            </a:r>
            <a:r>
              <a:rPr lang="ko-KR" altLang="en-US">
                <a:solidFill>
                  <a:schemeClr val="bg1"/>
                </a:solidFill>
              </a:rPr>
              <a:t>통제방식 결정</a:t>
            </a:r>
            <a:r>
              <a:rPr lang="en-US" altLang="ko-KR">
                <a:solidFill>
                  <a:schemeClr val="bg1"/>
                </a:solidFill>
              </a:rPr>
              <a:t>(</a:t>
            </a:r>
            <a:r>
              <a:rPr lang="ko-KR" altLang="en-US">
                <a:solidFill>
                  <a:schemeClr val="bg1"/>
                </a:solidFill>
              </a:rPr>
              <a:t>신호</a:t>
            </a:r>
            <a:r>
              <a:rPr lang="en-US" altLang="ko-KR">
                <a:solidFill>
                  <a:schemeClr val="bg1"/>
                </a:solidFill>
              </a:rPr>
              <a:t>,</a:t>
            </a:r>
            <a:r>
              <a:rPr lang="ko-KR" altLang="en-US">
                <a:solidFill>
                  <a:schemeClr val="bg1"/>
                </a:solidFill>
              </a:rPr>
              <a:t>비신호</a:t>
            </a:r>
            <a:r>
              <a:rPr lang="en-US" altLang="ko-KR">
                <a:solidFill>
                  <a:schemeClr val="bg1"/>
                </a:solidFill>
              </a:rPr>
              <a:t>,</a:t>
            </a:r>
            <a:r>
              <a:rPr lang="ko-KR" altLang="en-US">
                <a:solidFill>
                  <a:schemeClr val="bg1"/>
                </a:solidFill>
              </a:rPr>
              <a:t>입체 등</a:t>
            </a:r>
            <a:r>
              <a:rPr lang="en-US" altLang="ko-KR">
                <a:solidFill>
                  <a:schemeClr val="bg1"/>
                </a:solidFill>
              </a:rPr>
              <a:t>), </a:t>
            </a:r>
            <a:r>
              <a:rPr lang="ko-KR" altLang="en-US">
                <a:solidFill>
                  <a:schemeClr val="bg1"/>
                </a:solidFill>
              </a:rPr>
              <a:t>통제시설과의 조화</a:t>
            </a:r>
            <a:r>
              <a:rPr lang="en-US" altLang="ko-KR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3" name="그룹 38"/>
          <p:cNvGrpSpPr>
            <a:grpSpLocks/>
          </p:cNvGrpSpPr>
          <p:nvPr/>
        </p:nvGrpSpPr>
        <p:grpSpPr bwMode="auto">
          <a:xfrm>
            <a:off x="3348038" y="2205038"/>
            <a:ext cx="5472112" cy="3168650"/>
            <a:chOff x="3131840" y="0"/>
            <a:chExt cx="5472608" cy="3168352"/>
          </a:xfrm>
        </p:grpSpPr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840" y="0"/>
              <a:ext cx="259228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2160" y="0"/>
              <a:ext cx="2592288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구부러진 연결선 19"/>
            <p:cNvCxnSpPr/>
            <p:nvPr/>
          </p:nvCxnSpPr>
          <p:spPr>
            <a:xfrm rot="5400000" flipH="1" flipV="1">
              <a:off x="4428204" y="1556357"/>
              <a:ext cx="582558" cy="438190"/>
            </a:xfrm>
            <a:prstGeom prst="curvedConnector3">
              <a:avLst>
                <a:gd name="adj1" fmla="val 105506"/>
              </a:avLst>
            </a:prstGeom>
            <a:ln w="2540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4500389" y="620654"/>
              <a:ext cx="0" cy="14397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구부러진 연결선 29"/>
            <p:cNvCxnSpPr/>
            <p:nvPr/>
          </p:nvCxnSpPr>
          <p:spPr>
            <a:xfrm rot="5400000" flipH="1" flipV="1">
              <a:off x="7236746" y="1772237"/>
              <a:ext cx="582558" cy="438190"/>
            </a:xfrm>
            <a:prstGeom prst="curvedConnector3">
              <a:avLst>
                <a:gd name="adj1" fmla="val 105506"/>
              </a:avLst>
            </a:prstGeom>
            <a:ln w="2540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flipV="1">
              <a:off x="7308931" y="907965"/>
              <a:ext cx="0" cy="1441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>
              <a:off x="3635123" y="1484172"/>
              <a:ext cx="1728945" cy="0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6372221" y="1628622"/>
              <a:ext cx="1728945" cy="0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19591" y="2060381"/>
              <a:ext cx="1800388" cy="36985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dirty="0">
                  <a:solidFill>
                    <a:schemeClr val="bg1"/>
                  </a:solidFill>
                  <a:ea typeface="맑은 고딕"/>
                  <a:cs typeface="맑은 고딕"/>
                </a:rPr>
                <a:t>A1&gt;A2, n1&gt;n2</a:t>
              </a:r>
              <a:endParaRPr lang="ko-KR" altLang="en-US" dirty="0">
                <a:solidFill>
                  <a:schemeClr val="bg1"/>
                </a:solidFill>
                <a:ea typeface="맑은 고딕"/>
                <a:cs typeface="맑은 고딕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435600" y="4365625"/>
            <a:ext cx="1152525" cy="862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500" b="1" dirty="0">
                <a:solidFill>
                  <a:srgbClr val="9BBB59">
                    <a:lumMod val="75000"/>
                  </a:srgbClr>
                </a:solidFill>
                <a:ea typeface="맑은 고딕"/>
                <a:cs typeface="맑은 고딕"/>
              </a:rPr>
              <a:t>③</a:t>
            </a:r>
            <a:r>
              <a:rPr lang="en-US" altLang="ko-KR" sz="2500" b="1" dirty="0">
                <a:solidFill>
                  <a:schemeClr val="bg1"/>
                </a:solidFill>
                <a:ea typeface="맑은 고딕"/>
                <a:cs typeface="맑은 고딕"/>
              </a:rPr>
              <a:t>=</a:t>
            </a:r>
            <a:r>
              <a:rPr lang="ko-KR" altLang="en-US" sz="2500" b="1" dirty="0">
                <a:solidFill>
                  <a:schemeClr val="tx2">
                    <a:lumMod val="60000"/>
                    <a:lumOff val="40000"/>
                  </a:schemeClr>
                </a:solidFill>
                <a:ea typeface="맑은 고딕"/>
                <a:cs typeface="맑은 고딕"/>
              </a:rPr>
              <a:t>②</a:t>
            </a:r>
            <a:endParaRPr lang="en-US" altLang="ko-KR" sz="2500" b="1" dirty="0">
              <a:solidFill>
                <a:srgbClr val="9BBB59">
                  <a:lumMod val="75000"/>
                </a:srgbClr>
              </a:solidFill>
              <a:ea typeface="맑은 고딕"/>
              <a:cs typeface="맑은 고딕"/>
            </a:endParaRPr>
          </a:p>
          <a:p>
            <a:pPr>
              <a:defRPr/>
            </a:pPr>
            <a:r>
              <a:rPr lang="ko-KR" altLang="en-US" sz="2500" b="1" dirty="0">
                <a:solidFill>
                  <a:srgbClr val="9BBB59">
                    <a:lumMod val="75000"/>
                  </a:srgbClr>
                </a:solidFill>
                <a:ea typeface="맑은 고딕"/>
                <a:cs typeface="맑은 고딕"/>
              </a:rPr>
              <a:t>③</a:t>
            </a:r>
            <a:r>
              <a:rPr lang="ko-KR" altLang="en-US" sz="2500" b="1" dirty="0">
                <a:solidFill>
                  <a:schemeClr val="bg1"/>
                </a:solidFill>
                <a:ea typeface="맑은 고딕"/>
                <a:cs typeface="맑은 고딕"/>
              </a:rPr>
              <a:t>≠</a:t>
            </a:r>
            <a:r>
              <a:rPr lang="ko-KR" altLang="en-US" sz="2500" b="1" dirty="0">
                <a:solidFill>
                  <a:srgbClr val="FF0000"/>
                </a:solidFill>
                <a:ea typeface="맑은 고딕"/>
                <a:cs typeface="맑은 고딕"/>
              </a:rPr>
              <a:t>①</a:t>
            </a:r>
            <a:endParaRPr lang="ko-KR" altLang="en-US" sz="2500" b="1" dirty="0">
              <a:solidFill>
                <a:srgbClr val="9BBB59">
                  <a:lumMod val="75000"/>
                </a:srgbClr>
              </a:solidFill>
              <a:ea typeface="맑은 고딕"/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0" y="188913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3" name="Rectangle 1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4" name="Rectangle 21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5" name="Rectangle 58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6" name="Rectangle 7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7" name="Rectangle 7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8" name="Rectangle 7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69" name="Rectangle 7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0" name="Rectangle 7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1" name="Rectangle 8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2" name="Rectangle 8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3" name="Rectangle 8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4" name="Rectangle 8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5" name="Rectangle 90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6" name="Rectangle 9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7" name="Rectangle 9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8" name="Rectangle 96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79" name="Rectangle 9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0" name="Rectangle 10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1" name="Rectangle 10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2" name="Rectangle 10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3" name="Rectangle 10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4" name="Rectangle 10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5" name="Rectangle 11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6" name="Rectangle 11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7" name="Rectangle 11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8" name="Rectangle 11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89" name="Rectangle 120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0" name="Rectangle 12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1" name="Rectangle 12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2" name="Rectangle 126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3" name="Rectangle 12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4" name="Rectangle 13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5" name="Rectangle 13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6" name="Rectangle 13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7" name="Rectangle 13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8" name="Rectangle 13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499" name="Rectangle 14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0" name="Rectangle 14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1" name="Rectangle 14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2" name="Rectangle 503"/>
          <p:cNvSpPr>
            <a:spLocks noChangeArrowheads="1"/>
          </p:cNvSpPr>
          <p:nvPr/>
        </p:nvSpPr>
        <p:spPr bwMode="auto">
          <a:xfrm>
            <a:off x="-32385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3" name="Rectangle 504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4" name="Rectangle 507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5" name="Rectangle 585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6" name="Rectangle 59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7" name="Rectangle 60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8" name="Rectangle 60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09" name="Rectangle 60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0" name="Rectangle 60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1" name="Rectangle 60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2" name="Rectangle 61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3" name="Rectangle 61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4" name="Rectangle 61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5" name="Rectangle 617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6" name="Rectangle 61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7" name="Rectangle 62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8" name="Rectangle 623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19" name="Rectangle 62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0" name="Rectangle 62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1" name="Rectangle 63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2" name="Rectangle 63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3" name="Rectangle 63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4" name="Rectangle 63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5" name="Rectangle 63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6" name="Rectangle 64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7" name="Rectangle 64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8" name="Rectangle 64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29" name="Rectangle 647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0" name="Rectangle 64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1" name="Rectangle 65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2" name="Rectangle 653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3" name="Rectangle 65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4" name="Rectangle 65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5" name="Rectangle 66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6" name="Rectangle 66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7" name="Rectangle 66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9538" name="Rectangle 1511"/>
          <p:cNvSpPr>
            <a:spLocks noChangeArrowheads="1"/>
          </p:cNvSpPr>
          <p:nvPr/>
        </p:nvSpPr>
        <p:spPr bwMode="auto">
          <a:xfrm>
            <a:off x="0" y="306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11" name="제목 1"/>
          <p:cNvSpPr txBox="1">
            <a:spLocks/>
          </p:cNvSpPr>
          <p:nvPr/>
        </p:nvSpPr>
        <p:spPr>
          <a:xfrm>
            <a:off x="468313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/>
                <a:cs typeface="맑은 고딕"/>
              </a:rPr>
              <a:t>현재 교차로의 해결방안</a:t>
            </a:r>
            <a:r>
              <a:rPr kumimoji="0"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/>
                <a:cs typeface="맑은 고딕"/>
              </a:rPr>
              <a:t>(Case.1)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/>
                <a:cs typeface="맑은 고딕"/>
              </a:rPr>
              <a:t> 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맑은 고딕"/>
              <a:cs typeface="맑은 고딕"/>
            </a:endParaRPr>
          </a:p>
        </p:txBody>
      </p:sp>
      <p:pic>
        <p:nvPicPr>
          <p:cNvPr id="195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741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41" name="TextBox 86"/>
          <p:cNvSpPr txBox="1">
            <a:spLocks noChangeArrowheads="1"/>
          </p:cNvSpPr>
          <p:nvPr/>
        </p:nvSpPr>
        <p:spPr bwMode="auto">
          <a:xfrm>
            <a:off x="539750" y="5876925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>
                <a:solidFill>
                  <a:schemeClr val="bg1"/>
                </a:solidFill>
              </a:rPr>
              <a:t>상충</a:t>
            </a:r>
            <a:r>
              <a:rPr lang="en-US" altLang="ko-KR">
                <a:solidFill>
                  <a:schemeClr val="bg1"/>
                </a:solidFill>
              </a:rPr>
              <a:t>32</a:t>
            </a:r>
            <a:r>
              <a:rPr lang="ko-KR" altLang="en-US">
                <a:solidFill>
                  <a:schemeClr val="bg1"/>
                </a:solidFill>
              </a:rPr>
              <a:t>개 지점 </a:t>
            </a:r>
            <a:r>
              <a:rPr lang="en-US" altLang="ko-KR">
                <a:solidFill>
                  <a:schemeClr val="bg1"/>
                </a:solidFill>
              </a:rPr>
              <a:t>(</a:t>
            </a:r>
            <a:r>
              <a:rPr lang="ko-KR" altLang="en-US">
                <a:solidFill>
                  <a:schemeClr val="bg1"/>
                </a:solidFill>
              </a:rPr>
              <a:t>교차상충 </a:t>
            </a:r>
            <a:r>
              <a:rPr lang="en-US" altLang="ko-KR">
                <a:solidFill>
                  <a:schemeClr val="bg1"/>
                </a:solidFill>
              </a:rPr>
              <a:t>16 , </a:t>
            </a:r>
            <a:r>
              <a:rPr lang="ko-KR" altLang="en-US">
                <a:solidFill>
                  <a:schemeClr val="bg1"/>
                </a:solidFill>
              </a:rPr>
              <a:t>분류상충 </a:t>
            </a:r>
            <a:r>
              <a:rPr lang="en-US" altLang="ko-KR">
                <a:solidFill>
                  <a:schemeClr val="bg1"/>
                </a:solidFill>
              </a:rPr>
              <a:t>8 , </a:t>
            </a:r>
            <a:r>
              <a:rPr lang="ko-KR" altLang="en-US">
                <a:solidFill>
                  <a:schemeClr val="bg1"/>
                </a:solidFill>
              </a:rPr>
              <a:t>합류상충</a:t>
            </a:r>
            <a:r>
              <a:rPr lang="en-US" altLang="ko-KR">
                <a:solidFill>
                  <a:schemeClr val="bg1"/>
                </a:solidFill>
              </a:rPr>
              <a:t>8 )</a:t>
            </a:r>
          </a:p>
          <a:p>
            <a:r>
              <a:rPr lang="en-US" altLang="ko-KR">
                <a:solidFill>
                  <a:schemeClr val="bg1"/>
                </a:solidFill>
              </a:rPr>
              <a:t>             </a:t>
            </a:r>
            <a:r>
              <a:rPr lang="ko-KR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8" name="타원 87"/>
          <p:cNvSpPr/>
          <p:nvPr/>
        </p:nvSpPr>
        <p:spPr>
          <a:xfrm>
            <a:off x="2124075" y="3357563"/>
            <a:ext cx="2663825" cy="158432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94" name="그룹 93"/>
          <p:cNvGrpSpPr>
            <a:grpSpLocks/>
          </p:cNvGrpSpPr>
          <p:nvPr/>
        </p:nvGrpSpPr>
        <p:grpSpPr bwMode="auto">
          <a:xfrm>
            <a:off x="250825" y="1268413"/>
            <a:ext cx="8642350" cy="4464050"/>
            <a:chOff x="251520" y="1268760"/>
            <a:chExt cx="8640960" cy="4464496"/>
          </a:xfrm>
        </p:grpSpPr>
        <p:cxnSp>
          <p:nvCxnSpPr>
            <p:cNvPr id="90" name="직선 연결선 89"/>
            <p:cNvCxnSpPr/>
            <p:nvPr/>
          </p:nvCxnSpPr>
          <p:spPr>
            <a:xfrm>
              <a:off x="251520" y="1268760"/>
              <a:ext cx="8640960" cy="43930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flipV="1">
              <a:off x="251520" y="1268760"/>
              <a:ext cx="8640960" cy="44644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 dirty="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3850" y="188913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68313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68313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교차로의 </a:t>
            </a:r>
            <a:r>
              <a:rPr kumimoji="0"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시거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cs typeface="맑은 고딕"/>
            </a:endParaRPr>
          </a:p>
        </p:txBody>
      </p:sp>
      <p:sp>
        <p:nvSpPr>
          <p:cNvPr id="20489" name="직사각형 4"/>
          <p:cNvSpPr>
            <a:spLocks noChangeArrowheads="1"/>
          </p:cNvSpPr>
          <p:nvPr/>
        </p:nvSpPr>
        <p:spPr bwMode="auto">
          <a:xfrm>
            <a:off x="395288" y="1341438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en-US" altLang="ko-KR">
              <a:solidFill>
                <a:schemeClr val="bg1"/>
              </a:solidFill>
            </a:endParaRPr>
          </a:p>
        </p:txBody>
      </p:sp>
      <p:sp>
        <p:nvSpPr>
          <p:cNvPr id="25" name="내용 개체 틀 4"/>
          <p:cNvSpPr txBox="1">
            <a:spLocks/>
          </p:cNvSpPr>
          <p:nvPr/>
        </p:nvSpPr>
        <p:spPr>
          <a:xfrm>
            <a:off x="323850" y="1484313"/>
            <a:ext cx="8396288" cy="5184775"/>
          </a:xfrm>
          <a:prstGeom prst="rect">
            <a:avLst/>
          </a:prstGeom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kumimoji="0" lang="ko-KR" altLang="en-US" dirty="0" err="1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시거</a:t>
            </a:r>
            <a:r>
              <a:rPr kumimoji="0" lang="ko-KR" altLang="en-US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 산정 </a:t>
            </a:r>
            <a:r>
              <a:rPr kumimoji="0" lang="en-US" altLang="ko-KR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:</a:t>
            </a:r>
            <a:r>
              <a:rPr kumimoji="0" lang="ko-KR" altLang="en-US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 모든 자동차의 운전자가 타 자동차의 위치 및 속도를 파악할 수 있도록 충분한 </a:t>
            </a:r>
            <a:r>
              <a:rPr kumimoji="0" lang="ko-KR" altLang="en-US" dirty="0" err="1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시거</a:t>
            </a:r>
            <a:r>
              <a:rPr kumimoji="0" lang="ko-KR" altLang="en-US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 확보</a:t>
            </a:r>
            <a:r>
              <a:rPr kumimoji="0" lang="en-US" altLang="ko-KR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kumimoji="0" lang="ko-KR" altLang="en-US" dirty="0" err="1">
                <a:solidFill>
                  <a:schemeClr val="bg1"/>
                </a:solidFill>
                <a:ea typeface="맑은 고딕"/>
                <a:cs typeface="맑은 고딕"/>
              </a:rPr>
              <a:t>비신호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 교차로에서 운전자가 불쾌감을 주지 않을 정도의 감속도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(a) 2.0m/sec</a:t>
            </a:r>
            <a:r>
              <a:rPr kumimoji="0" lang="en-US" altLang="ko-KR" baseline="30000" dirty="0">
                <a:solidFill>
                  <a:schemeClr val="bg1"/>
                </a:solidFill>
                <a:ea typeface="맑은 고딕"/>
                <a:cs typeface="맑은 고딕"/>
              </a:rPr>
              <a:t>2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, 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운전자의 인지 반응시간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(t) 2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초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, 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속도 조절 시간 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1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초를 적용한 최소 </a:t>
            </a:r>
            <a:r>
              <a:rPr kumimoji="0" lang="ko-KR" altLang="en-US" dirty="0" err="1">
                <a:solidFill>
                  <a:schemeClr val="bg1"/>
                </a:solidFill>
                <a:ea typeface="맑은 고딕"/>
                <a:cs typeface="맑은 고딕"/>
              </a:rPr>
              <a:t>시거는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 약 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47m.</a:t>
            </a:r>
            <a:r>
              <a:rPr kumimoji="0" lang="ko-KR" altLang="en-US" dirty="0">
                <a:solidFill>
                  <a:schemeClr val="bg1"/>
                </a:solidFill>
                <a:latin typeface="+mn-lt"/>
                <a:ea typeface="+mn-ea"/>
                <a:cs typeface="맑은 고딕"/>
              </a:rPr>
              <a:t> </a:t>
            </a:r>
            <a:endParaRPr kumimoji="0" lang="en-US" altLang="ko-KR" dirty="0">
              <a:solidFill>
                <a:schemeClr val="bg1"/>
              </a:solidFill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비 신호 교차로의 최소 </a:t>
            </a:r>
            <a:r>
              <a:rPr kumimoji="0" lang="ko-KR" altLang="en-US" dirty="0" err="1">
                <a:solidFill>
                  <a:schemeClr val="bg1"/>
                </a:solidFill>
                <a:ea typeface="맑은 고딕"/>
                <a:cs typeface="맑은 고딕"/>
              </a:rPr>
              <a:t>시거</a:t>
            </a: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defRPr/>
            </a:pPr>
            <a:endParaRPr kumimoji="0" lang="en-US" altLang="ko-KR" dirty="0">
              <a:solidFill>
                <a:schemeClr val="bg1"/>
              </a:solidFill>
              <a:ea typeface="맑은 고딕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교차로 내에 설치한 </a:t>
            </a:r>
            <a:r>
              <a:rPr kumimoji="0" lang="ko-KR" altLang="en-US" dirty="0" err="1">
                <a:solidFill>
                  <a:schemeClr val="bg1"/>
                </a:solidFill>
                <a:ea typeface="맑은 고딕"/>
                <a:cs typeface="맑은 고딕"/>
              </a:rPr>
              <a:t>교통섬은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 꽃밭으로 구성하므로 </a:t>
            </a:r>
            <a:r>
              <a:rPr kumimoji="0" lang="ko-KR" altLang="en-US" dirty="0" err="1">
                <a:solidFill>
                  <a:schemeClr val="bg1"/>
                </a:solidFill>
                <a:ea typeface="맑은 고딕"/>
                <a:cs typeface="맑은 고딕"/>
              </a:rPr>
              <a:t>시거</a:t>
            </a:r>
            <a:r>
              <a:rPr kumimoji="0" lang="ko-KR" altLang="en-US" dirty="0">
                <a:solidFill>
                  <a:schemeClr val="bg1"/>
                </a:solidFill>
                <a:ea typeface="맑은 고딕"/>
                <a:cs typeface="맑은 고딕"/>
              </a:rPr>
              <a:t> 확보가 가능</a:t>
            </a:r>
            <a:r>
              <a:rPr kumimoji="0" lang="en-US" altLang="ko-KR" dirty="0">
                <a:solidFill>
                  <a:schemeClr val="bg1"/>
                </a:solidFill>
                <a:ea typeface="맑은 고딕"/>
                <a:cs typeface="맑은 고딕"/>
              </a:rPr>
              <a:t>.</a:t>
            </a:r>
            <a:endParaRPr kumimoji="0" lang="en-US" altLang="ko-KR" sz="20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20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Ø"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kumimoji="0" lang="en-US" altLang="ko-KR" sz="3200" dirty="0">
              <a:latin typeface="+mn-lt"/>
              <a:ea typeface="+mn-ea"/>
              <a:cs typeface="맑은 고딕"/>
            </a:endParaRPr>
          </a:p>
        </p:txBody>
      </p:sp>
      <p:pic>
        <p:nvPicPr>
          <p:cNvPr id="20491" name="Picture 2" descr="C:\Documents and Settings\MYHOME\바탕 화면\도로\시거계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284538"/>
            <a:ext cx="59039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941888"/>
            <a:ext cx="5791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2700338" y="5013325"/>
            <a:ext cx="863600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_x32657032" descr="EMB0000066080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08275"/>
            <a:ext cx="57594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  <a:cs typeface="맑은 고딕"/>
              </a:rPr>
              <a:t>교차로의 회전반경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1512" name="직사각형 4"/>
          <p:cNvSpPr>
            <a:spLocks noChangeArrowheads="1"/>
          </p:cNvSpPr>
          <p:nvPr/>
        </p:nvSpPr>
        <p:spPr bwMode="auto">
          <a:xfrm>
            <a:off x="395288" y="1341438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513" name="직사각형 4"/>
          <p:cNvSpPr>
            <a:spLocks noChangeArrowheads="1"/>
          </p:cNvSpPr>
          <p:nvPr/>
        </p:nvSpPr>
        <p:spPr bwMode="auto">
          <a:xfrm>
            <a:off x="395288" y="1341438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581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3779838" y="1484313"/>
            <a:ext cx="792162" cy="100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516" name="직사각형 29"/>
          <p:cNvSpPr>
            <a:spLocks noChangeArrowheads="1"/>
          </p:cNvSpPr>
          <p:nvPr/>
        </p:nvSpPr>
        <p:spPr bwMode="auto">
          <a:xfrm>
            <a:off x="2987675" y="4868863"/>
            <a:ext cx="160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>
                <a:latin typeface="Corbel" pitchFamily="34" charset="0"/>
              </a:rPr>
              <a:t>곡률반경 </a:t>
            </a:r>
            <a:r>
              <a:rPr kumimoji="0" lang="en-US" altLang="ko-KR">
                <a:latin typeface="Corbel" pitchFamily="34" charset="0"/>
              </a:rPr>
              <a:t> 72m</a:t>
            </a:r>
            <a:endParaRPr kumimoji="0" lang="ko-KR" altLang="en-US">
              <a:latin typeface="Corbel" pitchFamily="34" charset="0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32363" y="3213100"/>
            <a:ext cx="1871662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700338" y="4365625"/>
            <a:ext cx="1871662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5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3800" y="3573463"/>
            <a:ext cx="15843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521" name="직사각형 30"/>
          <p:cNvSpPr>
            <a:spLocks noChangeArrowheads="1"/>
          </p:cNvSpPr>
          <p:nvPr/>
        </p:nvSpPr>
        <p:spPr bwMode="auto">
          <a:xfrm>
            <a:off x="5076825" y="3573463"/>
            <a:ext cx="162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>
                <a:latin typeface="Corbel" pitchFamily="34" charset="0"/>
              </a:rPr>
              <a:t>곡률반경 </a:t>
            </a:r>
            <a:r>
              <a:rPr kumimoji="0" lang="en-US" altLang="ko-KR">
                <a:latin typeface="Corbel" pitchFamily="34" charset="0"/>
              </a:rPr>
              <a:t> 62m</a:t>
            </a:r>
            <a:endParaRPr kumimoji="0" lang="ko-KR" altLang="en-US">
              <a:latin typeface="Corbe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8313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cs typeface="맑은 고딕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5397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도류로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cs typeface="맑은 고딕"/>
              </a:rPr>
              <a:t> 폭 결정 및 횡단거리 최소화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50" y="1341438"/>
            <a:ext cx="20161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i="1" dirty="0">
                <a:solidFill>
                  <a:schemeClr val="accent6">
                    <a:lumMod val="40000"/>
                    <a:lumOff val="60000"/>
                  </a:schemeClr>
                </a:solidFill>
                <a:ea typeface="맑은 고딕"/>
                <a:cs typeface="맑은 고딕"/>
              </a:rPr>
              <a:t> </a:t>
            </a:r>
            <a:r>
              <a:rPr lang="ko-KR" altLang="en-US" i="1" dirty="0" err="1">
                <a:solidFill>
                  <a:schemeClr val="accent6">
                    <a:lumMod val="40000"/>
                    <a:lumOff val="60000"/>
                  </a:schemeClr>
                </a:solidFill>
                <a:ea typeface="맑은 고딕"/>
                <a:cs typeface="맑은 고딕"/>
              </a:rPr>
              <a:t>도류로</a:t>
            </a:r>
            <a:r>
              <a:rPr lang="ko-KR" altLang="en-US" i="1" dirty="0">
                <a:solidFill>
                  <a:schemeClr val="accent6">
                    <a:lumMod val="40000"/>
                    <a:lumOff val="60000"/>
                  </a:schemeClr>
                </a:solidFill>
                <a:ea typeface="맑은 고딕"/>
                <a:cs typeface="맑은 고딕"/>
              </a:rPr>
              <a:t> 폭 결정</a:t>
            </a:r>
            <a:endParaRPr lang="ko-KR" altLang="en-US" i="1" dirty="0">
              <a:solidFill>
                <a:schemeClr val="accent6">
                  <a:lumMod val="40000"/>
                  <a:lumOff val="60000"/>
                </a:schemeClr>
              </a:solidFill>
              <a:ea typeface="맑은 고딕"/>
              <a:cs typeface="맑은 고딕"/>
            </a:endParaRPr>
          </a:p>
        </p:txBody>
      </p:sp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28775"/>
            <a:ext cx="41767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5274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9" name="그룹 24"/>
          <p:cNvGrpSpPr>
            <a:grpSpLocks/>
          </p:cNvGrpSpPr>
          <p:nvPr/>
        </p:nvGrpSpPr>
        <p:grpSpPr bwMode="auto">
          <a:xfrm>
            <a:off x="2339975" y="2708275"/>
            <a:ext cx="3095625" cy="1800225"/>
            <a:chOff x="2339752" y="2708920"/>
            <a:chExt cx="3096344" cy="1800200"/>
          </a:xfrm>
        </p:grpSpPr>
        <p:sp>
          <p:nvSpPr>
            <p:cNvPr id="18" name="직사각형 17"/>
            <p:cNvSpPr/>
            <p:nvPr/>
          </p:nvSpPr>
          <p:spPr>
            <a:xfrm>
              <a:off x="2339752" y="2708920"/>
              <a:ext cx="576397" cy="287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6" name="직선 화살표 연결선 15"/>
            <p:cNvCxnSpPr>
              <a:stCxn id="18" idx="3"/>
            </p:cNvCxnSpPr>
            <p:nvPr/>
          </p:nvCxnSpPr>
          <p:spPr>
            <a:xfrm>
              <a:off x="2916149" y="2853381"/>
              <a:ext cx="2519947" cy="16557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0" name="TextBox 23"/>
          <p:cNvSpPr txBox="1">
            <a:spLocks noChangeArrowheads="1"/>
          </p:cNvSpPr>
          <p:nvPr/>
        </p:nvSpPr>
        <p:spPr bwMode="auto">
          <a:xfrm>
            <a:off x="6227763" y="6207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횡단거리 최소화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227763" y="620713"/>
            <a:ext cx="1944687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8" name="직선 화살표 연결선 27"/>
          <p:cNvCxnSpPr>
            <a:stCxn id="27" idx="2"/>
          </p:cNvCxnSpPr>
          <p:nvPr/>
        </p:nvCxnSpPr>
        <p:spPr>
          <a:xfrm>
            <a:off x="7200900" y="1052513"/>
            <a:ext cx="611188" cy="1944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322</Words>
  <Application>Microsoft Office PowerPoint</Application>
  <PresentationFormat>화면 슬라이드 쇼(4:3)</PresentationFormat>
  <Paragraphs>155</Paragraphs>
  <Slides>13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디자인 서식 파일</vt:lpstr>
      </vt:variant>
      <vt:variant>
        <vt:i4>1</vt:i4>
      </vt:variant>
      <vt:variant>
        <vt:lpstr>슬라이드 제목</vt:lpstr>
      </vt:variant>
      <vt:variant>
        <vt:i4>13</vt:i4>
      </vt:variant>
      <vt:variant>
        <vt:lpstr>재구성한 쇼</vt:lpstr>
      </vt:variant>
      <vt:variant>
        <vt:i4>2</vt:i4>
      </vt:variant>
    </vt:vector>
  </HeadingPairs>
  <TitlesOfParts>
    <vt:vector size="24" baseType="lpstr">
      <vt:lpstr>굴림</vt:lpstr>
      <vt:lpstr>맑은 고딕</vt:lpstr>
      <vt:lpstr>Arial</vt:lpstr>
      <vt:lpstr>Arial Black</vt:lpstr>
      <vt:lpstr>Tahoma</vt:lpstr>
      <vt:lpstr>Arial Unicode MS</vt:lpstr>
      <vt:lpstr>Wingdings</vt:lpstr>
      <vt:lpstr>Corbel</vt:lpstr>
      <vt:lpstr>Office 테마</vt:lpstr>
      <vt:lpstr>도로기하 구조 설계 (교차로 설계)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재구성한 쇼 1</vt:lpstr>
      <vt:lpstr>이재용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토목J</cp:lastModifiedBy>
  <cp:revision>300</cp:revision>
  <dcterms:created xsi:type="dcterms:W3CDTF">2011-05-28T10:55:59Z</dcterms:created>
  <dcterms:modified xsi:type="dcterms:W3CDTF">2011-12-23T07:52:51Z</dcterms:modified>
</cp:coreProperties>
</file>