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62" r:id="rId2"/>
    <p:sldId id="259" r:id="rId3"/>
    <p:sldId id="260" r:id="rId4"/>
    <p:sldId id="273" r:id="rId5"/>
    <p:sldId id="283" r:id="rId6"/>
    <p:sldId id="284" r:id="rId7"/>
    <p:sldId id="285" r:id="rId8"/>
    <p:sldId id="261" r:id="rId9"/>
    <p:sldId id="263" r:id="rId10"/>
    <p:sldId id="266" r:id="rId11"/>
    <p:sldId id="265" r:id="rId12"/>
    <p:sldId id="268" r:id="rId13"/>
    <p:sldId id="269" r:id="rId14"/>
    <p:sldId id="270" r:id="rId15"/>
    <p:sldId id="274" r:id="rId16"/>
    <p:sldId id="278" r:id="rId17"/>
    <p:sldId id="275" r:id="rId18"/>
    <p:sldId id="277" r:id="rId19"/>
    <p:sldId id="276" r:id="rId20"/>
    <p:sldId id="272" r:id="rId21"/>
    <p:sldId id="279" r:id="rId2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CC66"/>
    <a:srgbClr val="FF9933"/>
    <a:srgbClr val="CCECFF"/>
    <a:srgbClr val="CCFFFF"/>
    <a:srgbClr val="FFCCFF"/>
    <a:srgbClr val="FFCCCC"/>
    <a:srgbClr val="FF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9F343-3DAB-4511-8567-61E25C791A7B}" type="datetimeFigureOut">
              <a:rPr lang="ko-KR" altLang="en-US" smtClean="0"/>
              <a:t>2017-06-02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EC09A-B8AD-4EE6-9D86-D3FB856A2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4390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EC09A-B8AD-4EE6-9D86-D3FB856A2CA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539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EC09A-B8AD-4EE6-9D86-D3FB856A2CAF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1907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7C0D-EA47-4E56-ADC8-00570C654257}" type="datetimeFigureOut">
              <a:rPr lang="ko-KR" altLang="en-US" smtClean="0"/>
              <a:t>2017-06-02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9A95-9281-45FC-A490-CA74030142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740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7C0D-EA47-4E56-ADC8-00570C654257}" type="datetimeFigureOut">
              <a:rPr lang="ko-KR" altLang="en-US" smtClean="0"/>
              <a:t>2017-06-02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9A95-9281-45FC-A490-CA74030142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4635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7C0D-EA47-4E56-ADC8-00570C654257}" type="datetimeFigureOut">
              <a:rPr lang="ko-KR" altLang="en-US" smtClean="0"/>
              <a:t>2017-06-02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9A95-9281-45FC-A490-CA74030142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3664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7C0D-EA47-4E56-ADC8-00570C654257}" type="datetimeFigureOut">
              <a:rPr lang="ko-KR" altLang="en-US" smtClean="0"/>
              <a:t>2017-06-02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9A95-9281-45FC-A490-CA74030142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580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7C0D-EA47-4E56-ADC8-00570C654257}" type="datetimeFigureOut">
              <a:rPr lang="ko-KR" altLang="en-US" smtClean="0"/>
              <a:t>2017-06-02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9A95-9281-45FC-A490-CA74030142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7934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7C0D-EA47-4E56-ADC8-00570C654257}" type="datetimeFigureOut">
              <a:rPr lang="ko-KR" altLang="en-US" smtClean="0"/>
              <a:t>2017-06-02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9A95-9281-45FC-A490-CA74030142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5637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7C0D-EA47-4E56-ADC8-00570C654257}" type="datetimeFigureOut">
              <a:rPr lang="ko-KR" altLang="en-US" smtClean="0"/>
              <a:t>2017-06-02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9A95-9281-45FC-A490-CA74030142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5211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7C0D-EA47-4E56-ADC8-00570C654257}" type="datetimeFigureOut">
              <a:rPr lang="ko-KR" altLang="en-US" smtClean="0"/>
              <a:t>2017-06-02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9A95-9281-45FC-A490-CA74030142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4133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7C0D-EA47-4E56-ADC8-00570C654257}" type="datetimeFigureOut">
              <a:rPr lang="ko-KR" altLang="en-US" smtClean="0"/>
              <a:t>2017-06-02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9A95-9281-45FC-A490-CA74030142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9211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7C0D-EA47-4E56-ADC8-00570C654257}" type="datetimeFigureOut">
              <a:rPr lang="ko-KR" altLang="en-US" smtClean="0"/>
              <a:t>2017-06-02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9A95-9281-45FC-A490-CA74030142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5044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7C0D-EA47-4E56-ADC8-00570C654257}" type="datetimeFigureOut">
              <a:rPr lang="ko-KR" altLang="en-US" smtClean="0"/>
              <a:t>2017-06-02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9A95-9281-45FC-A490-CA74030142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3043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87C0D-EA47-4E56-ADC8-00570C654257}" type="datetimeFigureOut">
              <a:rPr lang="ko-KR" altLang="en-US" smtClean="0"/>
              <a:t>2017-06-02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99A95-9281-45FC-A490-CA74030142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9279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83768" y="1844824"/>
            <a:ext cx="3888432" cy="922114"/>
          </a:xfrm>
        </p:spPr>
        <p:txBody>
          <a:bodyPr>
            <a:noAutofit/>
          </a:bodyPr>
          <a:lstStyle/>
          <a:p>
            <a:r>
              <a:rPr lang="ko-KR" altLang="en-US" sz="5500" b="1" dirty="0" smtClean="0">
                <a:solidFill>
                  <a:schemeClr val="tx1"/>
                </a:solidFill>
                <a:latin typeface="a파도소리" pitchFamily="18" charset="-127"/>
                <a:ea typeface="a파도소리" pitchFamily="18" charset="-127"/>
              </a:rPr>
              <a:t>취업 특강</a:t>
            </a:r>
            <a:endParaRPr lang="ko-KR" altLang="en-US" sz="5500" b="1" dirty="0">
              <a:solidFill>
                <a:schemeClr val="tx1"/>
              </a:solidFill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3" name="제목 1"/>
          <p:cNvSpPr txBox="1">
            <a:spLocks/>
          </p:cNvSpPr>
          <p:nvPr/>
        </p:nvSpPr>
        <p:spPr>
          <a:xfrm>
            <a:off x="1763688" y="3717032"/>
            <a:ext cx="6048672" cy="922114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3200" dirty="0" smtClean="0">
                <a:solidFill>
                  <a:schemeClr val="tx1"/>
                </a:solidFill>
                <a:latin typeface="a옛날목욕탕L" pitchFamily="18" charset="-127"/>
                <a:ea typeface="a옛날목욕탕L" pitchFamily="18" charset="-127"/>
              </a:rPr>
              <a:t>- </a:t>
            </a:r>
            <a:r>
              <a:rPr lang="ko-KR" altLang="en-US" sz="3200" dirty="0" smtClean="0">
                <a:solidFill>
                  <a:schemeClr val="tx1"/>
                </a:solidFill>
                <a:latin typeface="a옛날목욕탕L" pitchFamily="18" charset="-127"/>
                <a:ea typeface="a옛날목욕탕L" pitchFamily="18" charset="-127"/>
              </a:rPr>
              <a:t>해외 </a:t>
            </a:r>
            <a:r>
              <a:rPr lang="ko-KR" altLang="en-US" sz="3200" dirty="0" err="1" smtClean="0">
                <a:solidFill>
                  <a:schemeClr val="tx1"/>
                </a:solidFill>
                <a:latin typeface="a옛날목욕탕L" pitchFamily="18" charset="-127"/>
                <a:ea typeface="a옛날목욕탕L" pitchFamily="18" charset="-127"/>
              </a:rPr>
              <a:t>인턴십</a:t>
            </a:r>
            <a:r>
              <a:rPr lang="ko-KR" altLang="en-US" sz="3200" dirty="0" smtClean="0">
                <a:solidFill>
                  <a:schemeClr val="tx1"/>
                </a:solidFill>
                <a:latin typeface="a옛날목욕탕L" pitchFamily="18" charset="-127"/>
                <a:ea typeface="a옛날목욕탕L" pitchFamily="18" charset="-127"/>
              </a:rPr>
              <a:t> 및 </a:t>
            </a:r>
            <a:r>
              <a:rPr lang="ko-KR" altLang="en-US" sz="3200" dirty="0" err="1" smtClean="0">
                <a:solidFill>
                  <a:schemeClr val="tx1"/>
                </a:solidFill>
                <a:latin typeface="a옛날목욕탕L" pitchFamily="18" charset="-127"/>
                <a:ea typeface="a옛날목욕탕L" pitchFamily="18" charset="-127"/>
              </a:rPr>
              <a:t>현지학기제</a:t>
            </a:r>
            <a:r>
              <a:rPr lang="ko-KR" altLang="en-US" sz="3200" dirty="0" smtClean="0">
                <a:solidFill>
                  <a:schemeClr val="tx1"/>
                </a:solidFill>
                <a:latin typeface="a옛날목욕탕L" pitchFamily="18" charset="-127"/>
                <a:ea typeface="a옛날목욕탕L" pitchFamily="18" charset="-127"/>
              </a:rPr>
              <a:t> </a:t>
            </a:r>
            <a:r>
              <a:rPr lang="en-US" altLang="ko-KR" sz="3200" dirty="0" smtClean="0">
                <a:solidFill>
                  <a:schemeClr val="tx1"/>
                </a:solidFill>
                <a:latin typeface="a옛날목욕탕L" pitchFamily="18" charset="-127"/>
                <a:ea typeface="a옛날목욕탕L" pitchFamily="18" charset="-127"/>
              </a:rPr>
              <a:t>-</a:t>
            </a:r>
            <a:endParaRPr lang="ko-KR" altLang="en-US" sz="3200" dirty="0">
              <a:solidFill>
                <a:schemeClr val="tx1"/>
              </a:solidFill>
              <a:latin typeface="a옛날목욕탕L" pitchFamily="18" charset="-127"/>
              <a:ea typeface="a옛날목욕탕L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0620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8" name="타원 7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9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해외인턴십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  <p:sp>
        <p:nvSpPr>
          <p:cNvPr id="6" name="제목 1"/>
          <p:cNvSpPr txBox="1">
            <a:spLocks/>
          </p:cNvSpPr>
          <p:nvPr/>
        </p:nvSpPr>
        <p:spPr>
          <a:xfrm>
            <a:off x="428916" y="1052736"/>
            <a:ext cx="2126860" cy="504056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지원 내용</a:t>
            </a:r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492995"/>
              </p:ext>
            </p:extLst>
          </p:nvPr>
        </p:nvGraphicFramePr>
        <p:xfrm>
          <a:off x="607384" y="1700808"/>
          <a:ext cx="5908833" cy="2435352"/>
        </p:xfrm>
        <a:graphic>
          <a:graphicData uri="http://schemas.openxmlformats.org/drawingml/2006/table">
            <a:tbl>
              <a:tblPr/>
              <a:tblGrid>
                <a:gridCol w="1969611"/>
                <a:gridCol w="1969611"/>
                <a:gridCol w="1969611"/>
              </a:tblGrid>
              <a:tr h="269270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국가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지원금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원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6927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-2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단기</a:t>
                      </a:r>
                      <a:r>
                        <a:rPr lang="en-US" altLang="ko-KR" sz="1000" kern="0" spc="-2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000" kern="0" spc="-2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계절제</a:t>
                      </a:r>
                      <a:r>
                        <a:rPr lang="en-US" altLang="ko-KR" sz="1000" kern="0" spc="-2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000" kern="0" spc="-2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-2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장기</a:t>
                      </a:r>
                      <a:r>
                        <a:rPr lang="en-US" altLang="ko-KR" sz="1200" kern="0" spc="-2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200" kern="0" spc="-2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학기제</a:t>
                      </a:r>
                      <a:r>
                        <a:rPr lang="en-US" altLang="ko-KR" sz="1200" kern="0" spc="-2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200" kern="0" spc="-2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</a:tr>
              <a:tr h="126711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미국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캐나다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호주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러시아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싱가포르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/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홍콩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동남아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중앙아시아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일본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중국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750,000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750,000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350,000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1,500,000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1,500,000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1,200,000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1,000,000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1,000,000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spc="0" dirty="0">
                          <a:solidFill>
                            <a:srgbClr val="FF0000"/>
                          </a:solidFill>
                          <a:effectLst/>
                          <a:latin typeface="맑은 고딕"/>
                        </a:rPr>
                        <a:t>1,000,000</a:t>
                      </a:r>
                      <a:endParaRPr lang="en-US" sz="1200" b="1" kern="0" spc="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spc="0" dirty="0">
                          <a:solidFill>
                            <a:srgbClr val="FF0000"/>
                          </a:solidFill>
                          <a:effectLst/>
                          <a:latin typeface="맑은 고딕"/>
                        </a:rPr>
                        <a:t>700,000</a:t>
                      </a:r>
                      <a:endParaRPr lang="en-US" sz="1200" b="1" kern="0" spc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574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기타국가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-18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위 기준에 준하는 별도책정 기준 적용</a:t>
                      </a:r>
                      <a:endParaRPr lang="ko-KR" altLang="en-US" sz="1200" kern="0" spc="-18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모서리가 둥근 직사각형 4"/>
          <p:cNvSpPr/>
          <p:nvPr/>
        </p:nvSpPr>
        <p:spPr>
          <a:xfrm>
            <a:off x="607384" y="4365104"/>
            <a:ext cx="3028512" cy="1080120"/>
          </a:xfrm>
          <a:prstGeom prst="round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(+)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지원금은 </a:t>
            </a:r>
            <a:r>
              <a:rPr lang="ko-KR" altLang="en-US" sz="1600" dirty="0" err="1" smtClean="0">
                <a:solidFill>
                  <a:schemeClr val="tx1"/>
                </a:solidFill>
                <a:latin typeface="+mn-ea"/>
              </a:rPr>
              <a:t>인턴십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 종료 후 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just"/>
            <a:r>
              <a:rPr lang="en-US" altLang="ko-KR" sz="16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   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대구은행 본인계좌로 입금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.   </a:t>
            </a:r>
          </a:p>
          <a:p>
            <a:pPr algn="just"/>
            <a:r>
              <a:rPr lang="en-US" altLang="ko-KR" sz="16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   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출발 전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지금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23015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8" name="타원 7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9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해외인턴십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  <p:sp>
        <p:nvSpPr>
          <p:cNvPr id="5" name="제목 1"/>
          <p:cNvSpPr txBox="1">
            <a:spLocks/>
          </p:cNvSpPr>
          <p:nvPr/>
        </p:nvSpPr>
        <p:spPr>
          <a:xfrm>
            <a:off x="428916" y="1052736"/>
            <a:ext cx="4935172" cy="504056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학점인정신청 관련 제출서류 목록</a:t>
            </a:r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614367" y="1772816"/>
            <a:ext cx="6765945" cy="3096344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AutoNum type="arabicParenR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  <a:ea typeface="+mn-ea"/>
              </a:rPr>
              <a:t>해외현장실습 학점인정신청서</a:t>
            </a:r>
            <a:endParaRPr lang="en-US" altLang="ko-KR" sz="20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342900" indent="-342900">
              <a:buAutoNum type="arabicParenR"/>
            </a:pPr>
            <a:endParaRPr lang="en-US" altLang="ko-KR" sz="20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342900" indent="-342900">
              <a:buAutoNum type="arabicParenR"/>
            </a:pPr>
            <a:endParaRPr lang="en-US" altLang="ko-KR" sz="2000" dirty="0">
              <a:solidFill>
                <a:schemeClr val="tx1"/>
              </a:solidFill>
              <a:latin typeface="+mn-ea"/>
              <a:ea typeface="+mn-ea"/>
            </a:endParaRPr>
          </a:p>
          <a:p>
            <a:pPr marL="342900" indent="-342900">
              <a:buAutoNum type="arabicParenR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  <a:ea typeface="+mn-ea"/>
              </a:rPr>
              <a:t>해외현장실습 결과보고서</a:t>
            </a:r>
            <a:endParaRPr lang="en-US" altLang="ko-KR" sz="20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en-US" altLang="ko-KR" sz="2000" dirty="0" smtClean="0">
                <a:solidFill>
                  <a:schemeClr val="tx1"/>
                </a:solidFill>
                <a:latin typeface="+mn-ea"/>
                <a:ea typeface="+mn-ea"/>
              </a:rPr>
              <a:t>    (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  <a:ea typeface="+mn-ea"/>
              </a:rPr>
              <a:t>종합보고서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  <a:ea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  <a:ea typeface="+mn-ea"/>
              </a:rPr>
              <a:t>실습일지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  <a:ea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  <a:ea typeface="+mn-ea"/>
              </a:rPr>
              <a:t>실습후기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  <a:ea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  <a:ea typeface="+mn-ea"/>
              </a:rPr>
              <a:t>설문조사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</a:p>
          <a:p>
            <a:endParaRPr lang="en-US" altLang="ko-KR" sz="20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endParaRPr lang="en-US" altLang="ko-KR" sz="2000" dirty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en-US" altLang="ko-KR" sz="2000" dirty="0" smtClean="0">
                <a:solidFill>
                  <a:schemeClr val="tx1"/>
                </a:solidFill>
                <a:latin typeface="+mn-ea"/>
                <a:ea typeface="+mn-ea"/>
              </a:rPr>
              <a:t>3)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  <a:ea typeface="+mn-ea"/>
              </a:rPr>
              <a:t>해외현장실습 기관평가서</a:t>
            </a:r>
            <a:endParaRPr lang="en-US" altLang="ko-KR" sz="20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en-US" altLang="ko-KR" sz="2000" dirty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  <a:ea typeface="+mn-ea"/>
              </a:rPr>
              <a:t>   (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  <a:ea typeface="+mn-ea"/>
              </a:rPr>
              <a:t>현지 실습기관의 실습생 관리자가 작성하여 제출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3015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1"/>
          <p:cNvSpPr txBox="1">
            <a:spLocks/>
          </p:cNvSpPr>
          <p:nvPr/>
        </p:nvSpPr>
        <p:spPr>
          <a:xfrm>
            <a:off x="428916" y="1196752"/>
            <a:ext cx="8136904" cy="5040560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</a:t>
            </a:r>
            <a:r>
              <a:rPr lang="ko-KR" altLang="en-US" sz="2200" dirty="0" err="1" smtClean="0">
                <a:solidFill>
                  <a:schemeClr val="tx1"/>
                </a:solidFill>
                <a:latin typeface="+mn-ea"/>
                <a:ea typeface="+mn-ea"/>
              </a:rPr>
              <a:t>현지학기제란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? </a:t>
            </a:r>
          </a:p>
          <a:p>
            <a:r>
              <a:rPr lang="en-US" altLang="ko-KR" sz="2200" dirty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 :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국외 자매대학에 파견하여 수학한 내용을 본교 학점으로 인</a:t>
            </a:r>
            <a:endParaRPr lang="en-US" altLang="ko-KR" sz="22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en-US" altLang="ko-KR" sz="2200" dirty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  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정하는 제도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. </a:t>
            </a:r>
          </a:p>
          <a:p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전공학문분야와 상대국의 문화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,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언어 등에 관한 폭넓은 지식</a:t>
            </a:r>
            <a:endParaRPr lang="en-US" altLang="ko-KR" sz="22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en-US" altLang="ko-KR" sz="2200" dirty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을 습득할 수 있는 기회 제공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.</a:t>
            </a:r>
          </a:p>
          <a:p>
            <a:endParaRPr lang="en-US" altLang="ko-KR" sz="2500" dirty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참가 자격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(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파견 학기 기준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</a:p>
          <a:p>
            <a:r>
              <a:rPr lang="en-US" altLang="ko-KR" sz="2200" dirty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 - </a:t>
            </a:r>
            <a:r>
              <a:rPr lang="en-US" altLang="ko-KR" sz="2200" dirty="0" smtClean="0">
                <a:solidFill>
                  <a:srgbClr val="FF0000"/>
                </a:solidFill>
                <a:latin typeface="+mn-ea"/>
                <a:ea typeface="+mn-ea"/>
              </a:rPr>
              <a:t>3</a:t>
            </a:r>
            <a:r>
              <a:rPr lang="ko-KR" altLang="en-US" sz="2200" dirty="0" smtClean="0">
                <a:solidFill>
                  <a:srgbClr val="FF0000"/>
                </a:solidFill>
                <a:latin typeface="+mn-ea"/>
                <a:ea typeface="+mn-ea"/>
              </a:rPr>
              <a:t>개 학기 이상 </a:t>
            </a:r>
            <a:r>
              <a:rPr lang="en-US" altLang="ko-KR" sz="2200" dirty="0">
                <a:solidFill>
                  <a:srgbClr val="FF0000"/>
                </a:solidFill>
                <a:latin typeface="+mn-ea"/>
                <a:ea typeface="+mn-ea"/>
              </a:rPr>
              <a:t>7</a:t>
            </a:r>
            <a:r>
              <a:rPr lang="ko-KR" altLang="en-US" sz="2200" dirty="0" smtClean="0">
                <a:solidFill>
                  <a:srgbClr val="FF0000"/>
                </a:solidFill>
                <a:latin typeface="+mn-ea"/>
                <a:ea typeface="+mn-ea"/>
              </a:rPr>
              <a:t>개 학기 이하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재학생</a:t>
            </a:r>
            <a:endParaRPr lang="en-US" altLang="ko-KR" sz="18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grpSp>
        <p:nvGrpSpPr>
          <p:cNvPr id="10" name="그룹 9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11" name="타원 10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12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현지학기</a:t>
              </a:r>
              <a:r>
                <a:rPr lang="ko-KR" altLang="en-US" sz="3500" dirty="0" err="1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제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  <p:sp>
        <p:nvSpPr>
          <p:cNvPr id="7" name="모서리가 둥근 직사각형 6"/>
          <p:cNvSpPr/>
          <p:nvPr/>
        </p:nvSpPr>
        <p:spPr>
          <a:xfrm>
            <a:off x="683568" y="4509120"/>
            <a:ext cx="4680520" cy="792088"/>
          </a:xfrm>
          <a:prstGeom prst="round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(+) 8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학기에 </a:t>
            </a:r>
            <a:r>
              <a:rPr lang="ko-KR" altLang="en-US" sz="1600" dirty="0" err="1" smtClean="0">
                <a:solidFill>
                  <a:schemeClr val="tx1"/>
                </a:solidFill>
                <a:latin typeface="+mn-ea"/>
              </a:rPr>
              <a:t>현지학기제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 파견을 원하는 학생은 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just"/>
            <a:r>
              <a:rPr lang="en-US" altLang="ko-KR" sz="16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    9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학기에 대구대학교에 등록을 하여야 함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130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 txBox="1">
            <a:spLocks/>
          </p:cNvSpPr>
          <p:nvPr/>
        </p:nvSpPr>
        <p:spPr>
          <a:xfrm>
            <a:off x="428916" y="1052736"/>
            <a:ext cx="2126860" cy="504056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파</a:t>
            </a:r>
            <a:r>
              <a:rPr lang="ko-KR" altLang="en-US" sz="2200" dirty="0">
                <a:solidFill>
                  <a:schemeClr val="tx1"/>
                </a:solidFill>
                <a:latin typeface="+mn-ea"/>
                <a:ea typeface="+mn-ea"/>
              </a:rPr>
              <a:t>견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 현황</a:t>
            </a:r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079976"/>
              </p:ext>
            </p:extLst>
          </p:nvPr>
        </p:nvGraphicFramePr>
        <p:xfrm>
          <a:off x="607384" y="1700808"/>
          <a:ext cx="6700920" cy="3399282"/>
        </p:xfrm>
        <a:graphic>
          <a:graphicData uri="http://schemas.openxmlformats.org/drawingml/2006/table">
            <a:tbl>
              <a:tblPr/>
              <a:tblGrid>
                <a:gridCol w="1638032"/>
                <a:gridCol w="2387284"/>
                <a:gridCol w="2675604"/>
              </a:tblGrid>
              <a:tr h="35230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항목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내용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비고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  <a:tr h="137201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파견학기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*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2016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학년도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학기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  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파견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/ </a:t>
                      </a:r>
                      <a:r>
                        <a:rPr lang="ko-KR" altLang="en-US" sz="1500" b="1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미파견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*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2017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학년도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학기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 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파견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/ </a:t>
                      </a:r>
                      <a:r>
                        <a:rPr lang="ko-KR" altLang="en-US" sz="1500" b="1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미파견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01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파견인원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*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2016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학년도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학기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  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총 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7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명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*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2017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학년도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학기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  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총 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명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*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자비 </a:t>
                      </a:r>
                      <a:r>
                        <a:rPr lang="ko-KR" altLang="en-US" sz="1500" b="1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현지학기제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 학생의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경우</a:t>
                      </a:r>
                      <a:endParaRPr lang="en-US" altLang="ko-KR" sz="1500" b="1" kern="0" spc="0" dirty="0" smtClean="0">
                        <a:solidFill>
                          <a:srgbClr val="000000"/>
                        </a:solidFill>
                        <a:effectLst/>
                        <a:ea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 </a:t>
                      </a:r>
                      <a:r>
                        <a:rPr lang="ko-KR" altLang="en-US" sz="1500" b="1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현지학기제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지원금</a:t>
                      </a:r>
                      <a:r>
                        <a:rPr lang="ko-KR" altLang="en-US" sz="1500" b="1" kern="0" spc="0" baseline="0" dirty="0" smtClean="0">
                          <a:solidFill>
                            <a:srgbClr val="000000"/>
                          </a:solidFill>
                          <a:effectLst/>
                          <a:ea typeface="+mn-ea"/>
                        </a:rPr>
                        <a:t>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장학금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   </a:t>
                      </a:r>
                    </a:p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 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수여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대상자에서 제외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.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타원 6"/>
          <p:cNvSpPr/>
          <p:nvPr/>
        </p:nvSpPr>
        <p:spPr>
          <a:xfrm>
            <a:off x="2411760" y="2492896"/>
            <a:ext cx="504056" cy="360040"/>
          </a:xfrm>
          <a:prstGeom prst="ellipse">
            <a:avLst/>
          </a:prstGeom>
          <a:solidFill>
            <a:schemeClr val="accent1">
              <a:tint val="100000"/>
              <a:shade val="100000"/>
              <a:hueMod val="100000"/>
              <a:satMod val="10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2339752" y="3212976"/>
            <a:ext cx="504056" cy="360040"/>
          </a:xfrm>
          <a:prstGeom prst="ellipse">
            <a:avLst/>
          </a:prstGeom>
          <a:solidFill>
            <a:schemeClr val="accent1">
              <a:tint val="100000"/>
              <a:shade val="100000"/>
              <a:hueMod val="100000"/>
              <a:satMod val="10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607384" y="5625244"/>
            <a:ext cx="3388552" cy="612068"/>
          </a:xfrm>
          <a:prstGeom prst="round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(+)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파견 인원은 변동될 수 있음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.</a:t>
            </a:r>
          </a:p>
        </p:txBody>
      </p:sp>
      <p:grpSp>
        <p:nvGrpSpPr>
          <p:cNvPr id="12" name="그룹 11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13" name="타원 12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14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현지학기</a:t>
              </a:r>
              <a:r>
                <a:rPr lang="ko-KR" altLang="en-US" sz="3500" dirty="0" err="1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제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306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 txBox="1">
            <a:spLocks/>
          </p:cNvSpPr>
          <p:nvPr/>
        </p:nvSpPr>
        <p:spPr>
          <a:xfrm>
            <a:off x="428916" y="1052736"/>
            <a:ext cx="2126860" cy="504056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기</a:t>
            </a:r>
            <a:r>
              <a:rPr lang="ko-KR" altLang="en-US" sz="2200" dirty="0">
                <a:solidFill>
                  <a:schemeClr val="tx1"/>
                </a:solidFill>
                <a:latin typeface="+mn-ea"/>
                <a:ea typeface="+mn-ea"/>
              </a:rPr>
              <a:t>관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 현황</a:t>
            </a:r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411823"/>
              </p:ext>
            </p:extLst>
          </p:nvPr>
        </p:nvGraphicFramePr>
        <p:xfrm>
          <a:off x="640242" y="1628800"/>
          <a:ext cx="7892198" cy="4752529"/>
        </p:xfrm>
        <a:graphic>
          <a:graphicData uri="http://schemas.openxmlformats.org/drawingml/2006/table">
            <a:tbl>
              <a:tblPr/>
              <a:tblGrid>
                <a:gridCol w="3238099"/>
                <a:gridCol w="2007512"/>
                <a:gridCol w="2646587"/>
              </a:tblGrid>
              <a:tr h="60684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파견대학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국가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수업내용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115208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미주리 대학교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800" b="1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Missourl</a:t>
                      </a:r>
                      <a:r>
                        <a:rPr 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 State University)</a:t>
                      </a:r>
                      <a:endParaRPr 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미국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언어연수과정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08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라샬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 대학교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University of St. La </a:t>
                      </a:r>
                      <a:r>
                        <a:rPr lang="en-US" sz="1800" b="1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salle</a:t>
                      </a:r>
                      <a:r>
                        <a:rPr 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endParaRPr 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필리핀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언어연수과정</a:t>
                      </a:r>
                      <a:endParaRPr lang="ko-KR" altLang="en-US" sz="18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50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사천외국어대학교</a:t>
                      </a:r>
                      <a:endParaRPr lang="ko-KR" altLang="en-US" sz="1800" b="1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8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Sichuan International Studies University)</a:t>
                      </a:r>
                      <a:endParaRPr lang="en-US" sz="18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중국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언어연수과정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0" name="그룹 9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11" name="타원 10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12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현지학기</a:t>
              </a:r>
              <a:r>
                <a:rPr lang="ko-KR" altLang="en-US" sz="3500" dirty="0" err="1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제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306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 txBox="1">
            <a:spLocks/>
          </p:cNvSpPr>
          <p:nvPr/>
        </p:nvSpPr>
        <p:spPr>
          <a:xfrm>
            <a:off x="428916" y="1052736"/>
            <a:ext cx="2126860" cy="504056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학점 인정</a:t>
            </a:r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67544" y="1769196"/>
            <a:ext cx="2830552" cy="1443780"/>
          </a:xfrm>
          <a:prstGeom prst="rect">
            <a:avLst/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교과목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ko-KR" altLang="en-US" dirty="0" err="1" smtClean="0">
                <a:solidFill>
                  <a:schemeClr val="tx1"/>
                </a:solidFill>
              </a:rPr>
              <a:t>개요표</a:t>
            </a:r>
            <a:r>
              <a:rPr lang="ko-KR" altLang="en-US" dirty="0" smtClean="0">
                <a:solidFill>
                  <a:schemeClr val="tx1"/>
                </a:solidFill>
              </a:rPr>
              <a:t> 및 성적표 학과사무실 제출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" name="오른쪽 화살표 12"/>
          <p:cNvSpPr/>
          <p:nvPr/>
        </p:nvSpPr>
        <p:spPr>
          <a:xfrm>
            <a:off x="3563888" y="2347070"/>
            <a:ext cx="790000" cy="2880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4572000" y="1769196"/>
            <a:ext cx="2830552" cy="1443780"/>
          </a:xfrm>
          <a:prstGeom prst="rect">
            <a:avLst/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DU </a:t>
            </a:r>
            <a:r>
              <a:rPr lang="ko-KR" altLang="en-US" dirty="0">
                <a:solidFill>
                  <a:schemeClr val="tx1"/>
                </a:solidFill>
              </a:rPr>
              <a:t>성적표 산출방식으로 성적 환산</a:t>
            </a:r>
          </a:p>
        </p:txBody>
      </p:sp>
      <p:sp>
        <p:nvSpPr>
          <p:cNvPr id="17" name="오른쪽 화살표 16"/>
          <p:cNvSpPr/>
          <p:nvPr/>
        </p:nvSpPr>
        <p:spPr>
          <a:xfrm>
            <a:off x="3491880" y="4294906"/>
            <a:ext cx="790000" cy="2880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467544" y="3717032"/>
            <a:ext cx="2830552" cy="1443780"/>
          </a:xfrm>
          <a:prstGeom prst="rect">
            <a:avLst/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환산된 성적으로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</a:rPr>
              <a:t>학점 인정 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4572000" y="3717032"/>
            <a:ext cx="2830552" cy="1443780"/>
          </a:xfrm>
          <a:prstGeom prst="rect">
            <a:avLst/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환산된 성적으로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</a:rPr>
              <a:t>학점 인정 </a:t>
            </a:r>
          </a:p>
        </p:txBody>
      </p:sp>
      <p:sp>
        <p:nvSpPr>
          <p:cNvPr id="20" name="오른쪽 화살표 19"/>
          <p:cNvSpPr/>
          <p:nvPr/>
        </p:nvSpPr>
        <p:spPr>
          <a:xfrm>
            <a:off x="7740352" y="2347070"/>
            <a:ext cx="790000" cy="2880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1" name="그룹 20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22" name="타원 21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23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현지학기</a:t>
              </a:r>
              <a:r>
                <a:rPr lang="ko-KR" altLang="en-US" sz="3500" dirty="0" err="1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제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36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타원 7"/>
          <p:cNvSpPr/>
          <p:nvPr/>
        </p:nvSpPr>
        <p:spPr>
          <a:xfrm>
            <a:off x="391360" y="260648"/>
            <a:ext cx="432048" cy="432048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000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428916" y="1052736"/>
            <a:ext cx="2126860" cy="504056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지원 내용</a:t>
            </a:r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7" name="타원 6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10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현지학기</a:t>
              </a:r>
              <a:r>
                <a:rPr lang="ko-KR" altLang="en-US" sz="3500" dirty="0" err="1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제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  <p:sp>
        <p:nvSpPr>
          <p:cNvPr id="9" name="제목 1"/>
          <p:cNvSpPr txBox="1">
            <a:spLocks/>
          </p:cNvSpPr>
          <p:nvPr/>
        </p:nvSpPr>
        <p:spPr>
          <a:xfrm>
            <a:off x="614367" y="1630480"/>
            <a:ext cx="7414017" cy="3094664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AutoNum type="arabicPeriod"/>
            </a:pPr>
            <a:r>
              <a:rPr lang="ko-KR" altLang="en-US" sz="2300" dirty="0" smtClean="0">
                <a:solidFill>
                  <a:schemeClr val="tx1"/>
                </a:solidFill>
                <a:latin typeface="+mn-ea"/>
                <a:ea typeface="+mn-ea"/>
              </a:rPr>
              <a:t>현지학기제의 경우 본교의 등록금을 전액등록 후 </a:t>
            </a:r>
            <a:r>
              <a:rPr lang="en-US" altLang="ko-KR" sz="2300" dirty="0">
                <a:solidFill>
                  <a:schemeClr val="tx1"/>
                </a:solidFill>
                <a:latin typeface="+mn-ea"/>
                <a:ea typeface="+mn-ea"/>
              </a:rPr>
              <a:t>&lt;</a:t>
            </a:r>
            <a:r>
              <a:rPr lang="ko-KR" altLang="en-US" sz="2300" dirty="0" err="1" smtClean="0">
                <a:solidFill>
                  <a:schemeClr val="tx1"/>
                </a:solidFill>
                <a:latin typeface="+mn-ea"/>
                <a:ea typeface="+mn-ea"/>
              </a:rPr>
              <a:t>현지학기제</a:t>
            </a:r>
            <a:r>
              <a:rPr lang="ko-KR" altLang="en-US" sz="2300" dirty="0" smtClean="0">
                <a:solidFill>
                  <a:schemeClr val="tx1"/>
                </a:solidFill>
                <a:latin typeface="+mn-ea"/>
                <a:ea typeface="+mn-ea"/>
              </a:rPr>
              <a:t> 장학금</a:t>
            </a:r>
            <a:r>
              <a:rPr lang="en-US" altLang="ko-KR" sz="2300" dirty="0" smtClean="0">
                <a:solidFill>
                  <a:schemeClr val="tx1"/>
                </a:solidFill>
                <a:latin typeface="+mn-ea"/>
                <a:ea typeface="+mn-ea"/>
              </a:rPr>
              <a:t>&gt;</a:t>
            </a:r>
            <a:r>
              <a:rPr lang="ko-KR" altLang="en-US" sz="2300" dirty="0" smtClean="0">
                <a:solidFill>
                  <a:schemeClr val="tx1"/>
                </a:solidFill>
                <a:latin typeface="+mn-ea"/>
                <a:ea typeface="+mn-ea"/>
              </a:rPr>
              <a:t>으로 등록금의 최대 </a:t>
            </a:r>
            <a:r>
              <a:rPr lang="en-US" altLang="ko-KR" sz="2300" dirty="0" smtClean="0">
                <a:solidFill>
                  <a:schemeClr val="tx1"/>
                </a:solidFill>
                <a:latin typeface="+mn-ea"/>
                <a:ea typeface="+mn-ea"/>
              </a:rPr>
              <a:t>70% </a:t>
            </a:r>
            <a:r>
              <a:rPr lang="ko-KR" altLang="en-US" sz="2300" dirty="0" smtClean="0">
                <a:solidFill>
                  <a:schemeClr val="tx1"/>
                </a:solidFill>
                <a:latin typeface="+mn-ea"/>
                <a:ea typeface="+mn-ea"/>
              </a:rPr>
              <a:t>환불</a:t>
            </a:r>
            <a:endParaRPr lang="en-US" altLang="ko-KR" sz="23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342900" indent="-342900">
              <a:buAutoNum type="arabicPeriod"/>
            </a:pPr>
            <a:endParaRPr lang="en-US" altLang="ko-KR" sz="23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342900" indent="-342900">
              <a:buAutoNum type="arabicPeriod"/>
            </a:pPr>
            <a:endParaRPr lang="en-US" altLang="ko-KR" sz="2300" dirty="0">
              <a:solidFill>
                <a:schemeClr val="tx1"/>
              </a:solidFill>
              <a:latin typeface="+mn-ea"/>
              <a:ea typeface="+mn-ea"/>
            </a:endParaRPr>
          </a:p>
          <a:p>
            <a:pPr marL="342900" indent="-342900">
              <a:buAutoNum type="arabicPeriod"/>
            </a:pPr>
            <a:r>
              <a:rPr lang="ko-KR" altLang="en-US" sz="2300" dirty="0" err="1" smtClean="0">
                <a:solidFill>
                  <a:schemeClr val="tx1"/>
                </a:solidFill>
                <a:latin typeface="+mn-ea"/>
                <a:ea typeface="+mn-ea"/>
              </a:rPr>
              <a:t>현지학기제에</a:t>
            </a:r>
            <a:r>
              <a:rPr lang="ko-KR" altLang="en-US" sz="2300" dirty="0" smtClean="0">
                <a:solidFill>
                  <a:schemeClr val="tx1"/>
                </a:solidFill>
                <a:latin typeface="+mn-ea"/>
                <a:ea typeface="+mn-ea"/>
              </a:rPr>
              <a:t> 해당하는 학교에 등록금</a:t>
            </a:r>
            <a:r>
              <a:rPr lang="en-US" altLang="ko-KR" sz="2300" dirty="0" smtClean="0">
                <a:solidFill>
                  <a:schemeClr val="tx1"/>
                </a:solidFill>
                <a:latin typeface="+mn-ea"/>
                <a:ea typeface="+mn-ea"/>
              </a:rPr>
              <a:t>, </a:t>
            </a:r>
            <a:r>
              <a:rPr lang="ko-KR" altLang="en-US" sz="2300" dirty="0" smtClean="0">
                <a:solidFill>
                  <a:schemeClr val="tx1"/>
                </a:solidFill>
                <a:latin typeface="+mn-ea"/>
                <a:ea typeface="+mn-ea"/>
              </a:rPr>
              <a:t>기숙사</a:t>
            </a:r>
            <a:r>
              <a:rPr lang="en-US" altLang="ko-KR" sz="2300" dirty="0" smtClean="0">
                <a:solidFill>
                  <a:schemeClr val="tx1"/>
                </a:solidFill>
                <a:latin typeface="+mn-ea"/>
                <a:ea typeface="+mn-ea"/>
              </a:rPr>
              <a:t>, </a:t>
            </a:r>
            <a:r>
              <a:rPr lang="ko-KR" altLang="en-US" sz="2300" dirty="0" smtClean="0">
                <a:solidFill>
                  <a:schemeClr val="tx1"/>
                </a:solidFill>
                <a:latin typeface="+mn-ea"/>
                <a:ea typeface="+mn-ea"/>
              </a:rPr>
              <a:t>교재비 등 본인 부담</a:t>
            </a:r>
            <a:endParaRPr lang="en-US" altLang="ko-KR" sz="23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en-US" altLang="ko-KR" sz="2300" dirty="0" smtClean="0">
                <a:solidFill>
                  <a:schemeClr val="tx1"/>
                </a:solidFill>
                <a:latin typeface="+mn-ea"/>
                <a:ea typeface="+mn-ea"/>
              </a:rPr>
              <a:t>   (</a:t>
            </a:r>
            <a:r>
              <a:rPr lang="ko-KR" altLang="en-US" sz="2300" dirty="0" smtClean="0">
                <a:solidFill>
                  <a:schemeClr val="tx1"/>
                </a:solidFill>
                <a:latin typeface="+mn-ea"/>
                <a:ea typeface="+mn-ea"/>
              </a:rPr>
              <a:t>해당학교에서 수업을 진행할 경우 월급 지원</a:t>
            </a:r>
            <a:r>
              <a:rPr lang="en-US" altLang="ko-KR" sz="23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  <a:endParaRPr lang="en-US" altLang="ko-KR" sz="2300" dirty="0"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7716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 txBox="1">
            <a:spLocks/>
          </p:cNvSpPr>
          <p:nvPr/>
        </p:nvSpPr>
        <p:spPr>
          <a:xfrm>
            <a:off x="428916" y="1052736"/>
            <a:ext cx="2990956" cy="504056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예상</a:t>
            </a:r>
            <a:r>
              <a:rPr lang="en-US" altLang="ko-KR" sz="2200" dirty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경비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: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 중국</a:t>
            </a:r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7" name="타원 6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10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현지학기</a:t>
              </a:r>
              <a:r>
                <a:rPr lang="ko-KR" altLang="en-US" sz="3500" dirty="0" err="1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제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299214"/>
              </p:ext>
            </p:extLst>
          </p:nvPr>
        </p:nvGraphicFramePr>
        <p:xfrm>
          <a:off x="639171" y="1628800"/>
          <a:ext cx="7533231" cy="3312369"/>
        </p:xfrm>
        <a:graphic>
          <a:graphicData uri="http://schemas.openxmlformats.org/drawingml/2006/table">
            <a:tbl>
              <a:tblPr/>
              <a:tblGrid>
                <a:gridCol w="2511077"/>
                <a:gridCol w="2511077"/>
                <a:gridCol w="2511077"/>
              </a:tblGrid>
              <a:tr h="41976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ITEM</a:t>
                      </a:r>
                      <a:endParaRPr 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COST</a:t>
                      </a:r>
                      <a:endParaRPr 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DESCRIPTION</a:t>
                      </a:r>
                      <a:endParaRPr 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  <a:tr h="41976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학비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7200 RMB</a:t>
                      </a:r>
                      <a:endParaRPr lang="en-US" sz="15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교재비</a:t>
                      </a:r>
                      <a:r>
                        <a:rPr lang="en-US" altLang="ko-KR" sz="15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, </a:t>
                      </a: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보험료 포함</a:t>
                      </a:r>
                      <a:endParaRPr lang="ko-KR" altLang="en-US" sz="15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3761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기숙사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400 RMB/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월 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(2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인실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800 RMB/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월 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(1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인실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화장실</a:t>
                      </a:r>
                      <a:r>
                        <a:rPr lang="en-US" altLang="ko-KR" sz="15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, </a:t>
                      </a: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에어컨</a:t>
                      </a:r>
                      <a:r>
                        <a:rPr lang="en-US" altLang="ko-KR" sz="15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, </a:t>
                      </a: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냉장고</a:t>
                      </a:r>
                      <a:r>
                        <a:rPr lang="en-US" altLang="ko-KR" sz="15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, </a:t>
                      </a:r>
                      <a:endParaRPr lang="ko-KR" altLang="en-US" sz="1500" b="1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전자레인지</a:t>
                      </a:r>
                      <a:endParaRPr lang="ko-KR" altLang="en-US" sz="15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76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항공권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2500 RMB</a:t>
                      </a:r>
                      <a:endParaRPr 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왕복</a:t>
                      </a:r>
                      <a:endParaRPr lang="ko-KR" altLang="en-US" sz="15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76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비자</a:t>
                      </a:r>
                      <a:endParaRPr lang="ko-KR" altLang="en-US" sz="15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500 RMB</a:t>
                      </a:r>
                      <a:endParaRPr 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76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픽업</a:t>
                      </a:r>
                      <a:endParaRPr lang="ko-KR" altLang="en-US" sz="15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200 RMB</a:t>
                      </a:r>
                      <a:endParaRPr lang="en-US" sz="15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신청자만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76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식비</a:t>
                      </a:r>
                      <a:endParaRPr lang="ko-KR" altLang="en-US" sz="15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개인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모서리가 둥근 직사각형 10"/>
          <p:cNvSpPr/>
          <p:nvPr/>
        </p:nvSpPr>
        <p:spPr>
          <a:xfrm>
            <a:off x="679392" y="5085184"/>
            <a:ext cx="4252648" cy="1368152"/>
          </a:xfrm>
          <a:prstGeom prst="round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(+)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총 예상 경비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: 12400 RMB +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생활비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just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   </a:t>
            </a:r>
            <a:r>
              <a:rPr lang="en-US" altLang="ko-KR" sz="16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                =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약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230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만원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+ 170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만원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 </a:t>
            </a:r>
            <a:endParaRPr lang="en-US" altLang="ko-KR" sz="1600" dirty="0">
              <a:solidFill>
                <a:schemeClr val="tx1"/>
              </a:solidFill>
              <a:latin typeface="+mn-ea"/>
            </a:endParaRPr>
          </a:p>
          <a:p>
            <a:pPr algn="just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                   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=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약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400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만원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just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(+)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대구대학교 등록금 별도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지원금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O)</a:t>
            </a:r>
          </a:p>
        </p:txBody>
      </p:sp>
    </p:spTree>
    <p:extLst>
      <p:ext uri="{BB962C8B-B14F-4D97-AF65-F5344CB8AC3E}">
        <p14:creationId xmlns:p14="http://schemas.microsoft.com/office/powerpoint/2010/main" val="294252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7" name="타원 6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10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현지학기</a:t>
              </a:r>
              <a:r>
                <a:rPr lang="ko-KR" altLang="en-US" sz="3500" dirty="0" err="1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제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556792"/>
            <a:ext cx="7776864" cy="3654752"/>
          </a:xfrm>
          <a:prstGeom prst="rect">
            <a:avLst/>
          </a:prstGeom>
        </p:spPr>
      </p:pic>
      <p:sp>
        <p:nvSpPr>
          <p:cNvPr id="9" name="제목 1"/>
          <p:cNvSpPr txBox="1">
            <a:spLocks/>
          </p:cNvSpPr>
          <p:nvPr/>
        </p:nvSpPr>
        <p:spPr>
          <a:xfrm>
            <a:off x="428916" y="1052736"/>
            <a:ext cx="2774932" cy="504056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예상 경비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: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필리</a:t>
            </a:r>
            <a:r>
              <a:rPr lang="ko-KR" altLang="en-US" sz="2200" dirty="0">
                <a:solidFill>
                  <a:schemeClr val="tx1"/>
                </a:solidFill>
                <a:latin typeface="+mn-ea"/>
                <a:ea typeface="+mn-ea"/>
              </a:rPr>
              <a:t>핀</a:t>
            </a:r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611560" y="5373216"/>
            <a:ext cx="4176464" cy="612068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(+)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총 예상 경비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: 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약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500~600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만원 예상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2818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8" name="타원 7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9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현지학기</a:t>
              </a:r>
              <a:r>
                <a:rPr lang="ko-KR" altLang="en-US" sz="3500" dirty="0" err="1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제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  <p:sp>
        <p:nvSpPr>
          <p:cNvPr id="5" name="제목 1"/>
          <p:cNvSpPr txBox="1">
            <a:spLocks/>
          </p:cNvSpPr>
          <p:nvPr/>
        </p:nvSpPr>
        <p:spPr>
          <a:xfrm>
            <a:off x="428916" y="1052736"/>
            <a:ext cx="2774932" cy="504056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예상 경비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: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미국</a:t>
            </a:r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819070"/>
              </p:ext>
            </p:extLst>
          </p:nvPr>
        </p:nvGraphicFramePr>
        <p:xfrm>
          <a:off x="612961" y="1583036"/>
          <a:ext cx="7272465" cy="2775204"/>
        </p:xfrm>
        <a:graphic>
          <a:graphicData uri="http://schemas.openxmlformats.org/drawingml/2006/table">
            <a:tbl>
              <a:tblPr/>
              <a:tblGrid>
                <a:gridCol w="2424155"/>
                <a:gridCol w="2424155"/>
                <a:gridCol w="2424155"/>
              </a:tblGrid>
              <a:tr h="35528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ITEM</a:t>
                      </a:r>
                      <a:endParaRPr 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COST</a:t>
                      </a:r>
                      <a:endParaRPr 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DESCRIPTION</a:t>
                      </a:r>
                      <a:endParaRPr 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  <a:tr h="35528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학비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약 </a:t>
                      </a:r>
                      <a:r>
                        <a:rPr lang="en-US" altLang="ko-KR" sz="15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4,000 </a:t>
                      </a:r>
                      <a:r>
                        <a:rPr lang="en-US" sz="15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USD</a:t>
                      </a:r>
                      <a:endParaRPr lang="en-US" sz="15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해당국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화폐로 기재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기숙사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약 </a:t>
                      </a:r>
                      <a:r>
                        <a:rPr lang="en-US" altLang="ko-KR" sz="15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5,400 </a:t>
                      </a:r>
                      <a:r>
                        <a:rPr lang="en-US" sz="15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USD</a:t>
                      </a:r>
                      <a:endParaRPr lang="en-US" sz="15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5528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항공권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약 </a:t>
                      </a:r>
                      <a:r>
                        <a:rPr lang="en-US" altLang="ko-KR" sz="15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240</a:t>
                      </a: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만원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원화로 기재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1832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비자</a:t>
                      </a:r>
                      <a:endParaRPr lang="ko-KR" altLang="en-US" sz="15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비자</a:t>
                      </a:r>
                      <a:r>
                        <a:rPr lang="en-US" altLang="ko-KR" sz="15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: 555,000</a:t>
                      </a: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원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보험료</a:t>
                      </a:r>
                      <a:r>
                        <a:rPr lang="en-US" altLang="ko-KR" sz="15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+</a:t>
                      </a: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책</a:t>
                      </a:r>
                      <a:r>
                        <a:rPr lang="en-US" altLang="ko-KR" sz="15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: </a:t>
                      </a: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약 </a:t>
                      </a:r>
                      <a:r>
                        <a:rPr lang="en-US" altLang="ko-KR" sz="15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78</a:t>
                      </a: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만원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8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식비</a:t>
                      </a:r>
                      <a:endParaRPr lang="ko-KR" altLang="en-US" sz="15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개인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모서리가 둥근 직사각형 6"/>
          <p:cNvSpPr/>
          <p:nvPr/>
        </p:nvSpPr>
        <p:spPr>
          <a:xfrm>
            <a:off x="607384" y="4473116"/>
            <a:ext cx="4540680" cy="612068"/>
          </a:xfrm>
          <a:prstGeom prst="round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(+)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총 예상 경비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: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약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2000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만원 예상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5456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 flipV="1">
            <a:off x="81020" y="404664"/>
            <a:ext cx="8992800" cy="126876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옛날목욕탕L" pitchFamily="18" charset="-127"/>
              <a:ea typeface="a옛날목욕탕L" pitchFamily="18" charset="-127"/>
            </a:endParaRPr>
          </a:p>
        </p:txBody>
      </p:sp>
      <p:sp>
        <p:nvSpPr>
          <p:cNvPr id="3" name="제목 1"/>
          <p:cNvSpPr txBox="1">
            <a:spLocks/>
          </p:cNvSpPr>
          <p:nvPr/>
        </p:nvSpPr>
        <p:spPr>
          <a:xfrm>
            <a:off x="539552" y="577987"/>
            <a:ext cx="2160240" cy="922114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5000" dirty="0" smtClean="0">
                <a:solidFill>
                  <a:schemeClr val="tx1"/>
                </a:solidFill>
                <a:latin typeface="a옛날목욕탕L" pitchFamily="18" charset="-127"/>
                <a:ea typeface="a옛날목욕탕L" pitchFamily="18" charset="-127"/>
              </a:rPr>
              <a:t>목 차 </a:t>
            </a:r>
            <a:endParaRPr lang="ko-KR" altLang="en-US" sz="5000" dirty="0">
              <a:solidFill>
                <a:schemeClr val="tx1"/>
              </a:solidFill>
              <a:latin typeface="a옛날목욕탕L" pitchFamily="18" charset="-127"/>
              <a:ea typeface="a옛날목욕탕L" pitchFamily="18" charset="-127"/>
            </a:endParaRP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1259632" y="2924944"/>
            <a:ext cx="5760640" cy="2448272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3000" dirty="0" err="1" smtClean="0">
                <a:solidFill>
                  <a:schemeClr val="tx1"/>
                </a:solidFill>
                <a:latin typeface="a옛날목욕탕L" pitchFamily="18" charset="-127"/>
                <a:ea typeface="a옛날목욕탕L" pitchFamily="18" charset="-127"/>
              </a:rPr>
              <a:t>해외인턴십</a:t>
            </a:r>
            <a:endParaRPr lang="en-US" altLang="ko-KR" sz="3000" dirty="0" smtClean="0">
              <a:solidFill>
                <a:schemeClr val="tx1"/>
              </a:solidFill>
              <a:latin typeface="a옛날목욕탕L" pitchFamily="18" charset="-127"/>
              <a:ea typeface="a옛날목욕탕L" pitchFamily="18" charset="-127"/>
            </a:endParaRPr>
          </a:p>
          <a:p>
            <a:endParaRPr lang="en-US" altLang="ko-KR" sz="4500" dirty="0">
              <a:solidFill>
                <a:schemeClr val="tx1"/>
              </a:solidFill>
              <a:latin typeface="a옛날목욕탕L" pitchFamily="18" charset="-127"/>
              <a:ea typeface="a옛날목욕탕L" pitchFamily="18" charset="-127"/>
            </a:endParaRPr>
          </a:p>
          <a:p>
            <a:r>
              <a:rPr lang="ko-KR" altLang="en-US" sz="3000" dirty="0" err="1" smtClean="0">
                <a:solidFill>
                  <a:schemeClr val="tx1"/>
                </a:solidFill>
                <a:latin typeface="a옛날목욕탕L" pitchFamily="18" charset="-127"/>
                <a:ea typeface="a옛날목욕탕L" pitchFamily="18" charset="-127"/>
              </a:rPr>
              <a:t>현지학기제</a:t>
            </a:r>
            <a:endParaRPr lang="en-US" altLang="ko-KR" sz="3000" dirty="0" smtClean="0">
              <a:solidFill>
                <a:schemeClr val="tx1"/>
              </a:solidFill>
              <a:latin typeface="a옛날목욕탕L" pitchFamily="18" charset="-127"/>
              <a:ea typeface="a옛날목욕탕L" pitchFamily="18" charset="-127"/>
            </a:endParaRPr>
          </a:p>
          <a:p>
            <a:endParaRPr lang="en-US" altLang="ko-KR" sz="4500" dirty="0" smtClean="0">
              <a:solidFill>
                <a:schemeClr val="tx1"/>
              </a:solidFill>
              <a:latin typeface="a옛날목욕탕L" pitchFamily="18" charset="-127"/>
              <a:ea typeface="a옛날목욕탕L" pitchFamily="18" charset="-127"/>
            </a:endParaRPr>
          </a:p>
          <a:p>
            <a:r>
              <a:rPr lang="ko-KR" altLang="en-US" sz="3000" dirty="0" err="1" smtClean="0">
                <a:solidFill>
                  <a:schemeClr val="tx1"/>
                </a:solidFill>
                <a:latin typeface="a옛날목욕탕L" pitchFamily="18" charset="-127"/>
                <a:ea typeface="a옛날목욕탕L" pitchFamily="18" charset="-127"/>
              </a:rPr>
              <a:t>해외인턴십</a:t>
            </a:r>
            <a:r>
              <a:rPr lang="ko-KR" altLang="en-US" sz="3000" dirty="0" smtClean="0">
                <a:solidFill>
                  <a:schemeClr val="tx1"/>
                </a:solidFill>
                <a:latin typeface="a옛날목욕탕L" pitchFamily="18" charset="-127"/>
                <a:ea typeface="a옛날목욕탕L" pitchFamily="18" charset="-127"/>
              </a:rPr>
              <a:t> </a:t>
            </a:r>
            <a:r>
              <a:rPr lang="en-US" altLang="ko-KR" sz="3000" dirty="0" smtClean="0">
                <a:solidFill>
                  <a:schemeClr val="tx1"/>
                </a:solidFill>
                <a:latin typeface="a옛날목욕탕L" pitchFamily="18" charset="-127"/>
                <a:ea typeface="a옛날목욕탕L" pitchFamily="18" charset="-127"/>
              </a:rPr>
              <a:t>&amp;</a:t>
            </a:r>
            <a:r>
              <a:rPr lang="ko-KR" altLang="en-US" sz="3000" dirty="0" smtClean="0">
                <a:solidFill>
                  <a:schemeClr val="tx1"/>
                </a:solidFill>
                <a:latin typeface="a옛날목욕탕L" pitchFamily="18" charset="-127"/>
                <a:ea typeface="a옛날목욕탕L" pitchFamily="18" charset="-127"/>
              </a:rPr>
              <a:t> </a:t>
            </a:r>
            <a:r>
              <a:rPr lang="ko-KR" altLang="en-US" sz="3000" dirty="0" err="1" smtClean="0">
                <a:solidFill>
                  <a:schemeClr val="tx1"/>
                </a:solidFill>
                <a:latin typeface="a옛날목욕탕L" pitchFamily="18" charset="-127"/>
                <a:ea typeface="a옛날목욕탕L" pitchFamily="18" charset="-127"/>
              </a:rPr>
              <a:t>현지학기제</a:t>
            </a:r>
            <a:r>
              <a:rPr lang="ko-KR" altLang="en-US" sz="3000" dirty="0" smtClean="0">
                <a:solidFill>
                  <a:schemeClr val="tx1"/>
                </a:solidFill>
                <a:latin typeface="a옛날목욕탕L" pitchFamily="18" charset="-127"/>
                <a:ea typeface="a옛날목욕탕L" pitchFamily="18" charset="-127"/>
              </a:rPr>
              <a:t> 비교 </a:t>
            </a:r>
            <a:endParaRPr lang="ko-KR" altLang="en-US" sz="3000" dirty="0">
              <a:solidFill>
                <a:schemeClr val="tx1"/>
              </a:solidFill>
              <a:latin typeface="a옛날목욕탕L" pitchFamily="18" charset="-127"/>
              <a:ea typeface="a옛날목욕탕L" pitchFamily="18" charset="-127"/>
            </a:endParaRPr>
          </a:p>
        </p:txBody>
      </p:sp>
      <p:sp>
        <p:nvSpPr>
          <p:cNvPr id="5" name="타원 4"/>
          <p:cNvSpPr/>
          <p:nvPr/>
        </p:nvSpPr>
        <p:spPr>
          <a:xfrm>
            <a:off x="467544" y="2420888"/>
            <a:ext cx="720080" cy="72008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dirty="0"/>
              <a:t>1</a:t>
            </a:r>
            <a:endParaRPr lang="ko-KR" altLang="en-US" sz="4000" dirty="0"/>
          </a:p>
        </p:txBody>
      </p:sp>
      <p:sp>
        <p:nvSpPr>
          <p:cNvPr id="6" name="타원 5"/>
          <p:cNvSpPr/>
          <p:nvPr/>
        </p:nvSpPr>
        <p:spPr>
          <a:xfrm>
            <a:off x="467544" y="3573016"/>
            <a:ext cx="720080" cy="72008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dirty="0"/>
              <a:t>2</a:t>
            </a:r>
            <a:endParaRPr lang="ko-KR" altLang="en-US" sz="4000" dirty="0"/>
          </a:p>
        </p:txBody>
      </p:sp>
      <p:sp>
        <p:nvSpPr>
          <p:cNvPr id="7" name="타원 6"/>
          <p:cNvSpPr/>
          <p:nvPr/>
        </p:nvSpPr>
        <p:spPr>
          <a:xfrm>
            <a:off x="467544" y="4725144"/>
            <a:ext cx="720080" cy="72008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dirty="0"/>
              <a:t>3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74362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타원 7"/>
          <p:cNvSpPr/>
          <p:nvPr/>
        </p:nvSpPr>
        <p:spPr>
          <a:xfrm>
            <a:off x="391360" y="260648"/>
            <a:ext cx="432048" cy="432048"/>
          </a:xfrm>
          <a:prstGeom prst="ellipse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000" dirty="0"/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467544" y="356234"/>
            <a:ext cx="6696744" cy="495153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3500" dirty="0" err="1" smtClean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rPr>
              <a:t>해외인턴십</a:t>
            </a:r>
            <a:r>
              <a: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rPr>
              <a:t> </a:t>
            </a:r>
            <a:r>
              <a:rPr lang="en-US" altLang="ko-KR" sz="3500" dirty="0" smtClean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rPr>
              <a:t>&amp; </a:t>
            </a:r>
            <a:r>
              <a:rPr lang="ko-KR" altLang="en-US" sz="3500" dirty="0" err="1" smtClean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rPr>
              <a:t>현지학기제</a:t>
            </a:r>
            <a:r>
              <a:rPr lang="ko-KR" altLang="en-US" sz="3500" dirty="0" smtClean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rPr>
              <a:t> 비교</a:t>
            </a:r>
            <a:endParaRPr lang="ko-KR" altLang="en-US" sz="3500" dirty="0">
              <a:solidFill>
                <a:schemeClr val="tx1"/>
              </a:solidFill>
              <a:latin typeface="MD개성체" pitchFamily="18" charset="-127"/>
              <a:ea typeface="MD개성체" pitchFamily="18" charset="-127"/>
              <a:cs typeface="Meiryo" pitchFamily="34" charset="-128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144452"/>
              </p:ext>
            </p:extLst>
          </p:nvPr>
        </p:nvGraphicFramePr>
        <p:xfrm>
          <a:off x="467544" y="1268760"/>
          <a:ext cx="7493008" cy="4782802"/>
        </p:xfrm>
        <a:graphic>
          <a:graphicData uri="http://schemas.openxmlformats.org/drawingml/2006/table">
            <a:tbl>
              <a:tblPr/>
              <a:tblGrid>
                <a:gridCol w="2423720"/>
                <a:gridCol w="2603037"/>
                <a:gridCol w="2466251"/>
              </a:tblGrid>
              <a:tr h="43687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 smtClean="0">
                          <a:solidFill>
                            <a:schemeClr val="tx1"/>
                          </a:solidFill>
                          <a:effectLst/>
                        </a:rPr>
                        <a:t>구분</a:t>
                      </a:r>
                      <a:endParaRPr lang="ko-KR" altLang="en-US" sz="2000" b="1" kern="0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 err="1">
                          <a:solidFill>
                            <a:schemeClr val="bg1"/>
                          </a:solidFill>
                          <a:effectLst/>
                          <a:ea typeface="함초롬바탕"/>
                        </a:rPr>
                        <a:t>인턴십</a:t>
                      </a:r>
                      <a:endParaRPr lang="ko-KR" altLang="en-US" sz="2000" b="1" kern="0" spc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 err="1" smtClean="0">
                          <a:solidFill>
                            <a:schemeClr val="bg1"/>
                          </a:solidFill>
                          <a:effectLst/>
                          <a:ea typeface="함초롬바탕"/>
                        </a:rPr>
                        <a:t>현지학기제</a:t>
                      </a:r>
                      <a:endParaRPr lang="ko-KR" altLang="en-US" sz="2000" b="1" kern="0" spc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7589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국가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중국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+mn-ea"/>
                        </a:rPr>
                        <a:t>2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개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대학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,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베트남 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미국</a:t>
                      </a:r>
                      <a:r>
                        <a:rPr lang="en-US" altLang="ko-KR" sz="15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, </a:t>
                      </a: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필리핀</a:t>
                      </a:r>
                      <a:r>
                        <a:rPr lang="en-US" altLang="ko-KR" sz="15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, </a:t>
                      </a: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중국</a:t>
                      </a:r>
                      <a:endParaRPr lang="ko-KR" altLang="en-US" sz="15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89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내용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한국어교육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현지어 수업</a:t>
                      </a:r>
                      <a:endParaRPr lang="ko-KR" altLang="en-US" sz="15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14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학점인정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기간에 따라 학점인정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성적표로 학점 인정</a:t>
                      </a:r>
                      <a:endParaRPr lang="ko-KR" altLang="en-US" sz="15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14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신청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2017-1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학기 학기 중 </a:t>
                      </a:r>
                      <a:endParaRPr 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2017-1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학기 학기 중 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940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지원금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중국 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70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만원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베트남 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100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만원</a:t>
                      </a:r>
                      <a:endParaRPr lang="en-US" altLang="ko-KR" sz="1500" b="1" kern="0" spc="0" dirty="0" smtClean="0">
                        <a:solidFill>
                          <a:srgbClr val="000000"/>
                        </a:solidFill>
                        <a:effectLst/>
                        <a:ea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(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해당학교에서 월급 지급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등록금 일부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환불</a:t>
                      </a:r>
                      <a:endParaRPr lang="en-US" altLang="ko-KR" sz="1500" b="1" kern="0" spc="0" dirty="0" smtClean="0">
                        <a:solidFill>
                          <a:srgbClr val="000000"/>
                        </a:solidFill>
                        <a:effectLst/>
                        <a:ea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(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해당학교에서 한국어 수업 진행할 경우 월급 지급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14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숙소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학교 내 기숙사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학교 내 기숙사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306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/>
          <p:cNvGrpSpPr/>
          <p:nvPr/>
        </p:nvGrpSpPr>
        <p:grpSpPr>
          <a:xfrm>
            <a:off x="2579914" y="2376663"/>
            <a:ext cx="4008311" cy="2176973"/>
            <a:chOff x="3860799" y="2202490"/>
            <a:chExt cx="5344414" cy="2176973"/>
          </a:xfrm>
        </p:grpSpPr>
        <p:pic>
          <p:nvPicPr>
            <p:cNvPr id="11" name="Picture 6" descr="http://www.kkamang.co.kr/mall/board_data/board_04_02/touch_027.jp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9977" b="89559" l="4670" r="93956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767" b="36985"/>
            <a:stretch/>
          </p:blipFill>
          <p:spPr bwMode="auto">
            <a:xfrm>
              <a:off x="3966163" y="3073177"/>
              <a:ext cx="5090752" cy="13062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4212658" y="2438606"/>
              <a:ext cx="499255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5400" dirty="0" smtClean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조선일보명조" panose="02030304000000000000" pitchFamily="18" charset="-127"/>
                  <a:ea typeface="조선일보명조" panose="02030304000000000000" pitchFamily="18" charset="-127"/>
                  <a:cs typeface="조선일보명조" panose="02030304000000000000" pitchFamily="18" charset="-127"/>
                </a:rPr>
                <a:t>질문</a:t>
              </a:r>
              <a:r>
                <a:rPr lang="en-US" altLang="ko-KR" sz="5400" dirty="0" smtClean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조선일보명조" panose="02030304000000000000" pitchFamily="18" charset="-127"/>
                  <a:ea typeface="조선일보명조" panose="02030304000000000000" pitchFamily="18" charset="-127"/>
                  <a:cs typeface="조선일보명조" panose="02030304000000000000" pitchFamily="18" charset="-127"/>
                </a:rPr>
                <a:t>&amp;</a:t>
              </a:r>
              <a:r>
                <a:rPr lang="ko-KR" altLang="en-US" sz="5400" dirty="0" smtClean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조선일보명조" panose="02030304000000000000" pitchFamily="18" charset="-127"/>
                  <a:ea typeface="조선일보명조" panose="02030304000000000000" pitchFamily="18" charset="-127"/>
                  <a:cs typeface="조선일보명조" panose="02030304000000000000" pitchFamily="18" charset="-127"/>
                </a:rPr>
                <a:t>답변</a:t>
              </a:r>
              <a:endParaRPr lang="ko-KR" altLang="en-US" sz="5400" dirty="0">
                <a:ln>
                  <a:solidFill>
                    <a:schemeClr val="tx1">
                      <a:lumMod val="75000"/>
                      <a:lumOff val="25000"/>
                      <a:alpha val="40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조선일보명조" panose="02030304000000000000" pitchFamily="18" charset="-127"/>
                <a:ea typeface="조선일보명조" panose="02030304000000000000" pitchFamily="18" charset="-127"/>
                <a:cs typeface="조선일보명조" panose="02030304000000000000" pitchFamily="18" charset="-127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3860799" y="2202490"/>
              <a:ext cx="136434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ko-KR" alt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61953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6" name="타원 5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7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해외인턴십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  <p:sp>
        <p:nvSpPr>
          <p:cNvPr id="9" name="제목 1"/>
          <p:cNvSpPr txBox="1">
            <a:spLocks/>
          </p:cNvSpPr>
          <p:nvPr/>
        </p:nvSpPr>
        <p:spPr>
          <a:xfrm>
            <a:off x="428916" y="1196752"/>
            <a:ext cx="8136904" cy="5040560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</a:t>
            </a:r>
            <a:r>
              <a:rPr lang="ko-KR" altLang="en-US" sz="2200" dirty="0" err="1" smtClean="0">
                <a:solidFill>
                  <a:schemeClr val="tx1"/>
                </a:solidFill>
                <a:latin typeface="+mn-ea"/>
                <a:ea typeface="+mn-ea"/>
              </a:rPr>
              <a:t>해외인턴십이란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? </a:t>
            </a:r>
          </a:p>
          <a:p>
            <a:r>
              <a:rPr lang="en-US" altLang="ko-KR" sz="2200" dirty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 :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해외 현지에서 근무하면서 어학공부도 할 수 있는 프로그램 </a:t>
            </a:r>
            <a:endParaRPr lang="en-US" altLang="ko-KR" sz="22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endParaRPr lang="en-US" altLang="ko-KR" sz="25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취업 시 해외 근무경력 인정</a:t>
            </a:r>
            <a:endParaRPr lang="en-US" altLang="ko-KR" sz="22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endParaRPr lang="en-US" altLang="ko-KR" sz="2500" dirty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왕복 항공 및 프로그램 참가비 일부 지원</a:t>
            </a:r>
            <a:endParaRPr lang="en-US" altLang="ko-KR" sz="22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endParaRPr lang="en-US" altLang="ko-KR" sz="2500" dirty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참가 자격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(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파견 학기 기준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</a:p>
          <a:p>
            <a:r>
              <a:rPr lang="en-US" altLang="ko-KR" sz="2200" dirty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 -</a:t>
            </a:r>
            <a:r>
              <a:rPr lang="ko-KR" altLang="en-US" sz="2200" dirty="0" err="1" smtClean="0">
                <a:solidFill>
                  <a:schemeClr val="tx1"/>
                </a:solidFill>
                <a:latin typeface="+mn-ea"/>
                <a:ea typeface="+mn-ea"/>
              </a:rPr>
              <a:t>학기제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: </a:t>
            </a:r>
            <a:r>
              <a:rPr lang="en-US" altLang="ko-KR" sz="2200" dirty="0" smtClean="0">
                <a:solidFill>
                  <a:srgbClr val="FF0000"/>
                </a:solidFill>
                <a:latin typeface="+mn-ea"/>
                <a:ea typeface="+mn-ea"/>
              </a:rPr>
              <a:t>5</a:t>
            </a:r>
            <a:r>
              <a:rPr lang="ko-KR" altLang="en-US" sz="2200" dirty="0" smtClean="0">
                <a:solidFill>
                  <a:srgbClr val="FF0000"/>
                </a:solidFill>
                <a:latin typeface="+mn-ea"/>
                <a:ea typeface="+mn-ea"/>
              </a:rPr>
              <a:t>개 학기 이상 </a:t>
            </a:r>
            <a:r>
              <a:rPr lang="en-US" altLang="ko-KR" sz="2200" dirty="0" smtClean="0">
                <a:solidFill>
                  <a:srgbClr val="FF0000"/>
                </a:solidFill>
                <a:latin typeface="+mn-ea"/>
                <a:ea typeface="+mn-ea"/>
              </a:rPr>
              <a:t>8</a:t>
            </a:r>
            <a:r>
              <a:rPr lang="ko-KR" altLang="en-US" sz="2200" dirty="0" smtClean="0">
                <a:solidFill>
                  <a:srgbClr val="FF0000"/>
                </a:solidFill>
                <a:latin typeface="+mn-ea"/>
                <a:ea typeface="+mn-ea"/>
              </a:rPr>
              <a:t>개 학기 이하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재학생</a:t>
            </a:r>
            <a:endParaRPr lang="en-US" altLang="ko-KR" sz="22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   </a:t>
            </a:r>
            <a:r>
              <a:rPr lang="en-US" altLang="ko-KR" sz="1800" dirty="0" smtClean="0">
                <a:solidFill>
                  <a:schemeClr val="tx1"/>
                </a:solidFill>
                <a:latin typeface="+mn-ea"/>
                <a:ea typeface="+mn-ea"/>
              </a:rPr>
              <a:t>(</a:t>
            </a:r>
            <a:r>
              <a:rPr lang="ko-KR" altLang="en-US" sz="1800" dirty="0" smtClean="0">
                <a:solidFill>
                  <a:schemeClr val="tx1"/>
                </a:solidFill>
                <a:latin typeface="+mn-ea"/>
                <a:ea typeface="+mn-ea"/>
              </a:rPr>
              <a:t>단</a:t>
            </a:r>
            <a:r>
              <a:rPr lang="en-US" altLang="ko-KR" sz="1800" dirty="0" smtClean="0">
                <a:solidFill>
                  <a:schemeClr val="tx1"/>
                </a:solidFill>
                <a:latin typeface="+mn-ea"/>
                <a:ea typeface="+mn-ea"/>
              </a:rPr>
              <a:t>, </a:t>
            </a:r>
            <a:r>
              <a:rPr lang="ko-KR" altLang="en-US" sz="1800" dirty="0" smtClean="0">
                <a:solidFill>
                  <a:schemeClr val="tx1"/>
                </a:solidFill>
                <a:latin typeface="+mn-ea"/>
                <a:ea typeface="+mn-ea"/>
              </a:rPr>
              <a:t>조기졸업신청자 및 졸업예정자의 경우에는 졸업사정 이전까지        </a:t>
            </a:r>
            <a:endParaRPr lang="en-US" altLang="ko-KR" sz="18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en-US" altLang="ko-KR" sz="1800" dirty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en-US" altLang="ko-KR" sz="1800" dirty="0" smtClean="0">
                <a:solidFill>
                  <a:schemeClr val="tx1"/>
                </a:solidFill>
                <a:latin typeface="+mn-ea"/>
                <a:ea typeface="+mn-ea"/>
              </a:rPr>
              <a:t>   </a:t>
            </a:r>
            <a:r>
              <a:rPr lang="ko-KR" altLang="en-US" sz="1800" dirty="0" smtClean="0">
                <a:solidFill>
                  <a:schemeClr val="tx1"/>
                </a:solidFill>
                <a:latin typeface="+mn-ea"/>
                <a:ea typeface="+mn-ea"/>
              </a:rPr>
              <a:t>학점인정 관련서류의 제출을 완료하여 인증을 받아야 함</a:t>
            </a:r>
            <a:r>
              <a:rPr lang="en-US" altLang="ko-KR" sz="1800" dirty="0" smtClean="0">
                <a:solidFill>
                  <a:schemeClr val="tx1"/>
                </a:solidFill>
                <a:latin typeface="+mn-ea"/>
                <a:ea typeface="+mn-ea"/>
              </a:rPr>
              <a:t>. </a:t>
            </a:r>
          </a:p>
          <a:p>
            <a:r>
              <a:rPr lang="en-US" altLang="ko-KR" sz="1800" dirty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en-US" altLang="ko-KR" sz="1800" dirty="0" smtClean="0">
                <a:solidFill>
                  <a:schemeClr val="tx1"/>
                </a:solidFill>
                <a:latin typeface="+mn-ea"/>
                <a:ea typeface="+mn-ea"/>
              </a:rPr>
              <a:t>   8</a:t>
            </a:r>
            <a:r>
              <a:rPr lang="ko-KR" altLang="en-US" sz="1800" dirty="0" err="1" smtClean="0">
                <a:solidFill>
                  <a:schemeClr val="tx1"/>
                </a:solidFill>
                <a:latin typeface="+mn-ea"/>
                <a:ea typeface="+mn-ea"/>
              </a:rPr>
              <a:t>학기차</a:t>
            </a:r>
            <a:r>
              <a:rPr lang="ko-KR" altLang="en-US" sz="1800" dirty="0" smtClean="0">
                <a:solidFill>
                  <a:schemeClr val="tx1"/>
                </a:solidFill>
                <a:latin typeface="+mn-ea"/>
                <a:ea typeface="+mn-ea"/>
              </a:rPr>
              <a:t> 참가학생의 경우 </a:t>
            </a:r>
            <a:r>
              <a:rPr lang="en-US" altLang="ko-KR" sz="1800" dirty="0" smtClean="0">
                <a:solidFill>
                  <a:schemeClr val="tx1"/>
                </a:solidFill>
                <a:latin typeface="+mn-ea"/>
                <a:ea typeface="+mn-ea"/>
              </a:rPr>
              <a:t>12</a:t>
            </a:r>
            <a:r>
              <a:rPr lang="ko-KR" altLang="en-US" sz="1800" dirty="0" smtClean="0">
                <a:solidFill>
                  <a:schemeClr val="tx1"/>
                </a:solidFill>
                <a:latin typeface="+mn-ea"/>
                <a:ea typeface="+mn-ea"/>
              </a:rPr>
              <a:t>학점 인정</a:t>
            </a:r>
            <a:r>
              <a:rPr lang="en-US" altLang="ko-KR" sz="1800" dirty="0" smtClean="0">
                <a:solidFill>
                  <a:schemeClr val="tx1"/>
                </a:solidFill>
                <a:latin typeface="+mn-ea"/>
                <a:ea typeface="+mn-ea"/>
              </a:rPr>
              <a:t>.)</a:t>
            </a:r>
          </a:p>
          <a:p>
            <a:endParaRPr lang="en-US" altLang="ko-KR" sz="1800" dirty="0"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4362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8" name="타원 7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9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해외인턴십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  <p:sp>
        <p:nvSpPr>
          <p:cNvPr id="10" name="제목 1"/>
          <p:cNvSpPr txBox="1">
            <a:spLocks/>
          </p:cNvSpPr>
          <p:nvPr/>
        </p:nvSpPr>
        <p:spPr>
          <a:xfrm>
            <a:off x="428916" y="1052736"/>
            <a:ext cx="2126860" cy="504056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기관 현황</a:t>
            </a:r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686375" y="1774496"/>
            <a:ext cx="7702049" cy="3526712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AutoNum type="arabicPeriod"/>
            </a:pPr>
            <a:r>
              <a:rPr lang="ko-KR" altLang="en-US" sz="2500" dirty="0" smtClean="0">
                <a:solidFill>
                  <a:schemeClr val="tx1"/>
                </a:solidFill>
                <a:latin typeface="+mn-ea"/>
                <a:ea typeface="+mn-ea"/>
              </a:rPr>
              <a:t>중경성시직업관리대학교 </a:t>
            </a:r>
            <a:r>
              <a:rPr lang="en-US" altLang="ko-KR" sz="2500" dirty="0" smtClean="0">
                <a:solidFill>
                  <a:schemeClr val="tx1"/>
                </a:solidFill>
                <a:latin typeface="+mn-ea"/>
                <a:ea typeface="+mn-ea"/>
              </a:rPr>
              <a:t>-</a:t>
            </a:r>
            <a:r>
              <a:rPr lang="ko-KR" altLang="en-US" sz="2500" dirty="0" smtClean="0">
                <a:solidFill>
                  <a:schemeClr val="tx1"/>
                </a:solidFill>
                <a:latin typeface="+mn-ea"/>
                <a:ea typeface="+mn-ea"/>
              </a:rPr>
              <a:t>중국</a:t>
            </a:r>
            <a:endParaRPr lang="en-US" altLang="ko-KR" sz="25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342900" indent="-342900">
              <a:buAutoNum type="arabicPeriod"/>
            </a:pPr>
            <a:endParaRPr lang="en-US" altLang="ko-KR" sz="2500" dirty="0">
              <a:solidFill>
                <a:schemeClr val="tx1"/>
              </a:solidFill>
              <a:latin typeface="+mn-ea"/>
              <a:ea typeface="+mn-ea"/>
            </a:endParaRPr>
          </a:p>
          <a:p>
            <a:pPr marL="342900" indent="-342900">
              <a:buAutoNum type="arabicPeriod"/>
            </a:pPr>
            <a:endParaRPr lang="en-US" altLang="ko-KR" sz="25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342900" indent="-342900">
              <a:buAutoNum type="arabicPeriod"/>
            </a:pPr>
            <a:r>
              <a:rPr lang="ko-KR" altLang="en-US" sz="2500" dirty="0" smtClean="0">
                <a:solidFill>
                  <a:schemeClr val="tx1"/>
                </a:solidFill>
                <a:latin typeface="+mn-ea"/>
                <a:ea typeface="+mn-ea"/>
              </a:rPr>
              <a:t>소주 </a:t>
            </a:r>
            <a:r>
              <a:rPr lang="ko-KR" altLang="en-US" sz="2500" dirty="0" err="1" smtClean="0">
                <a:solidFill>
                  <a:schemeClr val="tx1"/>
                </a:solidFill>
                <a:latin typeface="+mn-ea"/>
                <a:ea typeface="+mn-ea"/>
              </a:rPr>
              <a:t>공업원구서비스아웃소싱직업대학</a:t>
            </a:r>
            <a:r>
              <a:rPr lang="ko-KR" altLang="en-US" sz="2500" dirty="0" smtClean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en-US" altLang="ko-KR" sz="2500" dirty="0" smtClean="0">
                <a:solidFill>
                  <a:schemeClr val="tx1"/>
                </a:solidFill>
                <a:latin typeface="+mn-ea"/>
                <a:ea typeface="+mn-ea"/>
              </a:rPr>
              <a:t>–</a:t>
            </a:r>
            <a:r>
              <a:rPr lang="ko-KR" altLang="en-US" sz="2500" dirty="0" smtClean="0">
                <a:solidFill>
                  <a:schemeClr val="tx1"/>
                </a:solidFill>
                <a:latin typeface="+mn-ea"/>
                <a:ea typeface="+mn-ea"/>
              </a:rPr>
              <a:t>중국</a:t>
            </a:r>
            <a:endParaRPr lang="en-US" altLang="ko-KR" sz="2500" dirty="0">
              <a:solidFill>
                <a:schemeClr val="tx1"/>
              </a:solidFill>
              <a:latin typeface="+mn-ea"/>
              <a:ea typeface="+mn-ea"/>
            </a:endParaRPr>
          </a:p>
          <a:p>
            <a:pPr marL="342900" indent="-342900">
              <a:buAutoNum type="arabicPeriod"/>
            </a:pPr>
            <a:endParaRPr lang="en-US" altLang="ko-KR" sz="25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342900" indent="-342900">
              <a:buAutoNum type="arabicPeriod"/>
            </a:pPr>
            <a:endParaRPr lang="en-US" altLang="ko-KR" sz="2500" dirty="0">
              <a:solidFill>
                <a:schemeClr val="tx1"/>
              </a:solidFill>
              <a:latin typeface="+mn-ea"/>
              <a:ea typeface="+mn-ea"/>
            </a:endParaRPr>
          </a:p>
          <a:p>
            <a:pPr marL="342900" indent="-342900">
              <a:buAutoNum type="arabicPeriod"/>
            </a:pPr>
            <a:r>
              <a:rPr lang="en-US" altLang="ko-KR" sz="2500" dirty="0" smtClean="0">
                <a:solidFill>
                  <a:schemeClr val="tx1"/>
                </a:solidFill>
                <a:latin typeface="+mn-ea"/>
                <a:ea typeface="+mn-ea"/>
              </a:rPr>
              <a:t> ICO(international joint stock company) -</a:t>
            </a:r>
            <a:r>
              <a:rPr lang="ko-KR" altLang="en-US" sz="2500" dirty="0" smtClean="0">
                <a:solidFill>
                  <a:schemeClr val="tx1"/>
                </a:solidFill>
                <a:latin typeface="+mn-ea"/>
                <a:ea typeface="+mn-ea"/>
              </a:rPr>
              <a:t>베트남</a:t>
            </a:r>
            <a:endParaRPr lang="en-US" altLang="ko-KR" sz="2500" dirty="0"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7407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8" name="타원 7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9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해외인턴십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  <p:sp>
        <p:nvSpPr>
          <p:cNvPr id="6" name="제목 1"/>
          <p:cNvSpPr txBox="1">
            <a:spLocks/>
          </p:cNvSpPr>
          <p:nvPr/>
        </p:nvSpPr>
        <p:spPr>
          <a:xfrm>
            <a:off x="428916" y="1052736"/>
            <a:ext cx="4935172" cy="504056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실습 정보 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(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중경성시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384" y="1578392"/>
            <a:ext cx="7920000" cy="493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854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8" name="타원 7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9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해외인턴십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  <p:sp>
        <p:nvSpPr>
          <p:cNvPr id="6" name="제목 1"/>
          <p:cNvSpPr txBox="1">
            <a:spLocks/>
          </p:cNvSpPr>
          <p:nvPr/>
        </p:nvSpPr>
        <p:spPr>
          <a:xfrm>
            <a:off x="428916" y="1052736"/>
            <a:ext cx="3855052" cy="504056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실습 정보 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(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소주공업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7920000" cy="4929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938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8" name="타원 7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9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해외인턴십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  <p:sp>
        <p:nvSpPr>
          <p:cNvPr id="6" name="제목 1"/>
          <p:cNvSpPr txBox="1">
            <a:spLocks/>
          </p:cNvSpPr>
          <p:nvPr/>
        </p:nvSpPr>
        <p:spPr>
          <a:xfrm>
            <a:off x="428916" y="1052736"/>
            <a:ext cx="3855052" cy="504056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실습 정보 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(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베트</a:t>
            </a:r>
            <a:r>
              <a:rPr lang="ko-KR" altLang="en-US" sz="2200" dirty="0">
                <a:solidFill>
                  <a:schemeClr val="tx1"/>
                </a:solidFill>
                <a:latin typeface="+mn-ea"/>
                <a:ea typeface="+mn-ea"/>
              </a:rPr>
              <a:t>남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383" y="1556792"/>
            <a:ext cx="7991089" cy="49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810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563396"/>
              </p:ext>
            </p:extLst>
          </p:nvPr>
        </p:nvGraphicFramePr>
        <p:xfrm>
          <a:off x="611560" y="1875632"/>
          <a:ext cx="7772401" cy="837936"/>
        </p:xfrm>
        <a:graphic>
          <a:graphicData uri="http://schemas.openxmlformats.org/drawingml/2006/table">
            <a:tbl>
              <a:tblPr/>
              <a:tblGrid>
                <a:gridCol w="1417395"/>
                <a:gridCol w="1417395"/>
                <a:gridCol w="945307"/>
                <a:gridCol w="1996152"/>
                <a:gridCol w="1996152"/>
              </a:tblGrid>
              <a:tr h="27698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과정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153" marR="64153" marT="17736" marB="17736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교과목명</a:t>
                      </a: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153" marR="64153" marT="17736" marB="17736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교과구분</a:t>
                      </a: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153" marR="64153" marT="17736" marB="17736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학점</a:t>
                      </a: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153" marR="64153" marT="17736" marB="17736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실습요건</a:t>
                      </a: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153" marR="64153" marT="17736" marB="17736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</a:tr>
              <a:tr h="276988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학기제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153" marR="64153" marT="17736" marB="17736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해외현장실습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(3)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153" marR="64153" marT="17736" marB="17736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일반선택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153" marR="64153" marT="17736" marB="17736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153" marR="64153" marT="17736" marB="17736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>
                          <a:solidFill>
                            <a:srgbClr val="FF0000"/>
                          </a:solidFill>
                          <a:effectLst/>
                          <a:latin typeface="맑은 고딕"/>
                        </a:rPr>
                        <a:t>16</a:t>
                      </a:r>
                      <a:r>
                        <a:rPr lang="ko-KR" altLang="en-US" sz="1000" b="1" kern="0" spc="0">
                          <a:solidFill>
                            <a:srgbClr val="FF0000"/>
                          </a:solidFill>
                          <a:effectLst/>
                          <a:ea typeface="맑은 고딕"/>
                        </a:rPr>
                        <a:t>주 이상</a:t>
                      </a:r>
                      <a:r>
                        <a:rPr lang="en-US" altLang="ko-KR" sz="1000" b="1" kern="0" spc="0">
                          <a:solidFill>
                            <a:srgbClr val="FF0000"/>
                          </a:solidFill>
                          <a:effectLst/>
                          <a:latin typeface="맑은 고딕"/>
                        </a:rPr>
                        <a:t>(640</a:t>
                      </a:r>
                      <a:r>
                        <a:rPr lang="ko-KR" altLang="en-US" sz="1000" b="1" kern="0" spc="0">
                          <a:solidFill>
                            <a:srgbClr val="FF0000"/>
                          </a:solidFill>
                          <a:effectLst/>
                          <a:ea typeface="맑은 고딕"/>
                        </a:rPr>
                        <a:t>시간 이상</a:t>
                      </a:r>
                      <a:r>
                        <a:rPr lang="en-US" altLang="ko-KR" sz="1000" b="1" kern="0" spc="0">
                          <a:solidFill>
                            <a:srgbClr val="FF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000" b="1" kern="0" spc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64153" marR="64153" marT="17736" marB="17736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해외현장실습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(4)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153" marR="64153" marT="17736" marB="17736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일반선택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153" marR="64153" marT="17736" marB="17736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18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153" marR="64153" marT="17736" marB="17736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FF0000"/>
                          </a:solidFill>
                          <a:effectLst/>
                          <a:latin typeface="맑은 고딕"/>
                        </a:rPr>
                        <a:t>20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ea typeface="맑은 고딕"/>
                        </a:rPr>
                        <a:t>주 이상</a:t>
                      </a:r>
                      <a:r>
                        <a:rPr lang="en-US" altLang="ko-KR" sz="1000" b="1" kern="0" spc="0" dirty="0">
                          <a:solidFill>
                            <a:srgbClr val="FF0000"/>
                          </a:solidFill>
                          <a:effectLst/>
                          <a:latin typeface="맑은 고딕"/>
                        </a:rPr>
                        <a:t>(800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ea typeface="맑은 고딕"/>
                        </a:rPr>
                        <a:t>시간 이상</a:t>
                      </a:r>
                      <a:r>
                        <a:rPr lang="en-US" altLang="ko-KR" sz="1000" b="1" kern="0" spc="0" dirty="0">
                          <a:solidFill>
                            <a:srgbClr val="FF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000" b="1" kern="0" spc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64153" marR="64153" marT="17736" marB="17736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509176"/>
              </p:ext>
            </p:extLst>
          </p:nvPr>
        </p:nvGraphicFramePr>
        <p:xfrm>
          <a:off x="616025" y="3211690"/>
          <a:ext cx="7772399" cy="3313654"/>
        </p:xfrm>
        <a:graphic>
          <a:graphicData uri="http://schemas.openxmlformats.org/drawingml/2006/table">
            <a:tbl>
              <a:tblPr/>
              <a:tblGrid>
                <a:gridCol w="1394479"/>
                <a:gridCol w="1394479"/>
                <a:gridCol w="935067"/>
                <a:gridCol w="2024187"/>
                <a:gridCol w="2024187"/>
              </a:tblGrid>
              <a:tr h="27512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과정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교과목명</a:t>
                      </a: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교과구분</a:t>
                      </a: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학점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실습요건</a:t>
                      </a: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</a:tr>
              <a:tr h="275123">
                <a:tc rowSpan="9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학기제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FF"/>
                          </a:solidFill>
                          <a:effectLst/>
                          <a:ea typeface="맑은 고딕"/>
                        </a:rPr>
                        <a:t>＊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해외현장실습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(5)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일반선택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16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주 이상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(640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시간 이상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1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전공현장실습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(1)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전공선택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751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전공현장실습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(2)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전공선택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751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전공현장실습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(3)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전공선택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751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FF"/>
                          </a:solidFill>
                          <a:effectLst/>
                          <a:ea typeface="맑은 고딕"/>
                        </a:rPr>
                        <a:t>＊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해외현장실습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(5)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일반선택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20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주 이상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(800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시간 이상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1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전공현장실습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(1)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전공선택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751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전공현장실습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(2)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전공선택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751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전공현장실습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(3)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전공선택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751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전공현장실습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(4)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전공선택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15011">
                <a:tc gridSpan="5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0000FF"/>
                          </a:solidFill>
                          <a:effectLst/>
                          <a:ea typeface="맑은 고딕"/>
                        </a:rPr>
                        <a:t>⁎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해외현장실습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(5)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를 신청하는 경우 실습시작 전까지 반드시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‘</a:t>
                      </a:r>
                      <a:r>
                        <a:rPr lang="ko-KR" altLang="en-US" sz="1000" b="1" kern="0" spc="0" dirty="0">
                          <a:solidFill>
                            <a:srgbClr val="0000FF"/>
                          </a:solidFill>
                          <a:effectLst/>
                          <a:ea typeface="맑은 고딕"/>
                        </a:rPr>
                        <a:t>현장실습 전공학점인정 심사의견서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’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와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’</a:t>
                      </a:r>
                      <a:r>
                        <a:rPr lang="ko-KR" altLang="en-US" sz="1000" b="1" kern="0" spc="0" dirty="0">
                          <a:solidFill>
                            <a:srgbClr val="0000FF"/>
                          </a:solidFill>
                          <a:effectLst/>
                          <a:ea typeface="맑은 고딕"/>
                        </a:rPr>
                        <a:t>현장실습기관운영계획서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’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를 </a:t>
                      </a:r>
                      <a:r>
                        <a:rPr lang="ko-KR" altLang="en-US" sz="1000" b="1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취업처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현장실습지원센터로 제출하여야 함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20" marR="63720" marT="17617" marB="1761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제목 1"/>
          <p:cNvSpPr txBox="1">
            <a:spLocks/>
          </p:cNvSpPr>
          <p:nvPr/>
        </p:nvSpPr>
        <p:spPr>
          <a:xfrm>
            <a:off x="428916" y="1052736"/>
            <a:ext cx="2126860" cy="504056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학점 인정</a:t>
            </a:r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614367" y="1486464"/>
            <a:ext cx="2373457" cy="358360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700" dirty="0" smtClean="0">
                <a:solidFill>
                  <a:schemeClr val="tx1"/>
                </a:solidFill>
                <a:latin typeface="+mn-ea"/>
                <a:ea typeface="+mn-ea"/>
              </a:rPr>
              <a:t>1) </a:t>
            </a:r>
            <a:r>
              <a:rPr lang="ko-KR" altLang="en-US" sz="1700" dirty="0" smtClean="0">
                <a:solidFill>
                  <a:schemeClr val="tx1"/>
                </a:solidFill>
                <a:latin typeface="+mn-ea"/>
                <a:ea typeface="+mn-ea"/>
              </a:rPr>
              <a:t>일반선택 과정</a:t>
            </a:r>
            <a:endParaRPr lang="en-US" altLang="ko-KR" sz="17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621506" y="2852936"/>
            <a:ext cx="7262862" cy="358360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700" dirty="0">
                <a:solidFill>
                  <a:schemeClr val="tx1"/>
                </a:solidFill>
                <a:latin typeface="+mn-ea"/>
                <a:ea typeface="+mn-ea"/>
              </a:rPr>
              <a:t>2</a:t>
            </a:r>
            <a:r>
              <a:rPr lang="en-US" altLang="ko-KR" sz="1700" dirty="0" smtClean="0">
                <a:solidFill>
                  <a:schemeClr val="tx1"/>
                </a:solidFill>
                <a:latin typeface="+mn-ea"/>
                <a:ea typeface="+mn-ea"/>
              </a:rPr>
              <a:t>) </a:t>
            </a:r>
            <a:r>
              <a:rPr lang="ko-KR" altLang="en-US" sz="1700" dirty="0" smtClean="0">
                <a:solidFill>
                  <a:schemeClr val="tx1"/>
                </a:solidFill>
                <a:latin typeface="+mn-ea"/>
                <a:ea typeface="+mn-ea"/>
              </a:rPr>
              <a:t>일반선택 </a:t>
            </a:r>
            <a:r>
              <a:rPr lang="en-US" altLang="ko-KR" sz="1700" dirty="0" smtClean="0">
                <a:solidFill>
                  <a:schemeClr val="tx1"/>
                </a:solidFill>
                <a:latin typeface="+mn-ea"/>
                <a:ea typeface="+mn-ea"/>
              </a:rPr>
              <a:t>+ </a:t>
            </a:r>
            <a:r>
              <a:rPr lang="ko-KR" altLang="en-US" sz="1700" dirty="0" smtClean="0">
                <a:solidFill>
                  <a:schemeClr val="tx1"/>
                </a:solidFill>
                <a:latin typeface="+mn-ea"/>
                <a:ea typeface="+mn-ea"/>
              </a:rPr>
              <a:t>전공선택 혼합과정 </a:t>
            </a:r>
            <a:r>
              <a:rPr lang="en-US" altLang="ko-KR" sz="1700" dirty="0" smtClean="0">
                <a:solidFill>
                  <a:schemeClr val="tx1"/>
                </a:solidFill>
                <a:latin typeface="+mn-ea"/>
                <a:ea typeface="+mn-ea"/>
              </a:rPr>
              <a:t>(2017</a:t>
            </a:r>
            <a:r>
              <a:rPr lang="ko-KR" altLang="en-US" sz="1700" dirty="0" smtClean="0">
                <a:solidFill>
                  <a:schemeClr val="tx1"/>
                </a:solidFill>
                <a:latin typeface="+mn-ea"/>
                <a:ea typeface="+mn-ea"/>
              </a:rPr>
              <a:t>학년도부터 혼합과정 시행</a:t>
            </a:r>
            <a:r>
              <a:rPr lang="en-US" altLang="ko-KR" sz="17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  <a:endParaRPr lang="en-US" altLang="ko-KR" sz="17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grpSp>
        <p:nvGrpSpPr>
          <p:cNvPr id="11" name="그룹 10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12" name="타원 11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13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해외인턴십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362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직사각형 32"/>
          <p:cNvSpPr/>
          <p:nvPr/>
        </p:nvSpPr>
        <p:spPr>
          <a:xfrm>
            <a:off x="1551840" y="3645024"/>
            <a:ext cx="1507992" cy="1080120"/>
          </a:xfrm>
          <a:prstGeom prst="rect">
            <a:avLst/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>
                <a:solidFill>
                  <a:schemeClr val="tx1"/>
                </a:solidFill>
              </a:rPr>
              <a:t>인턴십</a:t>
            </a:r>
            <a:r>
              <a:rPr lang="ko-KR" altLang="en-US" dirty="0" smtClean="0">
                <a:solidFill>
                  <a:schemeClr val="tx1"/>
                </a:solidFill>
              </a:rPr>
              <a:t> 실시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3640072" y="3645024"/>
            <a:ext cx="1507992" cy="1080120"/>
          </a:xfrm>
          <a:prstGeom prst="rect">
            <a:avLst/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학점인정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신청 서류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제출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5800312" y="3641404"/>
            <a:ext cx="1507992" cy="1080120"/>
          </a:xfrm>
          <a:prstGeom prst="rect">
            <a:avLst/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성적부여 및 학점인정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467544" y="1769196"/>
            <a:ext cx="1507992" cy="1080120"/>
          </a:xfrm>
          <a:prstGeom prst="rect">
            <a:avLst/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신청자 모집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2555776" y="1769196"/>
            <a:ext cx="1507992" cy="1080120"/>
          </a:xfrm>
          <a:prstGeom prst="rect">
            <a:avLst/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참가</a:t>
            </a:r>
            <a:r>
              <a:rPr lang="ko-KR" altLang="en-US" dirty="0">
                <a:solidFill>
                  <a:schemeClr val="tx1"/>
                </a:solidFill>
              </a:rPr>
              <a:t>자</a:t>
            </a:r>
            <a:r>
              <a:rPr lang="ko-KR" altLang="en-US" dirty="0" smtClean="0">
                <a:solidFill>
                  <a:schemeClr val="tx1"/>
                </a:solidFill>
              </a:rPr>
              <a:t> 선발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4716016" y="1765576"/>
            <a:ext cx="1507992" cy="1080120"/>
          </a:xfrm>
          <a:prstGeom prst="rect">
            <a:avLst/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신청서류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제출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6876256" y="1765576"/>
            <a:ext cx="1507992" cy="1080120"/>
          </a:xfrm>
          <a:prstGeom prst="rect">
            <a:avLst/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참가자 등록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" name="오른쪽 화살표 11"/>
          <p:cNvSpPr/>
          <p:nvPr/>
        </p:nvSpPr>
        <p:spPr>
          <a:xfrm>
            <a:off x="2055896" y="2201244"/>
            <a:ext cx="427872" cy="2880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오른쪽 화살표 37"/>
          <p:cNvSpPr/>
          <p:nvPr/>
        </p:nvSpPr>
        <p:spPr>
          <a:xfrm>
            <a:off x="4211960" y="2201244"/>
            <a:ext cx="427872" cy="2880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오른쪽 화살표 38"/>
          <p:cNvSpPr/>
          <p:nvPr/>
        </p:nvSpPr>
        <p:spPr>
          <a:xfrm>
            <a:off x="6372200" y="2201244"/>
            <a:ext cx="427872" cy="2880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오른쪽 화살표 40"/>
          <p:cNvSpPr/>
          <p:nvPr/>
        </p:nvSpPr>
        <p:spPr>
          <a:xfrm>
            <a:off x="3136016" y="4041068"/>
            <a:ext cx="427872" cy="2880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오른쪽 화살표 41"/>
          <p:cNvSpPr/>
          <p:nvPr/>
        </p:nvSpPr>
        <p:spPr>
          <a:xfrm>
            <a:off x="5296256" y="4037448"/>
            <a:ext cx="427872" cy="2880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제목 1"/>
          <p:cNvSpPr txBox="1">
            <a:spLocks/>
          </p:cNvSpPr>
          <p:nvPr/>
        </p:nvSpPr>
        <p:spPr>
          <a:xfrm>
            <a:off x="428916" y="1052736"/>
            <a:ext cx="2126860" cy="504056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1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◉ 진행 절차</a:t>
            </a:r>
            <a:endParaRPr lang="en-US" altLang="ko-KR" sz="2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47" name="오른쪽 화살표 46"/>
          <p:cNvSpPr/>
          <p:nvPr/>
        </p:nvSpPr>
        <p:spPr>
          <a:xfrm>
            <a:off x="975776" y="4037448"/>
            <a:ext cx="427872" cy="2880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8" name="그룹 47"/>
          <p:cNvGrpSpPr/>
          <p:nvPr/>
        </p:nvGrpSpPr>
        <p:grpSpPr>
          <a:xfrm>
            <a:off x="391360" y="260648"/>
            <a:ext cx="2956504" cy="590739"/>
            <a:chOff x="391360" y="260648"/>
            <a:chExt cx="2956504" cy="590739"/>
          </a:xfrm>
        </p:grpSpPr>
        <p:sp>
          <p:nvSpPr>
            <p:cNvPr id="49" name="타원 48"/>
            <p:cNvSpPr/>
            <p:nvPr/>
          </p:nvSpPr>
          <p:spPr>
            <a:xfrm>
              <a:off x="391360" y="260648"/>
              <a:ext cx="432048" cy="432048"/>
            </a:xfrm>
            <a:prstGeom prst="ellipse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000" dirty="0"/>
            </a:p>
          </p:txBody>
        </p:sp>
        <p:sp>
          <p:nvSpPr>
            <p:cNvPr id="50" name="제목 1"/>
            <p:cNvSpPr txBox="1">
              <a:spLocks/>
            </p:cNvSpPr>
            <p:nvPr/>
          </p:nvSpPr>
          <p:spPr>
            <a:xfrm>
              <a:off x="467544" y="356234"/>
              <a:ext cx="2880320" cy="495153"/>
            </a:xfrm>
            <a:prstGeom prst="rect">
              <a:avLst/>
            </a:prstGeom>
          </p:spPr>
          <p:txBody>
            <a:bodyPr bIns="91440" anchor="b" anchorCtr="0">
              <a:noAutofit/>
            </a:bodyPr>
            <a:lstStyle>
              <a:lvl1pPr algn="l" rtl="0" eaLnBrk="1" latinLnBrk="1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o-KR" altLang="en-US" sz="3500" dirty="0" err="1" smtClean="0">
                  <a:solidFill>
                    <a:schemeClr val="tx1"/>
                  </a:solidFill>
                  <a:latin typeface="MD개성체" pitchFamily="18" charset="-127"/>
                  <a:ea typeface="MD개성체" pitchFamily="18" charset="-127"/>
                  <a:cs typeface="Meiryo" pitchFamily="34" charset="-128"/>
                </a:rPr>
                <a:t>해외인턴십</a:t>
              </a:r>
              <a:endParaRPr lang="ko-KR" altLang="en-US" sz="3500" dirty="0">
                <a:solidFill>
                  <a:schemeClr val="tx1"/>
                </a:solidFill>
                <a:latin typeface="MD개성체" pitchFamily="18" charset="-127"/>
                <a:ea typeface="MD개성체" pitchFamily="18" charset="-127"/>
                <a:cs typeface="Meiryo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124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882</Words>
  <Application>Microsoft Office PowerPoint</Application>
  <PresentationFormat>화면 슬라이드 쇼(4:3)</PresentationFormat>
  <Paragraphs>290</Paragraphs>
  <Slides>21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2" baseType="lpstr">
      <vt:lpstr>Office 테마</vt:lpstr>
      <vt:lpstr>취업 특강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33</cp:revision>
  <dcterms:created xsi:type="dcterms:W3CDTF">2017-05-22T01:54:32Z</dcterms:created>
  <dcterms:modified xsi:type="dcterms:W3CDTF">2017-06-02T02:30:48Z</dcterms:modified>
</cp:coreProperties>
</file>