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48.xml" ContentType="application/vnd.openxmlformats-officedocument.presentationml.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  <p:sldMasterId id="2147483668" r:id="rId3"/>
    <p:sldMasterId id="2147483670" r:id="rId4"/>
  </p:sldMasterIdLst>
  <p:notesMasterIdLst>
    <p:notesMasterId r:id="rId99"/>
  </p:notesMasterIdLst>
  <p:handoutMasterIdLst>
    <p:handoutMasterId r:id="rId100"/>
  </p:handoutMasterIdLst>
  <p:sldIdLst>
    <p:sldId id="263" r:id="rId5"/>
    <p:sldId id="273" r:id="rId6"/>
    <p:sldId id="529" r:id="rId7"/>
    <p:sldId id="530" r:id="rId8"/>
    <p:sldId id="531" r:id="rId9"/>
    <p:sldId id="532" r:id="rId10"/>
    <p:sldId id="533" r:id="rId11"/>
    <p:sldId id="534" r:id="rId12"/>
    <p:sldId id="535" r:id="rId13"/>
    <p:sldId id="536" r:id="rId14"/>
    <p:sldId id="537" r:id="rId15"/>
    <p:sldId id="538" r:id="rId16"/>
    <p:sldId id="539" r:id="rId17"/>
    <p:sldId id="540" r:id="rId18"/>
    <p:sldId id="541" r:id="rId19"/>
    <p:sldId id="542" r:id="rId20"/>
    <p:sldId id="543" r:id="rId21"/>
    <p:sldId id="544" r:id="rId22"/>
    <p:sldId id="545" r:id="rId23"/>
    <p:sldId id="546" r:id="rId24"/>
    <p:sldId id="547" r:id="rId25"/>
    <p:sldId id="548" r:id="rId26"/>
    <p:sldId id="549" r:id="rId27"/>
    <p:sldId id="550" r:id="rId28"/>
    <p:sldId id="551" r:id="rId29"/>
    <p:sldId id="552" r:id="rId30"/>
    <p:sldId id="553" r:id="rId31"/>
    <p:sldId id="554" r:id="rId32"/>
    <p:sldId id="555" r:id="rId33"/>
    <p:sldId id="556" r:id="rId34"/>
    <p:sldId id="557" r:id="rId35"/>
    <p:sldId id="558" r:id="rId36"/>
    <p:sldId id="559" r:id="rId37"/>
    <p:sldId id="560" r:id="rId38"/>
    <p:sldId id="561" r:id="rId39"/>
    <p:sldId id="562" r:id="rId40"/>
    <p:sldId id="563" r:id="rId41"/>
    <p:sldId id="564" r:id="rId42"/>
    <p:sldId id="565" r:id="rId43"/>
    <p:sldId id="566" r:id="rId44"/>
    <p:sldId id="567" r:id="rId45"/>
    <p:sldId id="568" r:id="rId46"/>
    <p:sldId id="569" r:id="rId47"/>
    <p:sldId id="570" r:id="rId48"/>
    <p:sldId id="571" r:id="rId49"/>
    <p:sldId id="572" r:id="rId50"/>
    <p:sldId id="573" r:id="rId51"/>
    <p:sldId id="574" r:id="rId52"/>
    <p:sldId id="575" r:id="rId53"/>
    <p:sldId id="576" r:id="rId54"/>
    <p:sldId id="577" r:id="rId55"/>
    <p:sldId id="578" r:id="rId56"/>
    <p:sldId id="579" r:id="rId57"/>
    <p:sldId id="580" r:id="rId58"/>
    <p:sldId id="581" r:id="rId59"/>
    <p:sldId id="582" r:id="rId60"/>
    <p:sldId id="583" r:id="rId61"/>
    <p:sldId id="584" r:id="rId62"/>
    <p:sldId id="585" r:id="rId63"/>
    <p:sldId id="587" r:id="rId64"/>
    <p:sldId id="586" r:id="rId65"/>
    <p:sldId id="588" r:id="rId66"/>
    <p:sldId id="589" r:id="rId67"/>
    <p:sldId id="590" r:id="rId68"/>
    <p:sldId id="591" r:id="rId69"/>
    <p:sldId id="592" r:id="rId70"/>
    <p:sldId id="593" r:id="rId71"/>
    <p:sldId id="594" r:id="rId72"/>
    <p:sldId id="595" r:id="rId73"/>
    <p:sldId id="596" r:id="rId74"/>
    <p:sldId id="597" r:id="rId75"/>
    <p:sldId id="598" r:id="rId76"/>
    <p:sldId id="600" r:id="rId77"/>
    <p:sldId id="599" r:id="rId78"/>
    <p:sldId id="601" r:id="rId79"/>
    <p:sldId id="602" r:id="rId80"/>
    <p:sldId id="603" r:id="rId81"/>
    <p:sldId id="604" r:id="rId82"/>
    <p:sldId id="606" r:id="rId83"/>
    <p:sldId id="607" r:id="rId84"/>
    <p:sldId id="608" r:id="rId85"/>
    <p:sldId id="609" r:id="rId86"/>
    <p:sldId id="610" r:id="rId87"/>
    <p:sldId id="611" r:id="rId88"/>
    <p:sldId id="612" r:id="rId89"/>
    <p:sldId id="614" r:id="rId90"/>
    <p:sldId id="613" r:id="rId91"/>
    <p:sldId id="616" r:id="rId92"/>
    <p:sldId id="615" r:id="rId93"/>
    <p:sldId id="617" r:id="rId94"/>
    <p:sldId id="618" r:id="rId95"/>
    <p:sldId id="619" r:id="rId96"/>
    <p:sldId id="620" r:id="rId97"/>
    <p:sldId id="504" r:id="rId98"/>
  </p:sldIdLst>
  <p:sldSz cx="10693400" cy="7561263"/>
  <p:notesSz cx="6807200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1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1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1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66"/>
    <a:srgbClr val="99FFCC"/>
    <a:srgbClr val="006600"/>
    <a:srgbClr val="B2B2B2"/>
    <a:srgbClr val="FF99FF"/>
    <a:srgbClr val="FF9933"/>
    <a:srgbClr val="669900"/>
    <a:srgbClr val="996633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982" autoAdjust="0"/>
    <p:restoredTop sz="93428" autoAdjust="0"/>
  </p:normalViewPr>
  <p:slideViewPr>
    <p:cSldViewPr showGuides="1">
      <p:cViewPr>
        <p:scale>
          <a:sx n="90" d="100"/>
          <a:sy n="90" d="100"/>
        </p:scale>
        <p:origin x="-294" y="-186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1548" y="294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36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dPt>
            <c:idx val="1"/>
            <c:spPr>
              <a:solidFill>
                <a:srgbClr val="00B050"/>
              </a:solidFill>
              <a:ln>
                <a:noFill/>
              </a:ln>
            </c:spPr>
          </c:dPt>
          <c:dPt>
            <c:idx val="2"/>
            <c:spPr>
              <a:solidFill>
                <a:srgbClr val="0070C0"/>
              </a:solidFill>
              <a:ln>
                <a:noFill/>
              </a:ln>
            </c:spPr>
          </c:dPt>
          <c:dPt>
            <c:idx val="3"/>
            <c:spPr>
              <a:solidFill>
                <a:srgbClr val="66FFFF"/>
              </a:solidFill>
              <a:ln>
                <a:noFill/>
              </a:ln>
            </c:spPr>
          </c:dPt>
          <c:dPt>
            <c:idx val="4"/>
            <c:spPr>
              <a:solidFill>
                <a:srgbClr val="996633"/>
              </a:solidFill>
              <a:ln>
                <a:noFill/>
              </a:ln>
            </c:spPr>
          </c:dPt>
          <c:cat>
            <c:strRef>
              <c:f>Sheet1!$A$2:$A$6</c:f>
              <c:strCache>
                <c:ptCount val="5"/>
                <c:pt idx="0">
                  <c:v>화상</c:v>
                </c:pt>
                <c:pt idx="1">
                  <c:v>골절/신경 손상</c:v>
                </c:pt>
                <c:pt idx="2">
                  <c:v>창상/찰과상</c:v>
                </c:pt>
                <c:pt idx="3">
                  <c:v>염좌/타박상</c:v>
                </c:pt>
                <c:pt idx="4">
                  <c:v>안과질환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19</c:v>
                </c:pt>
                <c:pt idx="2">
                  <c:v>37</c:v>
                </c:pt>
                <c:pt idx="3">
                  <c:v>11</c:v>
                </c:pt>
                <c:pt idx="4">
                  <c:v>3</c:v>
                </c:pt>
              </c:numCache>
            </c:numRef>
          </c:val>
        </c:ser>
        <c:dLbls/>
        <c:shape val="cylinder"/>
        <c:axId val="71576960"/>
        <c:axId val="71623808"/>
        <c:axId val="0"/>
      </c:bar3DChart>
      <c:catAx>
        <c:axId val="7157696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71623808"/>
        <c:crosses val="autoZero"/>
        <c:auto val="1"/>
        <c:lblAlgn val="ctr"/>
        <c:lblOffset val="100"/>
      </c:catAx>
      <c:valAx>
        <c:axId val="71623808"/>
        <c:scaling>
          <c:orientation val="minMax"/>
        </c:scaling>
        <c:axPos val="l"/>
        <c:majorGridlines/>
        <c:numFmt formatCode="General" sourceLinked="1"/>
        <c:tickLblPos val="nextTo"/>
        <c:crossAx val="71576960"/>
        <c:crosses val="autoZero"/>
        <c:crossBetween val="between"/>
        <c:majorUnit val="10"/>
      </c:valAx>
      <c:spPr>
        <a:ln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36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dPt>
            <c:idx val="1"/>
            <c:spPr>
              <a:solidFill>
                <a:srgbClr val="00B050"/>
              </a:solidFill>
              <a:ln>
                <a:noFill/>
              </a:ln>
            </c:spPr>
          </c:dPt>
          <c:dPt>
            <c:idx val="2"/>
            <c:spPr>
              <a:solidFill>
                <a:srgbClr val="0070C0"/>
              </a:solidFill>
              <a:ln>
                <a:noFill/>
              </a:ln>
            </c:spPr>
          </c:dPt>
          <c:dPt>
            <c:idx val="3"/>
            <c:spPr>
              <a:solidFill>
                <a:srgbClr val="66FFFF"/>
              </a:solidFill>
              <a:ln>
                <a:noFill/>
              </a:ln>
            </c:spPr>
          </c:dPt>
          <c:cat>
            <c:strRef>
              <c:f>Sheet1!$A$2:$A$5</c:f>
              <c:strCache>
                <c:ptCount val="4"/>
                <c:pt idx="0">
                  <c:v>대학생</c:v>
                </c:pt>
                <c:pt idx="1">
                  <c:v>대학원생</c:v>
                </c:pt>
                <c:pt idx="2">
                  <c:v>연구보조원</c:v>
                </c:pt>
                <c:pt idx="3">
                  <c:v>연구원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</c:v>
                </c:pt>
                <c:pt idx="1">
                  <c:v>45</c:v>
                </c:pt>
                <c:pt idx="2">
                  <c:v>0</c:v>
                </c:pt>
                <c:pt idx="3">
                  <c:v>8</c:v>
                </c:pt>
              </c:numCache>
            </c:numRef>
          </c:val>
        </c:ser>
        <c:dLbls/>
        <c:shape val="cylinder"/>
        <c:axId val="149088512"/>
        <c:axId val="149098496"/>
        <c:axId val="0"/>
      </c:bar3DChart>
      <c:catAx>
        <c:axId val="14908851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149098496"/>
        <c:crosses val="autoZero"/>
        <c:auto val="1"/>
        <c:lblAlgn val="ctr"/>
        <c:lblOffset val="100"/>
      </c:catAx>
      <c:valAx>
        <c:axId val="149098496"/>
        <c:scaling>
          <c:orientation val="minMax"/>
        </c:scaling>
        <c:axPos val="l"/>
        <c:majorGridlines/>
        <c:numFmt formatCode="General" sourceLinked="1"/>
        <c:tickLblPos val="nextTo"/>
        <c:crossAx val="149088512"/>
        <c:crosses val="autoZero"/>
        <c:crossBetween val="between"/>
        <c:majorUnit val="10"/>
      </c:valAx>
      <c:spPr>
        <a:ln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2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2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2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7" rIns="94772" bIns="47387" numCol="1" anchor="t" anchorCtr="0" compatLnSpc="1">
            <a:prstTxWarp prst="textNoShape">
              <a:avLst/>
            </a:prstTxWarp>
          </a:bodyPr>
          <a:lstStyle>
            <a:lvl1pPr defTabSz="947817" eaLnBrk="1" hangingPunct="1">
              <a:defRPr sz="13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7" rIns="94772" bIns="47387" numCol="1" anchor="t" anchorCtr="0" compatLnSpc="1">
            <a:prstTxWarp prst="textNoShape">
              <a:avLst/>
            </a:prstTxWarp>
          </a:bodyPr>
          <a:lstStyle>
            <a:lvl1pPr algn="r" defTabSz="947817" eaLnBrk="1" hangingPunct="1">
              <a:defRPr sz="13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9275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7" rIns="94772" bIns="47387" numCol="1" anchor="b" anchorCtr="0" compatLnSpc="1">
            <a:prstTxWarp prst="textNoShape">
              <a:avLst/>
            </a:prstTxWarp>
          </a:bodyPr>
          <a:lstStyle>
            <a:lvl1pPr defTabSz="947817" eaLnBrk="1" hangingPunct="1">
              <a:defRPr sz="13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39275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7" rIns="94772" bIns="47387" numCol="1" anchor="b" anchorCtr="0" compatLnSpc="1">
            <a:prstTxWarp prst="textNoShape">
              <a:avLst/>
            </a:prstTxWarp>
          </a:bodyPr>
          <a:lstStyle>
            <a:lvl1pPr algn="r" defTabSz="947817" eaLnBrk="1" hangingPunct="1">
              <a:defRPr sz="13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B1A38B1E-C1B6-4272-B58F-07C91EDCB1E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246405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7" rIns="94772" bIns="47387" numCol="1" anchor="t" anchorCtr="0" compatLnSpc="1">
            <a:prstTxWarp prst="textNoShape">
              <a:avLst/>
            </a:prstTxWarp>
          </a:bodyPr>
          <a:lstStyle>
            <a:lvl1pPr defTabSz="947817" eaLnBrk="1" hangingPunct="1">
              <a:defRPr sz="13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7" rIns="94772" bIns="47387" numCol="1" anchor="t" anchorCtr="0" compatLnSpc="1">
            <a:prstTxWarp prst="textNoShape">
              <a:avLst/>
            </a:prstTxWarp>
          </a:bodyPr>
          <a:lstStyle>
            <a:lvl1pPr algn="r" defTabSz="947817" eaLnBrk="1" hangingPunct="1">
              <a:defRPr sz="13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6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8350" y="744538"/>
            <a:ext cx="5270500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35050" y="4545013"/>
            <a:ext cx="471805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7" rIns="94772" bIns="47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9275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7" rIns="94772" bIns="47387" numCol="1" anchor="b" anchorCtr="0" compatLnSpc="1">
            <a:prstTxWarp prst="textNoShape">
              <a:avLst/>
            </a:prstTxWarp>
          </a:bodyPr>
          <a:lstStyle>
            <a:lvl1pPr defTabSz="947817" eaLnBrk="1" hangingPunct="1">
              <a:defRPr sz="13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39275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7" rIns="94772" bIns="47387" numCol="1" anchor="b" anchorCtr="0" compatLnSpc="1">
            <a:prstTxWarp prst="textNoShape">
              <a:avLst/>
            </a:prstTxWarp>
          </a:bodyPr>
          <a:lstStyle>
            <a:lvl1pPr algn="r" defTabSz="947817" eaLnBrk="1" hangingPunct="1">
              <a:defRPr sz="13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FE15EF52-5C91-4193-A2A8-DCE1CFBB5D6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10933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7AD36C1F-3887-4976-820F-F029FF1BD39D}" type="slidenum">
              <a:rPr lang="ko-KR" altLang="en-US" smtClean="0"/>
              <a:pPr defTabSz="947738"/>
              <a:t>1</a:t>
            </a:fld>
            <a:endParaRPr lang="en-US" altLang="ko-KR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8350" y="735013"/>
            <a:ext cx="5270500" cy="3727450"/>
          </a:xfrm>
          <a:ln/>
        </p:spPr>
      </p:sp>
      <p:sp>
        <p:nvSpPr>
          <p:cNvPr id="1873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35050" y="4584700"/>
            <a:ext cx="4718050" cy="4473575"/>
          </a:xfrm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10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11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12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13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14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15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16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17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18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19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2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20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21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22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23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24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25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26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27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28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29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3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30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31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32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33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34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35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36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37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38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39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4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40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41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42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43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44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45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46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47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48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49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5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50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51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52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53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54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55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56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57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58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59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6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60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61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62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63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64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65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66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67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68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69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7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70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71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72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73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74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75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76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77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78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79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8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80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81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82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83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84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85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86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87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88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89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9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90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91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92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3F7ACA41-AB35-4607-930A-0A4CB4ECD6E2}" type="slidenum">
              <a:rPr lang="ko-KR" altLang="en-US" smtClean="0"/>
              <a:pPr defTabSz="947738"/>
              <a:t>93</a:t>
            </a:fld>
            <a:endParaRPr lang="en-US" altLang="ko-KR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669FFF8C-5025-41A9-A18F-FD7EBD7D32AD}" type="slidenum">
              <a:rPr lang="ko-KR" altLang="en-US" smtClean="0"/>
              <a:pPr defTabSz="947738"/>
              <a:t>94</a:t>
            </a:fld>
            <a:endParaRPr lang="en-US" altLang="ko-KR" smtClean="0"/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증기압과 대기압이 같아지는 순간이 바로 끓는점이 맞습니다 </a:t>
            </a:r>
          </a:p>
          <a:p>
            <a:pPr eaLnBrk="1" hangingPunct="1"/>
            <a:r>
              <a:rPr lang="ko-KR" altLang="en-US" smtClean="0"/>
              <a:t>증기압이 작은 애가 분자간 인력이 크다는 것</a:t>
            </a:r>
            <a:r>
              <a:rPr lang="en-US" altLang="ko-KR" smtClean="0"/>
              <a:t>, </a:t>
            </a:r>
            <a:r>
              <a:rPr lang="ko-KR" altLang="en-US" smtClean="0"/>
              <a:t>또한 바꿔말하면 휘발성이 딴 애들보다는 작다는것</a:t>
            </a:r>
            <a:r>
              <a:rPr lang="en-US" altLang="ko-KR" smtClean="0"/>
              <a:t>, </a:t>
            </a:r>
            <a:r>
              <a:rPr lang="ko-KR" altLang="en-US" smtClean="0"/>
              <a:t>또 같은양을 날려버리는데 </a:t>
            </a:r>
            <a:r>
              <a:rPr lang="ko-KR" altLang="en-US" smtClean="0">
                <a:latin typeface="Arial" pitchFamily="34" charset="0"/>
              </a:rPr>
              <a:t> </a:t>
            </a:r>
            <a:r>
              <a:rPr lang="ko-KR" altLang="en-US" smtClean="0"/>
              <a:t>에너지가 가장 많이 필요하다는 말과 같습니다</a:t>
            </a:r>
            <a:r>
              <a:rPr lang="en-US" altLang="ko-KR" smtClean="0"/>
              <a:t>,</a:t>
            </a:r>
            <a:r>
              <a:rPr lang="en-US" altLang="ko-KR" smtClean="0">
                <a:latin typeface="Arial" pitchFamily="34" charset="0"/>
              </a:rPr>
              <a:t> </a:t>
            </a:r>
            <a:endParaRPr lang="en-US" altLang="ko-KR" smtClean="0"/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ko-KR" altLang="en-US" smtClean="0"/>
              <a:t>증기압이랑</a:t>
            </a:r>
            <a:r>
              <a:rPr lang="ko-KR" altLang="en-US" smtClean="0">
                <a:latin typeface="Arial" pitchFamily="34" charset="0"/>
              </a:rPr>
              <a:t> </a:t>
            </a:r>
            <a:r>
              <a:rPr lang="ko-KR" altLang="en-US" smtClean="0"/>
              <a:t> 액체가 기화하는 성질은 연관이 있습네다</a:t>
            </a:r>
            <a:r>
              <a:rPr lang="en-US" altLang="ko-KR" smtClean="0"/>
              <a:t>,</a:t>
            </a:r>
          </a:p>
          <a:p>
            <a:pPr eaLnBrk="1" hangingPunct="1"/>
            <a:r>
              <a:rPr lang="ko-KR" altLang="en-US" smtClean="0"/>
              <a:t>액체가 기화할라는 </a:t>
            </a:r>
            <a:r>
              <a:rPr lang="ko-KR" altLang="en-US" smtClean="0">
                <a:latin typeface="Arial" pitchFamily="34" charset="0"/>
              </a:rPr>
              <a:t> </a:t>
            </a:r>
            <a:r>
              <a:rPr lang="ko-KR" altLang="en-US" smtClean="0"/>
              <a:t>성질을 휘발성이라고 하거든요</a:t>
            </a:r>
            <a:r>
              <a:rPr lang="en-US" altLang="ko-KR" smtClean="0"/>
              <a:t>,</a:t>
            </a:r>
          </a:p>
          <a:p>
            <a:pPr eaLnBrk="1" hangingPunct="1"/>
            <a:r>
              <a:rPr lang="ko-KR" altLang="en-US" smtClean="0"/>
              <a:t>증기압이 크면 분자애들이 기화하려고 난리부르쓰를 추겠죠</a:t>
            </a:r>
          </a:p>
          <a:p>
            <a:pPr eaLnBrk="1" hangingPunct="1"/>
            <a:endParaRPr lang="ko-KR" altLang="en-US" smtClean="0"/>
          </a:p>
          <a:p>
            <a:pPr eaLnBrk="1" hangingPunct="1"/>
            <a:r>
              <a:rPr lang="ko-KR" altLang="en-US" smtClean="0"/>
              <a:t>분자간인력세다</a:t>
            </a:r>
            <a:r>
              <a:rPr lang="en-US" altLang="ko-KR" smtClean="0"/>
              <a:t>=</a:t>
            </a:r>
            <a:r>
              <a:rPr lang="ko-KR" altLang="en-US" smtClean="0"/>
              <a:t>휘발성작다</a:t>
            </a:r>
            <a:r>
              <a:rPr lang="en-US" altLang="ko-KR" smtClean="0"/>
              <a:t>=</a:t>
            </a:r>
            <a:r>
              <a:rPr lang="ko-KR" altLang="en-US" smtClean="0"/>
              <a:t>증발열이 크다</a:t>
            </a:r>
            <a:r>
              <a:rPr lang="en-US" altLang="ko-KR" smtClean="0"/>
              <a:t>=</a:t>
            </a:r>
            <a:r>
              <a:rPr lang="ko-KR" altLang="en-US" smtClean="0"/>
              <a:t>증기압력이 작다</a:t>
            </a:r>
            <a:r>
              <a:rPr lang="en-US" altLang="ko-KR" smtClean="0"/>
              <a:t>=</a:t>
            </a:r>
            <a:r>
              <a:rPr lang="ko-KR" altLang="en-US" smtClean="0"/>
              <a:t>끓는점이 높다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-1588" y="0"/>
          <a:ext cx="10744201" cy="8189913"/>
        </p:xfrm>
        <a:graphic>
          <a:graphicData uri="http://schemas.openxmlformats.org/presentationml/2006/ole">
            <p:oleObj spid="_x0000_s411657" name="Image" r:id="rId3" imgW="10689357" imgH="8147320" progId="">
              <p:embed/>
            </p:oleObj>
          </a:graphicData>
        </a:graphic>
      </p:graphicFrame>
      <p:sp>
        <p:nvSpPr>
          <p:cNvPr id="972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62138" y="3621088"/>
            <a:ext cx="7483475" cy="587375"/>
          </a:xfrm>
        </p:spPr>
        <p:txBody>
          <a:bodyPr lIns="98601" tIns="49300" rIns="98601" bIns="4930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1069975" y="1706563"/>
            <a:ext cx="10107613" cy="636587"/>
          </a:xfrm>
        </p:spPr>
        <p:txBody>
          <a:bodyPr lIns="98601" tIns="49300" rIns="98601" bIns="49300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4F2C4-8C28-4D53-9ABE-9083B738D8B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115300" y="828675"/>
            <a:ext cx="2578100" cy="61341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79413" y="828675"/>
            <a:ext cx="7583487" cy="61341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9DDA8-1A67-41A3-BE9B-26FE1F4C8F5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787400" y="3024188"/>
            <a:ext cx="9088438" cy="120650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104269" tIns="52135" rIns="104269" bIns="52135"/>
          <a:lstStyle/>
          <a:p>
            <a:pPr defTabSz="1042988" eaLnBrk="1" hangingPunct="1">
              <a:defRPr/>
            </a:pPr>
            <a:endParaRPr lang="ko-KR" altLang="en-US" sz="2700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1688" y="1260475"/>
            <a:ext cx="9090025" cy="1511300"/>
          </a:xfrm>
        </p:spPr>
        <p:txBody>
          <a:bodyPr/>
          <a:lstStyle>
            <a:lvl1pPr>
              <a:defRPr sz="4600">
                <a:latin typeface="Arial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47775" y="4116388"/>
            <a:ext cx="8197850" cy="17653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1688" y="6889750"/>
            <a:ext cx="222885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62863" y="6889750"/>
            <a:ext cx="2228850" cy="503238"/>
          </a:xfrm>
        </p:spPr>
        <p:txBody>
          <a:bodyPr/>
          <a:lstStyle>
            <a:lvl1pPr>
              <a:defRPr sz="1400">
                <a:latin typeface="굴림" pitchFamily="50" charset="-127"/>
              </a:defRPr>
            </a:lvl1pPr>
          </a:lstStyle>
          <a:p>
            <a:pPr>
              <a:defRPr/>
            </a:pPr>
            <a:fld id="{99D7D7F6-41B2-4D1C-9B47-39B5791CB12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6E2DE-C676-475D-A80C-B911C738B11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C4A5A-95E4-4E4D-985D-C35A2D8F348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61988" y="1931988"/>
            <a:ext cx="4602162" cy="4705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6550" y="1931988"/>
            <a:ext cx="4602163" cy="4705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729EF-D09C-4156-A5E7-844EB65CD21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D44C3-EFFF-4548-94E7-FB16E0074C4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C8121-953C-4F09-81F4-E06FFBED66F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882FD-10F3-473C-9553-C6D3854183F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22EB0-CC68-4812-8F33-87818BFDD65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F5997-89CF-4D2D-9B25-DF91822A9BB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030B3-2339-40E8-8F9F-DBBDA6D7FCF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E45B9-9152-44E9-A8C4-E6395254C5F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86675" y="336550"/>
            <a:ext cx="2341563" cy="63007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61988" y="336550"/>
            <a:ext cx="6872287" cy="63007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99FA3-D131-47FC-A5DE-1279C5350AC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1513" y="336550"/>
            <a:ext cx="9356725" cy="10080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61988" y="1931988"/>
            <a:ext cx="4602162" cy="47053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5416550" y="1931988"/>
            <a:ext cx="4602163" cy="22764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5416550" y="4360863"/>
            <a:ext cx="4602163" cy="22764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B97D2-D570-4495-BDA0-A5BE5309FFD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1513" y="336550"/>
            <a:ext cx="9356725" cy="10080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61988" y="1931988"/>
            <a:ext cx="4602162" cy="47053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6550" y="1931988"/>
            <a:ext cx="4602163" cy="47053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676DD-7A8E-4254-AE7D-BD23354DED6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제목, 텍스트 및 클립 아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1513" y="336550"/>
            <a:ext cx="9356725" cy="10080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61988" y="1931988"/>
            <a:ext cx="4602162" cy="47053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클립 아트 개체 틀 3"/>
          <p:cNvSpPr>
            <a:spLocks noGrp="1"/>
          </p:cNvSpPr>
          <p:nvPr>
            <p:ph type="clipArt" sz="half" idx="2"/>
          </p:nvPr>
        </p:nvSpPr>
        <p:spPr>
          <a:xfrm>
            <a:off x="5416550" y="1931988"/>
            <a:ext cx="4602163" cy="470535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B1A62-7FC4-4E10-9728-6984D88CC81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 bwMode="gray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8338" y="4032250"/>
            <a:ext cx="7307262" cy="1260475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altLang="ko-KR"/>
              <a:t>Click to edit title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8338" y="5124450"/>
            <a:ext cx="7307262" cy="8397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>
                <a:solidFill>
                  <a:srgbClr val="B2B2B2"/>
                </a:solidFill>
              </a:defRPr>
            </a:lvl1pPr>
          </a:lstStyle>
          <a:p>
            <a:r>
              <a:rPr lang="en-US" altLang="ko-KR"/>
              <a:t>Click to edit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2863" y="6884988"/>
            <a:ext cx="2495550" cy="525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32E84-EBA4-40E9-8737-51AE614A730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052638" y="1597025"/>
            <a:ext cx="4154487" cy="562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59525" y="1597025"/>
            <a:ext cx="4156075" cy="562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92BD1-71E6-4670-B0D2-5DDE7D89C81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399463" y="252413"/>
            <a:ext cx="2116137" cy="6972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049463" y="252413"/>
            <a:ext cx="6197600" cy="6972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ko-KR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2863" y="6884988"/>
            <a:ext cx="2495550" cy="525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42A1D-ACFB-4191-A6FA-75327A27BD5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A2FB-1F3F-455F-B430-944BBFF201E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89BD2-976D-4F89-AEC9-33F73E3C791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09625" y="1547813"/>
            <a:ext cx="4602163" cy="5414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564188" y="1547813"/>
            <a:ext cx="4603750" cy="5414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8F200-E8F6-4E71-8F40-1B077F9A04C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7188D-EA01-44ED-8CE9-25ED496D17F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C9263-14D3-44CB-A4C4-EC68B1F7B8C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BCE15-6A33-492E-9A42-A1BADCA0796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E16B4-549C-4C5D-B9CD-CAAD6EAC8D8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7445D-52B2-4248-9525-08264D6F85C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EDF6-8E6C-4FEE-ADD7-C390309008F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F8C48-7468-49B8-AF70-51A3271E7AC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A362D-EA18-4071-996E-ED31779ADA4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 name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4B5EC-CF0B-440F-8681-323DED47794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 name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D1B7F-BDA3-478D-ACBF-10EC104A34F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 name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57E96-2FB6-4A8E-93D0-24C98BBE158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ACBA4-764B-4775-AB74-B25E9E9E5CB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6D891-85CC-49F6-88D0-63DDE948902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-36513"/>
          <a:ext cx="10745788" cy="8189913"/>
        </p:xfrm>
        <a:graphic>
          <a:graphicData uri="http://schemas.openxmlformats.org/presentationml/2006/ole">
            <p:oleObj spid="_x0000_s1033" name="Image" r:id="rId14" imgW="10689357" imgH="8147320" progId="">
              <p:embed/>
            </p:oleObj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379413" y="828675"/>
            <a:ext cx="1031398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36" tIns="49318" rIns="98636" bIns="493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1547813"/>
            <a:ext cx="9358313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36" tIns="49318" rIns="98636" bIns="49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1377156" y="5785644"/>
            <a:ext cx="31924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36" tIns="49318" rIns="98636" bIns="493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Company  name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30638" y="7140575"/>
            <a:ext cx="249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36" tIns="49318" rIns="98636" bIns="493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 b="1">
                <a:latin typeface="Verdana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87DB492B-C0C9-4404-8817-BD2409BF4FA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85838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985838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pitchFamily="34" charset="0"/>
        </a:defRPr>
      </a:lvl2pPr>
      <a:lvl3pPr algn="ctr" defTabSz="985838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pitchFamily="34" charset="0"/>
        </a:defRPr>
      </a:lvl3pPr>
      <a:lvl4pPr algn="ctr" defTabSz="985838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pitchFamily="34" charset="0"/>
        </a:defRPr>
      </a:lvl4pPr>
      <a:lvl5pPr algn="ctr" defTabSz="985838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pitchFamily="34" charset="0"/>
        </a:defRPr>
      </a:lvl5pPr>
      <a:lvl6pPr marL="457200" algn="ctr" defTabSz="985838" rtl="0" fontAlgn="base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pitchFamily="34" charset="0"/>
        </a:defRPr>
      </a:lvl6pPr>
      <a:lvl7pPr marL="914400" algn="ctr" defTabSz="985838" rtl="0" fontAlgn="base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pitchFamily="34" charset="0"/>
        </a:defRPr>
      </a:lvl7pPr>
      <a:lvl8pPr marL="1371600" algn="ctr" defTabSz="985838" rtl="0" fontAlgn="base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pitchFamily="34" charset="0"/>
        </a:defRPr>
      </a:lvl8pPr>
      <a:lvl9pPr marL="1828800" algn="ctr" defTabSz="985838" rtl="0" fontAlgn="base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pitchFamily="34" charset="0"/>
        </a:defRPr>
      </a:lvl9pPr>
    </p:titleStyle>
    <p:bodyStyle>
      <a:lvl1pPr marL="369888" indent="-369888" algn="l" defTabSz="98583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500" b="1">
          <a:solidFill>
            <a:schemeClr val="accent1"/>
          </a:solidFill>
          <a:latin typeface="+mn-lt"/>
          <a:ea typeface="+mn-ea"/>
          <a:cs typeface="+mn-cs"/>
        </a:defRPr>
      </a:lvl1pPr>
      <a:lvl2pPr marL="801688" indent="-307975" algn="l" defTabSz="9858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600">
          <a:solidFill>
            <a:schemeClr val="tx1"/>
          </a:solidFill>
          <a:latin typeface="+mn-lt"/>
        </a:defRPr>
      </a:lvl2pPr>
      <a:lvl3pPr marL="1233488" indent="-247650" algn="l" defTabSz="9858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3pPr>
      <a:lvl4pPr marL="1725613" indent="-246063" algn="l" defTabSz="9858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200">
          <a:solidFill>
            <a:schemeClr val="tx1"/>
          </a:solidFill>
          <a:latin typeface="+mn-lt"/>
        </a:defRPr>
      </a:lvl4pPr>
      <a:lvl5pPr marL="2219325" indent="-246063" algn="l" defTabSz="9858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5pPr>
      <a:lvl6pPr marL="2676525" indent="-246063" algn="l" defTabSz="985838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6pPr>
      <a:lvl7pPr marL="3133725" indent="-246063" algn="l" defTabSz="985838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7pPr>
      <a:lvl8pPr marL="3590925" indent="-246063" algn="l" defTabSz="985838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8pPr>
      <a:lvl9pPr marL="4048125" indent="-246063" algn="l" defTabSz="985838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336550"/>
            <a:ext cx="93567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69" tIns="52135" rIns="104269" bIns="5213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31988"/>
            <a:ext cx="935672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11620" name="AutoShape 4"/>
          <p:cNvSpPr>
            <a:spLocks noChangeArrowheads="1"/>
          </p:cNvSpPr>
          <p:nvPr/>
        </p:nvSpPr>
        <p:spPr bwMode="auto">
          <a:xfrm>
            <a:off x="638175" y="842963"/>
            <a:ext cx="9396413" cy="841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104269" tIns="52135" rIns="104269" bIns="52135"/>
          <a:lstStyle/>
          <a:p>
            <a:pPr defTabSz="1042988" eaLnBrk="1" hangingPunct="1">
              <a:defRPr/>
            </a:pPr>
            <a:endParaRPr lang="ko-KR" altLang="en-US" sz="2700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884988"/>
            <a:ext cx="23177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6138" y="7246938"/>
            <a:ext cx="2227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600">
                <a:latin typeface="Arial" pitchFamily="34" charset="0"/>
              </a:defRPr>
            </a:lvl1pPr>
          </a:lstStyle>
          <a:p>
            <a:pPr>
              <a:defRPr/>
            </a:pPr>
            <a:fld id="{B8C2129C-AB45-4D27-A8A6-1962516F002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8439" name="Picture 7" descr="dunu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353550" y="0"/>
            <a:ext cx="129698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defTabSz="1042988" rtl="0" eaLnBrk="0" fontAlgn="base" latinLnBrk="1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eaLnBrk="0" fontAlgn="base" latinLnBrk="1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defTabSz="1042988" rtl="0" eaLnBrk="0" fontAlgn="base" latinLnBrk="1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defTabSz="1042988" rtl="0" eaLnBrk="0" fontAlgn="base" latinLnBrk="1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defTabSz="1042988" rtl="0" eaLnBrk="0" fontAlgn="base" latinLnBrk="1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l" defTabSz="1042988" rtl="0" fontAlgn="base" latinLnBrk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l" defTabSz="1042988" rtl="0" fontAlgn="base" latinLnBrk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l" defTabSz="1042988" rtl="0" fontAlgn="base" latinLnBrk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l" defTabSz="1042988" rtl="0" fontAlgn="base" latinLnBrk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536575" indent="-536575" algn="l" defTabSz="1042988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3400">
          <a:solidFill>
            <a:schemeClr val="tx1"/>
          </a:solidFill>
          <a:latin typeface="+mn-lt"/>
          <a:ea typeface="+mn-ea"/>
          <a:cs typeface="+mn-cs"/>
        </a:defRPr>
      </a:lvl1pPr>
      <a:lvl2pPr marL="1033463" indent="-495300" algn="l" defTabSz="1042988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3000">
          <a:solidFill>
            <a:schemeClr val="tx1"/>
          </a:solidFill>
          <a:latin typeface="+mn-lt"/>
          <a:ea typeface="+mn-ea"/>
        </a:defRPr>
      </a:lvl2pPr>
      <a:lvl3pPr marL="1489075" indent="-450850" algn="l" defTabSz="1042988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600">
          <a:solidFill>
            <a:schemeClr val="tx1"/>
          </a:solidFill>
          <a:latin typeface="+mn-lt"/>
          <a:ea typeface="+mn-ea"/>
        </a:defRPr>
      </a:lvl3pPr>
      <a:lvl4pPr marL="1931988" indent="-441325" algn="l" defTabSz="1042988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300">
          <a:solidFill>
            <a:schemeClr val="tx1"/>
          </a:solidFill>
          <a:latin typeface="+mn-lt"/>
          <a:ea typeface="+mn-ea"/>
        </a:defRPr>
      </a:lvl4pPr>
      <a:lvl5pPr marL="2389188" indent="-455613" algn="l" defTabSz="1042988" rtl="0" eaLnBrk="0" fontAlgn="base" latinLnBrk="1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300">
          <a:solidFill>
            <a:schemeClr val="tx1"/>
          </a:solidFill>
          <a:latin typeface="+mn-lt"/>
          <a:ea typeface="+mn-ea"/>
        </a:defRPr>
      </a:lvl5pPr>
      <a:lvl6pPr marL="2846388" indent="-455613" algn="l" defTabSz="1042988" rtl="0" fontAlgn="base" latinLnBrk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300">
          <a:solidFill>
            <a:schemeClr val="tx1"/>
          </a:solidFill>
          <a:latin typeface="+mn-lt"/>
          <a:ea typeface="+mn-ea"/>
        </a:defRPr>
      </a:lvl6pPr>
      <a:lvl7pPr marL="3303588" indent="-455613" algn="l" defTabSz="1042988" rtl="0" fontAlgn="base" latinLnBrk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300">
          <a:solidFill>
            <a:schemeClr val="tx1"/>
          </a:solidFill>
          <a:latin typeface="+mn-lt"/>
          <a:ea typeface="+mn-ea"/>
        </a:defRPr>
      </a:lvl7pPr>
      <a:lvl8pPr marL="3760788" indent="-455613" algn="l" defTabSz="1042988" rtl="0" fontAlgn="base" latinLnBrk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300">
          <a:solidFill>
            <a:schemeClr val="tx1"/>
          </a:solidFill>
          <a:latin typeface="+mn-lt"/>
          <a:ea typeface="+mn-ea"/>
        </a:defRPr>
      </a:lvl8pPr>
      <a:lvl9pPr marL="4217988" indent="-455613" algn="l" defTabSz="1042988" rtl="0" fontAlgn="base" latinLnBrk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49463" y="252413"/>
            <a:ext cx="84661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51" tIns="52125" rIns="104251" bIns="5212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2638" y="1597025"/>
            <a:ext cx="8462962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51" tIns="52125" rIns="104251" bIns="521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51" tIns="52125" rIns="104251" bIns="521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4988"/>
            <a:ext cx="33877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51" tIns="52125" rIns="104251" bIns="5212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877050"/>
            <a:ext cx="24955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51" tIns="52125" rIns="104251" bIns="521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8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1042988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1042988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1042988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1042988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3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344738" indent="-258763" algn="l" defTabSz="1042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801938" indent="-258763" algn="l" defTabSz="1042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259138" indent="-258763" algn="l" defTabSz="1042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716338" indent="-258763" algn="l" defTabSz="1042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173538" indent="-258763" algn="l" defTabSz="1042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69" tIns="52135" rIns="104269" bIns="521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4988"/>
            <a:ext cx="33877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7850" y="7224713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7194748B-E31B-461F-BDA5-1C85BFA386E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hdr="0" ftr="0" dt="0"/>
  <p:txStyles>
    <p:titleStyle>
      <a:lvl1pPr algn="ctr" defTabSz="1042988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2988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defTabSz="1042988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defTabSz="1042988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defTabSz="1042988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defTabSz="1042988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defTabSz="1042988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defTabSz="1042988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defTabSz="1042988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90525" indent="-390525" algn="l" defTabSz="1042988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700">
          <a:solidFill>
            <a:schemeClr val="tx2"/>
          </a:solidFill>
          <a:latin typeface="+mn-lt"/>
          <a:ea typeface="+mn-ea"/>
          <a:cs typeface="+mn-cs"/>
        </a:defRPr>
      </a:lvl1pPr>
      <a:lvl2pPr marL="847725" indent="-325438" algn="l" defTabSz="1042988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2"/>
          </a:solidFill>
          <a:latin typeface="+mn-lt"/>
          <a:ea typeface="+mn-ea"/>
        </a:defRPr>
      </a:lvl2pPr>
      <a:lvl3pPr marL="1303338" indent="-260350" algn="l" defTabSz="1042988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2"/>
          </a:solidFill>
          <a:latin typeface="+mn-lt"/>
          <a:ea typeface="+mn-ea"/>
        </a:defRPr>
      </a:lvl3pPr>
      <a:lvl4pPr marL="1825625" indent="-260350" algn="l" defTabSz="1042988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2"/>
          </a:solidFill>
          <a:latin typeface="+mn-lt"/>
          <a:ea typeface="+mn-ea"/>
        </a:defRPr>
      </a:lvl4pPr>
      <a:lvl5pPr marL="2344738" indent="-258763" algn="l" defTabSz="1042988" rtl="0" eaLnBrk="0" fontAlgn="base" latinLnBrk="1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2"/>
          </a:solidFill>
          <a:latin typeface="+mn-lt"/>
          <a:ea typeface="+mn-ea"/>
        </a:defRPr>
      </a:lvl5pPr>
      <a:lvl6pPr marL="2801938" indent="-258763" algn="l" defTabSz="1042988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2"/>
          </a:solidFill>
          <a:latin typeface="+mn-lt"/>
          <a:ea typeface="+mn-ea"/>
        </a:defRPr>
      </a:lvl6pPr>
      <a:lvl7pPr marL="3259138" indent="-258763" algn="l" defTabSz="1042988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2"/>
          </a:solidFill>
          <a:latin typeface="+mn-lt"/>
          <a:ea typeface="+mn-ea"/>
        </a:defRPr>
      </a:lvl7pPr>
      <a:lvl8pPr marL="3716338" indent="-258763" algn="l" defTabSz="1042988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2"/>
          </a:solidFill>
          <a:latin typeface="+mn-lt"/>
          <a:ea typeface="+mn-ea"/>
        </a:defRPr>
      </a:lvl8pPr>
      <a:lvl9pPr marL="4173538" indent="-258763" algn="l" defTabSz="1042988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28.xml"/><Relationship Id="rId7" Type="http://schemas.openxmlformats.org/officeDocument/2006/relationships/hyperlink" Target="http://classroomclipart.com/cgi-bin/kids/imageFolio.cgi?action=view&amp;link=Clipart/Gray_and_White&amp;image=30-90-90_11RGR.jpg&amp;img=6&amp;search=equipment&amp;cat=all&amp;tt=&amp;bool=phrase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33.xml"/><Relationship Id="rId7" Type="http://schemas.openxmlformats.org/officeDocument/2006/relationships/hyperlink" Target="http://classroomclipart.com/cgi-bin/kids/imageFolio.cgi?action=view&amp;link=Clipart/Gray_and_White&amp;image=30-90-90_11RGR.jpg&amp;img=6&amp;search=equipment&amp;cat=all&amp;tt=&amp;bool=phrase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44.xml"/><Relationship Id="rId7" Type="http://schemas.openxmlformats.org/officeDocument/2006/relationships/hyperlink" Target="http://classroomclipart.com/cgi-bin/kids/imageFolio.cgi?action=view&amp;link=Clipart/Gray_and_White&amp;image=30-90-90_11RGR.jpg&amp;img=6&amp;search=equipment&amp;cat=all&amp;tt=&amp;bool=phrase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8.png"/><Relationship Id="rId10" Type="http://schemas.openxmlformats.org/officeDocument/2006/relationships/image" Target="../media/image26.gif"/><Relationship Id="rId4" Type="http://schemas.openxmlformats.org/officeDocument/2006/relationships/image" Target="../media/image7.png"/><Relationship Id="rId9" Type="http://schemas.openxmlformats.org/officeDocument/2006/relationships/image" Target="../media/image25.gi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45.xml"/><Relationship Id="rId7" Type="http://schemas.openxmlformats.org/officeDocument/2006/relationships/hyperlink" Target="http://classroomclipart.com/cgi-bin/kids/imageFolio.cgi?action=view&amp;link=Clipart/Gray_and_White&amp;image=30-90-90_11RGR.jpg&amp;img=6&amp;search=equipment&amp;cat=all&amp;tt=&amp;bool=phrase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50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51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8.png"/><Relationship Id="rId10" Type="http://schemas.openxmlformats.org/officeDocument/2006/relationships/image" Target="../media/image21.jpeg"/><Relationship Id="rId4" Type="http://schemas.openxmlformats.org/officeDocument/2006/relationships/image" Target="../media/image7.png"/><Relationship Id="rId9" Type="http://schemas.openxmlformats.org/officeDocument/2006/relationships/hyperlink" Target="http://classroomclipart.com/cgi-bin/kids/imageFolio.cgi?action=view&amp;link=Clipart/Gray_and_White&amp;image=30-90-90_11RGR.jpg&amp;img=6&amp;search=equipment&amp;cat=all&amp;tt=&amp;bool=phrase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60.xml"/><Relationship Id="rId7" Type="http://schemas.openxmlformats.org/officeDocument/2006/relationships/hyperlink" Target="http://classroomclipart.com/cgi-bin/kids/imageFolio.cgi?action=view&amp;link=Clipart/Gray_and_White&amp;image=30-90-90_11RGR.jpg&amp;img=6&amp;search=equipment&amp;cat=all&amp;tt=&amp;bool=phrase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71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gif"/><Relationship Id="rId4" Type="http://schemas.openxmlformats.org/officeDocument/2006/relationships/image" Target="../media/image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82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8.gif"/><Relationship Id="rId11" Type="http://schemas.openxmlformats.org/officeDocument/2006/relationships/image" Target="../media/image39.jpeg"/><Relationship Id="rId5" Type="http://schemas.openxmlformats.org/officeDocument/2006/relationships/image" Target="../media/image8.png"/><Relationship Id="rId10" Type="http://schemas.openxmlformats.org/officeDocument/2006/relationships/image" Target="../media/image21.jpeg"/><Relationship Id="rId4" Type="http://schemas.openxmlformats.org/officeDocument/2006/relationships/image" Target="../media/image7.png"/><Relationship Id="rId9" Type="http://schemas.openxmlformats.org/officeDocument/2006/relationships/hyperlink" Target="http://classroomclipart.com/cgi-bin/kids/imageFolio.cgi?action=view&amp;link=Clipart/Gray_and_White&amp;image=30-90-90_11RGR.jpg&amp;img=6&amp;search=equipment&amp;cat=all&amp;tt=&amp;bool=phrase" TargetMode="Externa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83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8.gif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9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eg"/><Relationship Id="rId4" Type="http://schemas.openxmlformats.org/officeDocument/2006/relationships/image" Target="../media/image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91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92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4.gi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9400" y="972418"/>
            <a:ext cx="10107613" cy="2016125"/>
          </a:xfrm>
        </p:spPr>
        <p:txBody>
          <a:bodyPr/>
          <a:lstStyle/>
          <a:p>
            <a:pPr eaLnBrk="1" hangingPunct="1"/>
            <a:r>
              <a:rPr lang="ko-KR" altLang="en-US" sz="7200" dirty="0" smtClean="0">
                <a:ea typeface="굴림" pitchFamily="50" charset="-127"/>
              </a:rPr>
              <a:t>환경화학</a:t>
            </a:r>
            <a:r>
              <a:rPr lang="en-US" altLang="ko-KR" sz="7200" dirty="0" smtClean="0">
                <a:ea typeface="굴림" pitchFamily="50" charset="-127"/>
              </a:rPr>
              <a:t> </a:t>
            </a:r>
            <a:r>
              <a:rPr lang="ko-KR" altLang="en-US" sz="7200" dirty="0" smtClean="0">
                <a:ea typeface="굴림" pitchFamily="50" charset="-127"/>
              </a:rPr>
              <a:t>실험</a:t>
            </a:r>
            <a:r>
              <a:rPr lang="en-US" altLang="ko-KR" sz="7200" dirty="0" smtClean="0">
                <a:ea typeface="굴림" pitchFamily="50" charset="-127"/>
              </a:rPr>
              <a:t/>
            </a:r>
            <a:br>
              <a:rPr lang="en-US" altLang="ko-KR" sz="7200" dirty="0" smtClean="0">
                <a:ea typeface="굴림" pitchFamily="50" charset="-127"/>
              </a:rPr>
            </a:br>
            <a:r>
              <a:rPr lang="ko-KR" altLang="en-US" sz="7200" dirty="0" smtClean="0">
                <a:ea typeface="굴림" pitchFamily="50" charset="-127"/>
              </a:rPr>
              <a:t> 및 설계</a:t>
            </a:r>
            <a:endParaRPr lang="en-US" altLang="ko-KR" sz="7200" dirty="0" smtClean="0">
              <a:ea typeface="굴림" pitchFamily="50" charset="-127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69988" y="4932363"/>
            <a:ext cx="8280400" cy="2628900"/>
          </a:xfrm>
        </p:spPr>
        <p:txBody>
          <a:bodyPr anchor="ctr"/>
          <a:lstStyle/>
          <a:p>
            <a:pPr eaLnBrk="1" hangingPunct="1">
              <a:lnSpc>
                <a:spcPct val="120000"/>
              </a:lnSpc>
            </a:pPr>
            <a:r>
              <a:rPr lang="ko-KR" altLang="en-US" sz="4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김 명 균</a:t>
            </a:r>
            <a:endParaRPr lang="ko-KR" altLang="en-US" sz="40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lnSpc>
                <a:spcPct val="120000"/>
              </a:lnSpc>
            </a:pPr>
            <a:r>
              <a:rPr lang="ko-KR" altLang="en-US" sz="4000" dirty="0" smtClean="0">
                <a:solidFill>
                  <a:schemeClr val="tx1"/>
                </a:solidFill>
                <a:ea typeface="굴림" pitchFamily="50" charset="-127"/>
              </a:rPr>
              <a:t>대구대학교 환경공학과 </a:t>
            </a:r>
            <a:endParaRPr lang="ko-KR" altLang="en-US" sz="4000" b="0" dirty="0" smtClean="0">
              <a:solidFill>
                <a:schemeClr val="tx1"/>
              </a:solidFill>
              <a:ea typeface="HY견고딕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10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1044575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화학분석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(chemical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analysis)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화학분석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정성분석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(qualitative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analysis):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성분이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무엇일까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정량분석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(quantitative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analysis):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그 성분은 양은 얼마인가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어떤 단일 입자를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SEM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을 이용하여 분석할 때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그 입자에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Al,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  Si, Fe, Ti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등이 포함되어 있고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정성분석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각각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Al (25%), Si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  (30%),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Fe (15%)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등으로 존재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정량분석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Ch.6. Chemical analysis and flow chart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5" name="그룹 54"/>
          <p:cNvGrpSpPr/>
          <p:nvPr/>
        </p:nvGrpSpPr>
        <p:grpSpPr>
          <a:xfrm>
            <a:off x="2490240" y="4903043"/>
            <a:ext cx="5702872" cy="1939244"/>
            <a:chOff x="2106340" y="4801443"/>
            <a:chExt cx="5702872" cy="1939244"/>
          </a:xfrm>
        </p:grpSpPr>
        <p:cxnSp>
          <p:nvCxnSpPr>
            <p:cNvPr id="53" name="꺾인 연결선 52"/>
            <p:cNvCxnSpPr>
              <a:stCxn id="49" idx="1"/>
              <a:endCxn id="50" idx="1"/>
            </p:cNvCxnSpPr>
            <p:nvPr/>
          </p:nvCxnSpPr>
          <p:spPr bwMode="auto">
            <a:xfrm rot="10800000" flipV="1">
              <a:off x="6354812" y="5658799"/>
              <a:ext cx="1588" cy="792088"/>
            </a:xfrm>
            <a:prstGeom prst="bentConnector3">
              <a:avLst>
                <a:gd name="adj1" fmla="val 14395466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꺾인 연결선 45"/>
            <p:cNvCxnSpPr>
              <a:stCxn id="42" idx="1"/>
              <a:endCxn id="43" idx="1"/>
            </p:cNvCxnSpPr>
            <p:nvPr/>
          </p:nvCxnSpPr>
          <p:spPr bwMode="auto">
            <a:xfrm rot="10800000" flipV="1">
              <a:off x="4338588" y="5091060"/>
              <a:ext cx="1588" cy="932812"/>
            </a:xfrm>
            <a:prstGeom prst="bentConnector3">
              <a:avLst>
                <a:gd name="adj1" fmla="val 14395466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4" name="그룹 43"/>
            <p:cNvGrpSpPr/>
            <p:nvPr/>
          </p:nvGrpSpPr>
          <p:grpSpPr>
            <a:xfrm>
              <a:off x="4338588" y="4801443"/>
              <a:ext cx="1452736" cy="1512045"/>
              <a:chOff x="4338588" y="4788743"/>
              <a:chExt cx="1452736" cy="1512045"/>
            </a:xfrm>
          </p:grpSpPr>
          <p:sp>
            <p:nvSpPr>
              <p:cNvPr id="42" name="모서리가 둥근 직사각형 41"/>
              <p:cNvSpPr/>
              <p:nvPr/>
            </p:nvSpPr>
            <p:spPr bwMode="auto">
              <a:xfrm>
                <a:off x="4338588" y="4788743"/>
                <a:ext cx="1452736" cy="579233"/>
              </a:xfrm>
              <a:prstGeom prst="roundRect">
                <a:avLst/>
              </a:prstGeom>
              <a:solidFill>
                <a:srgbClr val="0099CC"/>
              </a:solidFill>
              <a:ln>
                <a:headEnd type="none" w="med" len="med"/>
                <a:tailEnd type="none" w="med" len="med"/>
              </a:ln>
              <a:effectLst>
                <a:glow rad="63500">
                  <a:srgbClr val="0099CC">
                    <a:alpha val="40000"/>
                  </a:srgb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정성분석</a:t>
                </a:r>
              </a:p>
            </p:txBody>
          </p:sp>
          <p:sp>
            <p:nvSpPr>
              <p:cNvPr id="43" name="모서리가 둥근 직사각형 42"/>
              <p:cNvSpPr/>
              <p:nvPr/>
            </p:nvSpPr>
            <p:spPr bwMode="auto">
              <a:xfrm>
                <a:off x="4338588" y="5721555"/>
                <a:ext cx="1452736" cy="579233"/>
              </a:xfrm>
              <a:prstGeom prst="roundRect">
                <a:avLst/>
              </a:prstGeom>
              <a:solidFill>
                <a:srgbClr val="669900"/>
              </a:solidFill>
              <a:ln>
                <a:headEnd type="none" w="med" len="med"/>
                <a:tailEnd type="none" w="med" len="med"/>
              </a:ln>
              <a:effectLst>
                <a:glow rad="63500">
                  <a:srgbClr val="0099CC">
                    <a:alpha val="40000"/>
                  </a:srgb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정량분석</a:t>
                </a:r>
              </a:p>
            </p:txBody>
          </p:sp>
        </p:grpSp>
        <p:cxnSp>
          <p:nvCxnSpPr>
            <p:cNvPr id="48" name="직선 연결선 47"/>
            <p:cNvCxnSpPr>
              <a:stCxn id="17" idx="3"/>
            </p:cNvCxnSpPr>
            <p:nvPr/>
          </p:nvCxnSpPr>
          <p:spPr bwMode="auto">
            <a:xfrm>
              <a:off x="3559076" y="5557016"/>
              <a:ext cx="563488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모서리가 둥근 직사각형 16"/>
            <p:cNvSpPr/>
            <p:nvPr/>
          </p:nvSpPr>
          <p:spPr bwMode="auto">
            <a:xfrm>
              <a:off x="2106340" y="5267399"/>
              <a:ext cx="1452736" cy="579233"/>
            </a:xfrm>
            <a:prstGeom prst="roundRect">
              <a:avLst/>
            </a:prstGeom>
            <a:solidFill>
              <a:srgbClr val="FF9933"/>
            </a:solidFill>
            <a:ln>
              <a:headEnd type="none" w="med" len="med"/>
              <a:tailEnd type="none" w="med" len="med"/>
            </a:ln>
            <a:effectLst>
              <a:glow rad="63500">
                <a:srgbClr val="0099CC"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화학분석</a:t>
              </a:r>
            </a:p>
          </p:txBody>
        </p:sp>
        <p:sp>
          <p:nvSpPr>
            <p:cNvPr id="49" name="모서리가 둥근 직사각형 48"/>
            <p:cNvSpPr/>
            <p:nvPr/>
          </p:nvSpPr>
          <p:spPr bwMode="auto">
            <a:xfrm>
              <a:off x="6354812" y="5368999"/>
              <a:ext cx="1454400" cy="579600"/>
            </a:xfrm>
            <a:prstGeom prst="roundRect">
              <a:avLst/>
            </a:prstGeom>
            <a:noFill/>
            <a:ln>
              <a:headEnd type="none" w="med" len="med"/>
              <a:tailEnd type="none" w="med" len="med"/>
            </a:ln>
            <a:effectLst>
              <a:glow rad="63500">
                <a:srgbClr val="B2B2B2"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용량분석</a:t>
              </a:r>
            </a:p>
          </p:txBody>
        </p:sp>
        <p:sp>
          <p:nvSpPr>
            <p:cNvPr id="50" name="모서리가 둥근 직사각형 49"/>
            <p:cNvSpPr/>
            <p:nvPr/>
          </p:nvSpPr>
          <p:spPr bwMode="auto">
            <a:xfrm>
              <a:off x="6354812" y="6161087"/>
              <a:ext cx="1454400" cy="579600"/>
            </a:xfrm>
            <a:prstGeom prst="roundRect">
              <a:avLst/>
            </a:prstGeom>
            <a:noFill/>
            <a:ln>
              <a:headEnd type="none" w="med" len="med"/>
              <a:tailEnd type="none" w="med" len="med"/>
            </a:ln>
            <a:effectLst>
              <a:glow rad="63500">
                <a:srgbClr val="B2B2B2"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중량분석</a:t>
              </a:r>
            </a:p>
          </p:txBody>
        </p:sp>
        <p:cxnSp>
          <p:nvCxnSpPr>
            <p:cNvPr id="51" name="직선 연결선 50"/>
            <p:cNvCxnSpPr/>
            <p:nvPr/>
          </p:nvCxnSpPr>
          <p:spPr bwMode="auto">
            <a:xfrm>
              <a:off x="5829672" y="6046787"/>
              <a:ext cx="288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11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1044575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화학분석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(chemical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analysis)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화학분석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정량분석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(quantitative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analysis)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1)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용량분석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성분의 양을 결정하는데 일일이 칭량하지 않고 농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도를 알고 있는 용액과 시료의 성분을 반응하게 한 후 소비된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시약의 용량을 계산하여 성분의 양 결정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2)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중량분석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직접 칭량으로 성분의 양을 결정하는 방법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Ch.6. Chemical analysis and flow chart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12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1044575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2. Flow chart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와 조작 절차 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Ch.6. Chemical analysis and flow chart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" name="그림 4" descr="p94.JPG"/>
          <p:cNvPicPr>
            <a:picLocks noChangeAspect="1"/>
          </p:cNvPicPr>
          <p:nvPr/>
        </p:nvPicPr>
        <p:blipFill>
          <a:blip r:embed="rId5" cstate="print">
            <a:lum bright="-20000" contrast="30000"/>
          </a:blip>
          <a:stretch>
            <a:fillRect/>
          </a:stretch>
        </p:blipFill>
        <p:spPr>
          <a:xfrm>
            <a:off x="2837688" y="1715055"/>
            <a:ext cx="4992624" cy="54711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13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2. Flow chart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와 조작 절차 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Ch.6. Chemical analysis and flow chart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p95.JPG"/>
          <p:cNvPicPr>
            <a:picLocks noChangeAspect="1"/>
          </p:cNvPicPr>
          <p:nvPr/>
        </p:nvPicPr>
        <p:blipFill>
          <a:blip r:embed="rId5" cstate="print">
            <a:lum bright="-20000" contrast="30000"/>
          </a:blip>
          <a:stretch>
            <a:fillRect/>
          </a:stretch>
        </p:blipFill>
        <p:spPr>
          <a:xfrm>
            <a:off x="2808732" y="1417067"/>
            <a:ext cx="5050536" cy="60563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14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3. Flow chart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기호 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Ch.6. Chemical analysis and flow chart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6" descr="p96.JPG"/>
          <p:cNvPicPr>
            <a:picLocks noChangeAspect="1"/>
          </p:cNvPicPr>
          <p:nvPr/>
        </p:nvPicPr>
        <p:blipFill>
          <a:blip r:embed="rId5" cstate="print">
            <a:lum bright="-20000" contrast="30000"/>
          </a:blip>
          <a:stretch>
            <a:fillRect/>
          </a:stretch>
        </p:blipFill>
        <p:spPr>
          <a:xfrm>
            <a:off x="2928620" y="1411395"/>
            <a:ext cx="4829514" cy="604583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15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3. Flow chart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기호 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Ch.6. Chemical analysis and flow chart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p97.JPG"/>
          <p:cNvPicPr>
            <a:picLocks noChangeAspect="1"/>
          </p:cNvPicPr>
          <p:nvPr/>
        </p:nvPicPr>
        <p:blipFill>
          <a:blip r:embed="rId5" cstate="print">
            <a:lum bright="-20000" contrast="30000"/>
          </a:blip>
          <a:stretch>
            <a:fillRect/>
          </a:stretch>
        </p:blipFill>
        <p:spPr>
          <a:xfrm>
            <a:off x="3127201" y="1425575"/>
            <a:ext cx="4416968" cy="60079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16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개요 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용량분석에 이용되는 화학반응은 다음의 조건을 충족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반응이 정량적으로 진행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역반응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부반응을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동반하지 않아야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반응속도가 빠를 것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반응 종점을 확인할 수 있어야 함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중화적정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neutalization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titration)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산과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알칼리의 중화반응을 이용하여 정량화하는 방법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산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염기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적정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(acid-base titration)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1)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산 적정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(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acidimetry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알칼리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표준액을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사용하여 산을 정량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2)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알칼리 적정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alkalimetry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산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표준액을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사용하여 알칼리를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정량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17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표준물질과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2.1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표준물질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정확한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표준액을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만들 때 조성을 잘 알 수 있는 안정한 물질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가능한 순수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일정한 조성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순수상태로 얻을 수 있거나 정제가 쉽게 되며 일정 조성 유지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가열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건조에 의하여 일정한 중량이 되고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결정수는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가급적 없는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것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흡습성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조해성이 없고 칭량이 쉬우며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보존하여 사용 가능한 것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수용액에 안정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비가역적이며 가수분해를 일으키지 않아야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물에 대한 용해도가 크고 잘 녹는 것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칭량 시 오차가 적은 것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반응이 정량적으로 일어나는 것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18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표준물질과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2.2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(standard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solution)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용량분석에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사용하는 정확한 농도의 용액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농도는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노르말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농도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(N)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를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사용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적정은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몰농도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사용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일반적 적정에는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1/10 N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사용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(1 N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용액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용액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1 L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중에 용질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1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g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당량을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포함하는 용액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-1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차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표준물질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x g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당량을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정확하게 칭량하여 물에 녹여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정확히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1 L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가 되게 하면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x N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-2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차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대략 칭량하여 목적의 농도에 가깝게 용액을 제조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하고 농도를 알고 있는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차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또는 기타 순수물질을 기준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으로 하여 정확한 농도 결정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19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표준물질과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2.3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적정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(titration)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적정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뷰렛에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표준액을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넣고 시료 용액에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적가하여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종점을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구하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는 과정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표정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(standardization):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농도를 적정에 의해 결정하는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조작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역적정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(back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titration):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시료용액에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일정량의 표준용액을 과량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가하여 충분히 반응시켜 반응이 완료된 후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과잉량을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다른 적당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한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표준액으로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적정하는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방법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2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1044575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1.1 Introduction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실수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잘못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? </a:t>
            </a:r>
          </a:p>
          <a:p>
            <a:pPr marL="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친구 집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자기 집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 marL="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냉장고 열고 왜 열었는지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 marL="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브레이크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가속 페달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리모컨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작업 파일 저장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하드 디스크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error</a:t>
            </a:r>
          </a:p>
          <a:p>
            <a:pPr marL="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문자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이메일</a:t>
            </a:r>
            <a:endParaRPr lang="ko-KR" altLang="en-US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Ch.1.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실험실 안전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65922" name="Picture 2" descr="http://pds17.egloos.com/pds/200910/31/60/c0001960_4aeb9174b22a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6700" y="2343099"/>
            <a:ext cx="4638675" cy="2733676"/>
          </a:xfrm>
          <a:prstGeom prst="rect">
            <a:avLst/>
          </a:prstGeom>
          <a:noFill/>
        </p:spPr>
      </p:pic>
      <p:grpSp>
        <p:nvGrpSpPr>
          <p:cNvPr id="10" name="그룹 9"/>
          <p:cNvGrpSpPr/>
          <p:nvPr/>
        </p:nvGrpSpPr>
        <p:grpSpPr>
          <a:xfrm>
            <a:off x="1813992" y="5873055"/>
            <a:ext cx="7056784" cy="1079501"/>
            <a:chOff x="1674292" y="5746055"/>
            <a:chExt cx="7056784" cy="1079501"/>
          </a:xfrm>
        </p:grpSpPr>
        <p:sp>
          <p:nvSpPr>
            <p:cNvPr id="7" name="모서리가 둥근 직사각형 6"/>
            <p:cNvSpPr/>
            <p:nvPr/>
          </p:nvSpPr>
          <p:spPr bwMode="auto">
            <a:xfrm>
              <a:off x="1674292" y="5746055"/>
              <a:ext cx="2952328" cy="107950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부주의 </a:t>
              </a:r>
              <a:r>
                <a:rPr kumimoji="0" lang="en-US" altLang="ko-KR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(carelessness</a:t>
              </a:r>
              <a:r>
                <a:rPr lang="en-US" altLang="ko-KR" sz="3200" dirty="0" smtClean="0">
                  <a:latin typeface="맑은 고딕" pitchFamily="50" charset="-127"/>
                  <a:ea typeface="맑은 고딕" pitchFamily="50" charset="-127"/>
                </a:rPr>
                <a:t>)</a:t>
              </a:r>
              <a:r>
                <a:rPr kumimoji="0" lang="ko-KR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</a:p>
          </p:txBody>
        </p:sp>
        <p:sp>
          <p:nvSpPr>
            <p:cNvPr id="8" name="모서리가 둥근 직사각형 7"/>
            <p:cNvSpPr/>
            <p:nvPr/>
          </p:nvSpPr>
          <p:spPr bwMode="auto">
            <a:xfrm>
              <a:off x="5778748" y="5746055"/>
              <a:ext cx="2952328" cy="107950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참담한</a:t>
              </a:r>
              <a:r>
                <a:rPr kumimoji="0" lang="en-US" altLang="ko-KR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32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결과</a:t>
              </a:r>
              <a:endParaRPr kumimoji="0" lang="ko-K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" name="오른쪽 화살표 8"/>
            <p:cNvSpPr/>
            <p:nvPr/>
          </p:nvSpPr>
          <p:spPr bwMode="auto">
            <a:xfrm>
              <a:off x="4914652" y="6038279"/>
              <a:ext cx="576064" cy="504056"/>
            </a:xfrm>
            <a:prstGeom prst="rightArrow">
              <a:avLst/>
            </a:prstGeom>
            <a:solidFill>
              <a:srgbClr val="66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20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중화적정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3.1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중화적정의 원리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중화반응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산의 수소이온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(H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과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염기의 수산화 이온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(OH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으로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부터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물이 생성되는 반응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ctr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H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+ OH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→ H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O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산의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1 g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당량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H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1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몰을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공급하는 산의 질량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염기의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1 g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당량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OH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1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몰을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공급하는 또는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H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1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몰과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반응하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는 염기의 질량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산과 염기는 같은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g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당량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수로 완전히 중화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-N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노르말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농도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용액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1 L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중에 산 또는 염기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N g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당량을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포함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하는 용액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3697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636841" y="4843859"/>
            <a:ext cx="5395363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21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중화적정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3.2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중화적정 곡선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중화적정에서 어떤 지시약을 선택하여 사용하는 것이 좋은지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  판단하려면 종점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당량점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부근에서의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pH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변화를 알 필요가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있음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중화적정 곡선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첨가하는 산 또는 염기의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ml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를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X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축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pH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를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Y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축으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로하여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plot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한 곡선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22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중화적정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3.3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중화적정과 지시약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  <a:t>  1. </a:t>
            </a:r>
            <a:r>
              <a:rPr lang="ko-KR" altLang="en-US" sz="2400" dirty="0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  <a:t>강산과 강염기의 적정</a:t>
            </a:r>
            <a:endParaRPr lang="en-US" altLang="ko-KR" sz="2400" dirty="0" smtClean="0">
              <a:solidFill>
                <a:srgbClr val="0066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강산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HCl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을 강염기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NaOH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적정하면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당량점에서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pH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가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급격히 증가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(4 ~ 10)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지시약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메틸오렌지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페놀프탈레인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등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  <a:t>  2. </a:t>
            </a:r>
            <a:r>
              <a:rPr lang="ko-KR" altLang="en-US" sz="2400" dirty="0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  <a:t>약산과 강염기의 적정</a:t>
            </a:r>
            <a:endParaRPr lang="en-US" altLang="ko-KR" sz="2400" dirty="0" smtClean="0">
              <a:solidFill>
                <a:srgbClr val="0066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약산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(CH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COOH)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을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강염기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NaOH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적정하면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당량점에서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pH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의 변화는 크지 않다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-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당량점에서는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생성된 염의 가수분해로 인하여 용액은 알칼리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성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pH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는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보다 크다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-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지사약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페놀프탈레인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23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중화적정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3.3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중화적정과 지시약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  <a:t>  3. </a:t>
            </a:r>
            <a:r>
              <a:rPr lang="ko-KR" altLang="en-US" sz="2400" dirty="0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  <a:t>강산과 약염기의 적정</a:t>
            </a:r>
            <a:endParaRPr lang="en-US" altLang="ko-KR" sz="2400" dirty="0" smtClean="0">
              <a:solidFill>
                <a:srgbClr val="0066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약염기를 강산으로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적정하면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당량점에서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pH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변화는 크지 않음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-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당량점에서는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생성염의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가수분해로 용액은 산성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pH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는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보다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낮아진다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지시약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메틸오렌지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  <a:t>  4. </a:t>
            </a:r>
            <a:r>
              <a:rPr lang="ko-KR" altLang="en-US" sz="2400" dirty="0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  <a:t>약산과 약염기의 적정</a:t>
            </a:r>
            <a:endParaRPr lang="en-US" altLang="ko-KR" sz="2400" dirty="0" smtClean="0">
              <a:solidFill>
                <a:srgbClr val="0066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약산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(CH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COOH)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을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약염기로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적정하면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당량점에서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pH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의 변화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는 둔하게 나타남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적정에 이용할 수 없음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24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1. 0.1N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탄산나트륨 표준용액 제조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목적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무수탄산나트륨을 정확히 달아서 물에 용해하여 일정 부피의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0.1N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탄산나트륨 표준용액을 조제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해설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무수탄산나트륨은 산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표준물질로 가장 많이 사용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-Na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는 약산과 강염기로 된 염으로서 수용액은 가수분해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되어 알칼리성을 띤다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강산을 첨가하면 알칼리가 중화됨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                                              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따라서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0.1 N Na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표준용액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500 ml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를 조제하려면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Na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를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2.65 g (52.995 * 0.1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* 500/1000)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0892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1280468" y="5318199"/>
            <a:ext cx="4822137" cy="50405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25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1. 0.1N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탄산나트륨 표준용액 제조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조작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 descr="p109.JPG"/>
          <p:cNvPicPr>
            <a:picLocks noChangeAspect="1"/>
          </p:cNvPicPr>
          <p:nvPr/>
        </p:nvPicPr>
        <p:blipFill>
          <a:blip r:embed="rId5" cstate="print">
            <a:lum bright="-20000" contrast="30000"/>
          </a:blip>
          <a:stretch>
            <a:fillRect/>
          </a:stretch>
        </p:blipFill>
        <p:spPr>
          <a:xfrm>
            <a:off x="3389784" y="1531641"/>
            <a:ext cx="3904848" cy="5807529"/>
          </a:xfrm>
          <a:prstGeom prst="rect">
            <a:avLst/>
          </a:prstGeom>
        </p:spPr>
      </p:pic>
      <p:cxnSp>
        <p:nvCxnSpPr>
          <p:cNvPr id="10" name="직선 연결선 9"/>
          <p:cNvCxnSpPr/>
          <p:nvPr/>
        </p:nvCxnSpPr>
        <p:spPr bwMode="auto">
          <a:xfrm>
            <a:off x="5778748" y="3295892"/>
            <a:ext cx="7920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직선 연결선 10"/>
          <p:cNvCxnSpPr/>
          <p:nvPr/>
        </p:nvCxnSpPr>
        <p:spPr bwMode="auto">
          <a:xfrm>
            <a:off x="6047050" y="3400095"/>
            <a:ext cx="25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직선 연결선 11"/>
          <p:cNvCxnSpPr/>
          <p:nvPr/>
        </p:nvCxnSpPr>
        <p:spPr bwMode="auto">
          <a:xfrm>
            <a:off x="4428734" y="3787070"/>
            <a:ext cx="50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모서리가 둥근 직사각형 12"/>
          <p:cNvSpPr/>
          <p:nvPr/>
        </p:nvSpPr>
        <p:spPr bwMode="auto">
          <a:xfrm>
            <a:off x="3786907" y="3996655"/>
            <a:ext cx="1781150" cy="316835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858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26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2. 0.1N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염산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제조 및 표정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목적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진한 염산을 희석하여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0.1 N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하고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0.1 N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탄산나트륨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으로 표정한다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염산 표준용액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함께 끓는 염산을 만들어 이것을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차 표준물로 사용하여 직접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제조하는 방법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진한 염산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(12 N)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을 증류수로 희석하여 대략 원하는 농도의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용액을 만들고 염기의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차 표준물로 적정하여 정확한 농도를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결정하는 방법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err="1" smtClean="0">
                <a:solidFill>
                  <a:srgbClr val="006600"/>
                </a:solidFill>
                <a:latin typeface="맑은 고딕" pitchFamily="50" charset="-127"/>
                <a:ea typeface="맑은 고딕" pitchFamily="50" charset="-127"/>
              </a:rPr>
              <a:t>표정법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1771600" y="3009809"/>
          <a:ext cx="712893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331"/>
                <a:gridCol w="4788603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HCl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염산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hydrochloric</a:t>
                      </a:r>
                    </a:p>
                    <a:p>
                      <a:pPr latinLnBrk="1"/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acid)</a:t>
                      </a:r>
                    </a:p>
                    <a:p>
                      <a:pPr latinLnBrk="1"/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원자량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36.46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-</a:t>
                      </a:r>
                      <a:r>
                        <a:rPr lang="ko-KR" altLang="en-US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염화수소의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수용액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-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자극성 냄새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무색 용액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일염기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강산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-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주의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진한 염산은 극약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-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염산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35 %,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비중은 약 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1.18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의 농도 의미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27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4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2. 0.1N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염산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제조 및 표정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5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해설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산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표준액은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주로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HCl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사용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경우에 따라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H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SO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H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HCl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적정에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의해 생긴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염화물의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다수가 수용성이므로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일반적으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로 사용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가열 시 휘발하므로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비휘발성인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H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SO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사용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진한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HCl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은 약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12 N ⇒ 0.1 N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희석하려면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?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5"/>
              </a:buBlip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5"/>
              </a:buBlip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따라서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500 ml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조제하는데 필요한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12 N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HCl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을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x ml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라 하면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NV = N’V’,   12*x = 0.1*500,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따라서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u="sng" dirty="0" smtClean="0">
                <a:latin typeface="맑은 고딕" pitchFamily="50" charset="-127"/>
                <a:ea typeface="맑은 고딕" pitchFamily="50" charset="-127"/>
              </a:rPr>
              <a:t>x=4.1666 ≒ 4.2 ml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5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표정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탄산나트륨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사용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Na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+ 2HCl → 2NaCl + H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O + CO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반응의 종점은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pH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가 약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3.8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이므로 지시약은 메틸오렌지 사용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4336165" y="4017921"/>
            <a:ext cx="2016224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858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120</a:t>
            </a:r>
            <a:r>
              <a:rPr kumimoji="0" lang="ko-K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배 희석</a:t>
            </a:r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/>
        </p:nvGraphicFramePr>
        <p:xfrm>
          <a:off x="5289550" y="3671888"/>
          <a:ext cx="114300" cy="215900"/>
        </p:xfrm>
        <a:graphic>
          <a:graphicData uri="http://schemas.openxmlformats.org/presentationml/2006/ole">
            <p:oleObj spid="_x0000_s412681" name="Equation" r:id="rId6" imgW="114151" imgH="215619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28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4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2. 0.1N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염산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제조 및 표정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5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조작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-0.1 N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염산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2" name="그룹 41"/>
          <p:cNvGrpSpPr/>
          <p:nvPr/>
        </p:nvGrpSpPr>
        <p:grpSpPr>
          <a:xfrm>
            <a:off x="977901" y="2556495"/>
            <a:ext cx="8742444" cy="4248472"/>
            <a:chOff x="522164" y="2556495"/>
            <a:chExt cx="8742444" cy="4248472"/>
          </a:xfrm>
        </p:grpSpPr>
        <p:graphicFrame>
          <p:nvGraphicFramePr>
            <p:cNvPr id="12" name="개체 11"/>
            <p:cNvGraphicFramePr>
              <a:graphicFrameLocks noChangeAspect="1"/>
            </p:cNvGraphicFramePr>
            <p:nvPr/>
          </p:nvGraphicFramePr>
          <p:xfrm>
            <a:off x="5289550" y="3743896"/>
            <a:ext cx="114300" cy="215900"/>
          </p:xfrm>
          <a:graphic>
            <a:graphicData uri="http://schemas.openxmlformats.org/presentationml/2006/ole">
              <p:oleObj spid="_x0000_s413705" name="Equation" r:id="rId6" imgW="114151" imgH="215619" progId="Equation.3">
                <p:embed/>
              </p:oleObj>
            </a:graphicData>
          </a:graphic>
        </p:graphicFrame>
        <p:pic>
          <p:nvPicPr>
            <p:cNvPr id="413702" name="Picture 6" descr="Click to view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21144" y="3276575"/>
              <a:ext cx="1114425" cy="1619251"/>
            </a:xfrm>
            <a:prstGeom prst="rect">
              <a:avLst/>
            </a:prstGeom>
            <a:noFill/>
          </p:spPr>
        </p:pic>
        <p:sp>
          <p:nvSpPr>
            <p:cNvPr id="13" name="직사각형 12"/>
            <p:cNvSpPr/>
            <p:nvPr/>
          </p:nvSpPr>
          <p:spPr bwMode="auto">
            <a:xfrm>
              <a:off x="1274143" y="2556495"/>
              <a:ext cx="1800200" cy="3600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진한 염산 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4.3 ml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3" name="직선 화살표 연결선 22"/>
            <p:cNvCxnSpPr>
              <a:stCxn id="13" idx="2"/>
              <a:endCxn id="413702" idx="0"/>
            </p:cNvCxnSpPr>
            <p:nvPr/>
          </p:nvCxnSpPr>
          <p:spPr bwMode="auto">
            <a:xfrm rot="16200000" flipH="1">
              <a:off x="1994223" y="3096555"/>
              <a:ext cx="36004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사각형 설명선 25"/>
            <p:cNvSpPr/>
            <p:nvPr/>
          </p:nvSpPr>
          <p:spPr bwMode="auto">
            <a:xfrm>
              <a:off x="3546500" y="2772519"/>
              <a:ext cx="2016223" cy="288032"/>
            </a:xfrm>
            <a:prstGeom prst="wedgeRectCallout">
              <a:avLst>
                <a:gd name="adj1" fmla="val -69728"/>
                <a:gd name="adj2" fmla="val -5562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메스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피펫으로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잰다</a:t>
              </a:r>
            </a:p>
          </p:txBody>
        </p:sp>
        <p:sp>
          <p:nvSpPr>
            <p:cNvPr id="27" name="직사각형 26"/>
            <p:cNvSpPr/>
            <p:nvPr/>
          </p:nvSpPr>
          <p:spPr bwMode="auto">
            <a:xfrm>
              <a:off x="522164" y="3780631"/>
              <a:ext cx="165618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500 ml</a:t>
              </a: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</a:rPr>
                <a:t>메스 플라스크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 bwMode="auto">
            <a:xfrm>
              <a:off x="1274143" y="5364807"/>
              <a:ext cx="1800200" cy="3600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표선까지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채운다</a:t>
              </a:r>
            </a:p>
          </p:txBody>
        </p:sp>
        <p:cxnSp>
          <p:nvCxnSpPr>
            <p:cNvPr id="30" name="직선 화살표 연결선 29"/>
            <p:cNvCxnSpPr>
              <a:stCxn id="413702" idx="2"/>
              <a:endCxn id="28" idx="0"/>
            </p:cNvCxnSpPr>
            <p:nvPr/>
          </p:nvCxnSpPr>
          <p:spPr bwMode="auto">
            <a:xfrm rot="5400000">
              <a:off x="1943867" y="5130316"/>
              <a:ext cx="468981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직사각형 31"/>
            <p:cNvSpPr/>
            <p:nvPr/>
          </p:nvSpPr>
          <p:spPr bwMode="auto">
            <a:xfrm>
              <a:off x="2781465" y="4922126"/>
              <a:ext cx="864096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증류수</a:t>
              </a:r>
            </a:p>
          </p:txBody>
        </p:sp>
        <p:cxnSp>
          <p:nvCxnSpPr>
            <p:cNvPr id="34" name="직선 화살표 연결선 33"/>
            <p:cNvCxnSpPr>
              <a:stCxn id="32" idx="1"/>
            </p:cNvCxnSpPr>
            <p:nvPr/>
          </p:nvCxnSpPr>
          <p:spPr bwMode="auto">
            <a:xfrm rot="10800000">
              <a:off x="2178051" y="5102146"/>
              <a:ext cx="603415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직사각형 34"/>
            <p:cNvSpPr/>
            <p:nvPr/>
          </p:nvSpPr>
          <p:spPr bwMode="auto">
            <a:xfrm>
              <a:off x="1218555" y="6148685"/>
              <a:ext cx="1914740" cy="65628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잘 </a:t>
              </a:r>
              <a:r>
                <a:rPr kumimoji="0" lang="ko-KR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흔들어 섞은 후 실온에서 </a:t>
              </a:r>
              <a:r>
                <a:rPr kumimoji="0" lang="ko-KR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방냉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37" name="직선 화살표 연결선 36"/>
            <p:cNvCxnSpPr>
              <a:stCxn id="28" idx="2"/>
            </p:cNvCxnSpPr>
            <p:nvPr/>
          </p:nvCxnSpPr>
          <p:spPr bwMode="auto">
            <a:xfrm rot="16200000" flipH="1">
              <a:off x="1958219" y="5940870"/>
              <a:ext cx="432049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40" name="그룹 39"/>
            <p:cNvGrpSpPr/>
            <p:nvPr/>
          </p:nvGrpSpPr>
          <p:grpSpPr>
            <a:xfrm>
              <a:off x="5058668" y="3564607"/>
              <a:ext cx="4205940" cy="2952328"/>
              <a:chOff x="5893288" y="2340471"/>
              <a:chExt cx="4205940" cy="2952328"/>
            </a:xfrm>
          </p:grpSpPr>
          <p:pic>
            <p:nvPicPr>
              <p:cNvPr id="413704" name="Picture 8" descr="http://core.ecu.edu/chem/chemlab/equipment/images/burette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38268" r="28346"/>
              <a:stretch>
                <a:fillRect/>
              </a:stretch>
            </p:blipFill>
            <p:spPr bwMode="auto">
              <a:xfrm>
                <a:off x="6592103" y="2772519"/>
                <a:ext cx="841418" cy="2520280"/>
              </a:xfrm>
              <a:prstGeom prst="rect">
                <a:avLst/>
              </a:prstGeom>
              <a:noFill/>
            </p:spPr>
          </p:pic>
          <p:sp>
            <p:nvSpPr>
              <p:cNvPr id="38" name="직사각형 37"/>
              <p:cNvSpPr/>
              <p:nvPr/>
            </p:nvSpPr>
            <p:spPr bwMode="auto">
              <a:xfrm>
                <a:off x="5893288" y="2340471"/>
                <a:ext cx="1912317" cy="36004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0.1 N</a:t>
                </a: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염산 </a:t>
                </a:r>
                <a:r>
                  <a:rPr kumimoji="0" lang="ko-KR" alt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표준액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9" name="사각형 설명선 38"/>
              <p:cNvSpPr/>
              <p:nvPr/>
            </p:nvSpPr>
            <p:spPr bwMode="auto">
              <a:xfrm>
                <a:off x="7506940" y="3276575"/>
                <a:ext cx="2592288" cy="2016224"/>
              </a:xfrm>
              <a:prstGeom prst="wedgeRectCallout">
                <a:avLst>
                  <a:gd name="adj1" fmla="val -71779"/>
                  <a:gd name="adj2" fmla="val -46485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kumimoji="0" lang="en-US" altLang="ko-K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-</a:t>
                </a:r>
                <a:r>
                  <a:rPr kumimoji="0" lang="ko-KR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조제한 </a:t>
                </a:r>
                <a:r>
                  <a:rPr kumimoji="0" lang="en-US" altLang="ko-KR" sz="1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HCl</a:t>
                </a:r>
                <a:r>
                  <a:rPr kumimoji="0" lang="en-US" altLang="ko-K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kumimoji="0" lang="ko-KR" altLang="en-US" sz="1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표준액을</a:t>
                </a:r>
                <a:r>
                  <a:rPr kumimoji="0" lang="ko-KR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kumimoji="0" lang="en-US" altLang="ko-K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5~10 ml </a:t>
                </a:r>
              </a:p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  </a:t>
                </a:r>
                <a:r>
                  <a:rPr kumimoji="0" lang="ko-KR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넣고</a:t>
                </a:r>
                <a:r>
                  <a:rPr kumimoji="0" lang="en-US" altLang="ko-KR" sz="1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kumimoji="0" lang="ko-KR" altLang="en-US" sz="1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내벽 전체가 젖도록</a:t>
                </a:r>
                <a:r>
                  <a:rPr kumimoji="0" lang="en-US" altLang="ko-KR" sz="1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kumimoji="0" lang="ko-KR" altLang="en-US" sz="14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코크</a:t>
                </a:r>
                <a:endParaRPr kumimoji="0" lang="en-US" altLang="ko-KR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  </a:t>
                </a:r>
                <a:r>
                  <a:rPr kumimoji="0" lang="ko-KR" altLang="en-US" sz="1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를 열어 흘려 보내기 </a:t>
                </a:r>
                <a:r>
                  <a:rPr kumimoji="0" lang="en-US" altLang="ko-KR" sz="1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(</a:t>
                </a:r>
                <a:r>
                  <a:rPr kumimoji="0" lang="ko-KR" altLang="en-US" sz="14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공세척</a:t>
                </a:r>
                <a:r>
                  <a:rPr kumimoji="0" lang="ko-KR" altLang="en-US" sz="1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</a:t>
                </a:r>
                <a:endParaRPr kumimoji="0" lang="en-US" altLang="ko-KR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  </a:t>
                </a:r>
                <a:r>
                  <a:rPr kumimoji="0" lang="ko-KR" altLang="en-US" sz="1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반복</a:t>
                </a:r>
                <a:r>
                  <a:rPr kumimoji="0" lang="en-US" altLang="ko-KR" sz="1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)</a:t>
                </a:r>
                <a:r>
                  <a:rPr kumimoji="0" lang="en-US" altLang="ko-K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</a:t>
                </a:r>
              </a:p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 -</a:t>
                </a:r>
                <a:r>
                  <a:rPr lang="ko-KR" altLang="en-US" sz="1400" dirty="0" err="1" smtClean="0">
                    <a:latin typeface="맑은 고딕" pitchFamily="50" charset="-127"/>
                    <a:ea typeface="맑은 고딕" pitchFamily="50" charset="-127"/>
                  </a:rPr>
                  <a:t>깔대기</a:t>
                </a:r>
                <a:r>
                  <a:rPr lang="ko-KR" altLang="en-US" sz="1400" dirty="0" smtClean="0">
                    <a:latin typeface="맑은 고딕" pitchFamily="50" charset="-127"/>
                    <a:ea typeface="맑은 고딕" pitchFamily="50" charset="-127"/>
                  </a:rPr>
                  <a:t> 이용</a:t>
                </a: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, 0 </a:t>
                </a:r>
                <a:r>
                  <a:rPr lang="ko-KR" altLang="en-US" sz="1400" dirty="0" smtClean="0">
                    <a:latin typeface="맑은 고딕" pitchFamily="50" charset="-127"/>
                    <a:ea typeface="맑은 고딕" pitchFamily="50" charset="-127"/>
                  </a:rPr>
                  <a:t>눈금보다 </a:t>
                </a:r>
                <a:endParaRPr lang="en-US" altLang="ko-KR" sz="1400" dirty="0" smtClean="0"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  </a:t>
                </a:r>
                <a:r>
                  <a:rPr lang="ko-KR" altLang="en-US" sz="1400" dirty="0" smtClean="0">
                    <a:latin typeface="맑은 고딕" pitchFamily="50" charset="-127"/>
                    <a:ea typeface="맑은 고딕" pitchFamily="50" charset="-127"/>
                  </a:rPr>
                  <a:t>위까지 넣기</a:t>
                </a:r>
                <a:endParaRPr lang="en-US" altLang="ko-KR" sz="1400" dirty="0" smtClean="0"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-</a:t>
                </a:r>
                <a:r>
                  <a:rPr kumimoji="0" lang="ko-KR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기포제거</a:t>
                </a:r>
                <a:endPara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 -</a:t>
                </a:r>
                <a:r>
                  <a:rPr lang="en-US" altLang="ko-KR" sz="1400" dirty="0" err="1" smtClean="0">
                    <a:latin typeface="맑은 고딕" pitchFamily="50" charset="-127"/>
                    <a:ea typeface="맑은 고딕" pitchFamily="50" charset="-127"/>
                  </a:rPr>
                  <a:t>HCl</a:t>
                </a: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ko-KR" altLang="en-US" sz="1400" dirty="0" err="1" smtClean="0">
                    <a:latin typeface="맑은 고딕" pitchFamily="50" charset="-127"/>
                    <a:ea typeface="맑은 고딕" pitchFamily="50" charset="-127"/>
                  </a:rPr>
                  <a:t>표준액이</a:t>
                </a:r>
                <a:r>
                  <a:rPr lang="ko-KR" altLang="en-US" sz="1400" dirty="0" smtClean="0">
                    <a:latin typeface="맑은 고딕" pitchFamily="50" charset="-127"/>
                    <a:ea typeface="맑은 고딕" pitchFamily="50" charset="-127"/>
                  </a:rPr>
                  <a:t> 정확히 </a:t>
                </a: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0</a:t>
                </a:r>
                <a:r>
                  <a:rPr lang="ko-KR" altLang="en-US" sz="1400" dirty="0" smtClean="0">
                    <a:latin typeface="맑은 고딕" pitchFamily="50" charset="-127"/>
                    <a:ea typeface="맑은 고딕" pitchFamily="50" charset="-127"/>
                  </a:rPr>
                  <a:t>이 되도</a:t>
                </a:r>
                <a:endParaRPr lang="en-US" altLang="ko-KR" sz="1400" dirty="0" smtClean="0"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  </a:t>
                </a:r>
                <a:r>
                  <a:rPr lang="ko-KR" altLang="en-US" sz="1400" dirty="0" err="1" smtClean="0">
                    <a:latin typeface="맑은 고딕" pitchFamily="50" charset="-127"/>
                    <a:ea typeface="맑은 고딕" pitchFamily="50" charset="-127"/>
                  </a:rPr>
                  <a:t>록</a:t>
                </a:r>
                <a:r>
                  <a:rPr lang="ko-KR" altLang="en-US" sz="1400" dirty="0" smtClean="0">
                    <a:latin typeface="맑은 고딕" pitchFamily="50" charset="-127"/>
                    <a:ea typeface="맑은 고딕" pitchFamily="50" charset="-127"/>
                  </a:rPr>
                  <a:t> 일치시키다</a:t>
                </a:r>
                <a:endPara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41" name="직사각형 40"/>
            <p:cNvSpPr/>
            <p:nvPr/>
          </p:nvSpPr>
          <p:spPr bwMode="auto">
            <a:xfrm>
              <a:off x="6983500" y="3524498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맑은 고딕"/>
                  <a:ea typeface="맑은 고딕"/>
                </a:rPr>
                <a:t>①</a:t>
              </a:r>
              <a:endPara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29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4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2. 0.1N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염산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제조 및 표정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5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조작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표정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75" name="그룹 74"/>
          <p:cNvGrpSpPr/>
          <p:nvPr/>
        </p:nvGrpSpPr>
        <p:grpSpPr>
          <a:xfrm>
            <a:off x="527010" y="2126870"/>
            <a:ext cx="9638439" cy="4856435"/>
            <a:chOff x="388781" y="2052439"/>
            <a:chExt cx="9638439" cy="4856435"/>
          </a:xfrm>
        </p:grpSpPr>
        <p:grpSp>
          <p:nvGrpSpPr>
            <p:cNvPr id="71" name="그룹 70"/>
            <p:cNvGrpSpPr/>
            <p:nvPr/>
          </p:nvGrpSpPr>
          <p:grpSpPr>
            <a:xfrm>
              <a:off x="388781" y="2052439"/>
              <a:ext cx="9638439" cy="4856435"/>
              <a:chOff x="388781" y="2052439"/>
              <a:chExt cx="9638439" cy="4856435"/>
            </a:xfrm>
          </p:grpSpPr>
          <p:graphicFrame>
            <p:nvGraphicFramePr>
              <p:cNvPr id="12" name="개체 11"/>
              <p:cNvGraphicFramePr>
                <a:graphicFrameLocks noChangeAspect="1"/>
              </p:cNvGraphicFramePr>
              <p:nvPr/>
            </p:nvGraphicFramePr>
            <p:xfrm>
              <a:off x="5289550" y="3743896"/>
              <a:ext cx="114300" cy="215900"/>
            </p:xfrm>
            <a:graphic>
              <a:graphicData uri="http://schemas.openxmlformats.org/presentationml/2006/ole">
                <p:oleObj spid="_x0000_s524297" name="Equation" r:id="rId6" imgW="114151" imgH="215619" progId="Equation.3">
                  <p:embed/>
                </p:oleObj>
              </a:graphicData>
            </a:graphic>
          </p:graphicFrame>
          <p:sp>
            <p:nvSpPr>
              <p:cNvPr id="13" name="직사각형 12"/>
              <p:cNvSpPr/>
              <p:nvPr/>
            </p:nvSpPr>
            <p:spPr bwMode="auto">
              <a:xfrm>
                <a:off x="1274143" y="2412479"/>
                <a:ext cx="1800200" cy="504056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0.1 N Na</a:t>
                </a:r>
                <a:r>
                  <a:rPr kumimoji="0" lang="en-US" altLang="ko-KR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2</a:t>
                </a: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CO</a:t>
                </a:r>
                <a:r>
                  <a:rPr kumimoji="0" lang="en-US" altLang="ko-KR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3</a:t>
                </a: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kumimoji="0" lang="ko-KR" alt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표준액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30" name="직선 화살표 연결선 29"/>
              <p:cNvCxnSpPr/>
              <p:nvPr/>
            </p:nvCxnSpPr>
            <p:spPr bwMode="auto">
              <a:xfrm rot="5400000">
                <a:off x="1728357" y="5382759"/>
                <a:ext cx="9000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2" name="직사각형 31"/>
              <p:cNvSpPr/>
              <p:nvPr/>
            </p:nvSpPr>
            <p:spPr bwMode="auto">
              <a:xfrm>
                <a:off x="2781464" y="4943393"/>
                <a:ext cx="1845156" cy="35183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메틸오렌지</a:t>
                </a: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2~3</a:t>
                </a: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방울</a:t>
                </a:r>
              </a:p>
            </p:txBody>
          </p:sp>
          <p:cxnSp>
            <p:nvCxnSpPr>
              <p:cNvPr id="34" name="직선 화살표 연결선 33"/>
              <p:cNvCxnSpPr/>
              <p:nvPr/>
            </p:nvCxnSpPr>
            <p:spPr bwMode="auto">
              <a:xfrm rot="10800000">
                <a:off x="2178052" y="5121083"/>
                <a:ext cx="603412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8" name="직사각형 37"/>
              <p:cNvSpPr/>
              <p:nvPr/>
            </p:nvSpPr>
            <p:spPr bwMode="auto">
              <a:xfrm>
                <a:off x="3762003" y="6192205"/>
                <a:ext cx="648072" cy="36004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종점</a:t>
                </a:r>
              </a:p>
            </p:txBody>
          </p:sp>
          <p:sp>
            <p:nvSpPr>
              <p:cNvPr id="41" name="직사각형 40"/>
              <p:cNvSpPr/>
              <p:nvPr/>
            </p:nvSpPr>
            <p:spPr bwMode="auto">
              <a:xfrm>
                <a:off x="4133197" y="5364807"/>
                <a:ext cx="432048" cy="43204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맑은 고딕"/>
                    <a:ea typeface="맑은 고딕"/>
                  </a:rPr>
                  <a:t>①</a:t>
                </a:r>
                <a:endParaRPr kumimoji="0" lang="ko-KR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 bwMode="auto">
              <a:xfrm>
                <a:off x="1026220" y="3204567"/>
                <a:ext cx="2304256" cy="36004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피펫으로</a:t>
                </a: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25 ml </a:t>
                </a: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취한다</a:t>
                </a:r>
              </a:p>
            </p:txBody>
          </p:sp>
          <p:cxnSp>
            <p:nvCxnSpPr>
              <p:cNvPr id="36" name="직선 화살표 연결선 35"/>
              <p:cNvCxnSpPr>
                <a:stCxn id="13" idx="2"/>
                <a:endCxn id="31" idx="0"/>
              </p:cNvCxnSpPr>
              <p:nvPr/>
            </p:nvCxnSpPr>
            <p:spPr bwMode="auto">
              <a:xfrm rot="16200000" flipH="1">
                <a:off x="2030227" y="3060550"/>
                <a:ext cx="288032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pic>
            <p:nvPicPr>
              <p:cNvPr id="524292" name="Picture 4" descr="Click to view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736278" y="3852639"/>
                <a:ext cx="874118" cy="1137065"/>
              </a:xfrm>
              <a:prstGeom prst="rect">
                <a:avLst/>
              </a:prstGeom>
              <a:noFill/>
            </p:spPr>
          </p:pic>
          <p:cxnSp>
            <p:nvCxnSpPr>
              <p:cNvPr id="42" name="직선 화살표 연결선 41"/>
              <p:cNvCxnSpPr>
                <a:stCxn id="31" idx="2"/>
                <a:endCxn id="524292" idx="0"/>
              </p:cNvCxnSpPr>
              <p:nvPr/>
            </p:nvCxnSpPr>
            <p:spPr bwMode="auto">
              <a:xfrm rot="5400000">
                <a:off x="2034332" y="3708623"/>
                <a:ext cx="288032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7" name="직사각형 26"/>
              <p:cNvSpPr/>
              <p:nvPr/>
            </p:nvSpPr>
            <p:spPr bwMode="auto">
              <a:xfrm>
                <a:off x="388781" y="4257634"/>
                <a:ext cx="1512168" cy="43204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삼각 플라스크</a:t>
                </a:r>
                <a:endPara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1600" dirty="0" err="1" smtClean="0">
                    <a:latin typeface="맑은 고딕" pitchFamily="50" charset="-127"/>
                    <a:ea typeface="맑은 고딕" pitchFamily="50" charset="-127"/>
                  </a:rPr>
                  <a:t>비이커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6" name="다이아몬드 45"/>
              <p:cNvSpPr/>
              <p:nvPr/>
            </p:nvSpPr>
            <p:spPr bwMode="auto">
              <a:xfrm>
                <a:off x="1098228" y="5828754"/>
                <a:ext cx="2160240" cy="1080120"/>
              </a:xfrm>
              <a:prstGeom prst="diamond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노란색 → 붉은색으로 되었는가</a:t>
                </a:r>
              </a:p>
            </p:txBody>
          </p:sp>
          <p:cxnSp>
            <p:nvCxnSpPr>
              <p:cNvPr id="48" name="직선 화살표 연결선 47"/>
              <p:cNvCxnSpPr>
                <a:stCxn id="46" idx="3"/>
                <a:endCxn id="38" idx="1"/>
              </p:cNvCxnSpPr>
              <p:nvPr/>
            </p:nvCxnSpPr>
            <p:spPr bwMode="auto">
              <a:xfrm>
                <a:off x="3258468" y="6368814"/>
                <a:ext cx="503535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1" name="타원 50"/>
              <p:cNvSpPr/>
              <p:nvPr/>
            </p:nvSpPr>
            <p:spPr bwMode="auto">
              <a:xfrm>
                <a:off x="4842644" y="6186371"/>
                <a:ext cx="792088" cy="36004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버림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56" name="꺾인 연결선 55"/>
              <p:cNvCxnSpPr>
                <a:stCxn id="46" idx="1"/>
              </p:cNvCxnSpPr>
              <p:nvPr/>
            </p:nvCxnSpPr>
            <p:spPr bwMode="auto">
              <a:xfrm rot="10800000" flipH="1">
                <a:off x="1098228" y="5292800"/>
                <a:ext cx="1080120" cy="1076015"/>
              </a:xfrm>
              <a:prstGeom prst="bentConnector3">
                <a:avLst>
                  <a:gd name="adj1" fmla="val -21164"/>
                </a:avLst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9" name="직선 화살표 연결선 58"/>
              <p:cNvCxnSpPr/>
              <p:nvPr/>
            </p:nvCxnSpPr>
            <p:spPr bwMode="auto">
              <a:xfrm rot="10800000">
                <a:off x="2191548" y="5580831"/>
                <a:ext cx="12960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7" name="직사각형 56"/>
              <p:cNvSpPr/>
              <p:nvPr/>
            </p:nvSpPr>
            <p:spPr bwMode="auto">
              <a:xfrm>
                <a:off x="3474492" y="5404916"/>
                <a:ext cx="648072" cy="36004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적가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61" name="직선 화살표 연결선 60"/>
              <p:cNvCxnSpPr>
                <a:stCxn id="38" idx="3"/>
                <a:endCxn id="51" idx="2"/>
              </p:cNvCxnSpPr>
              <p:nvPr/>
            </p:nvCxnSpPr>
            <p:spPr bwMode="auto">
              <a:xfrm flipV="1">
                <a:off x="4410075" y="6366391"/>
                <a:ext cx="432569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2" name="다이아몬드 61"/>
              <p:cNvSpPr/>
              <p:nvPr/>
            </p:nvSpPr>
            <p:spPr bwMode="auto">
              <a:xfrm>
                <a:off x="5994772" y="5821532"/>
                <a:ext cx="1584176" cy="1080120"/>
              </a:xfrm>
              <a:prstGeom prst="diamond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3</a:t>
                </a:r>
                <a:r>
                  <a:rPr kumimoji="0" lang="ko-KR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회 이상</a:t>
                </a:r>
                <a:endPara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1400" dirty="0" smtClean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반복</a:t>
                </a:r>
                <a:r>
                  <a:rPr lang="en-US" altLang="ko-KR" sz="1400" dirty="0" smtClean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?</a:t>
                </a:r>
                <a:endPara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64" name="직선 화살표 연결선 63"/>
              <p:cNvCxnSpPr>
                <a:stCxn id="51" idx="6"/>
                <a:endCxn id="62" idx="1"/>
              </p:cNvCxnSpPr>
              <p:nvPr/>
            </p:nvCxnSpPr>
            <p:spPr bwMode="auto">
              <a:xfrm flipV="1">
                <a:off x="5634732" y="6361592"/>
                <a:ext cx="360040" cy="479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6" name="Shape 65"/>
              <p:cNvCxnSpPr/>
              <p:nvPr/>
            </p:nvCxnSpPr>
            <p:spPr bwMode="auto">
              <a:xfrm rot="16200000" flipV="1">
                <a:off x="3078348" y="2124165"/>
                <a:ext cx="2808000" cy="4608000"/>
              </a:xfrm>
              <a:prstGeom prst="bentConnector2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7" name="순서도: 문서 66"/>
              <p:cNvSpPr/>
              <p:nvPr/>
            </p:nvSpPr>
            <p:spPr bwMode="auto">
              <a:xfrm>
                <a:off x="7960254" y="5962137"/>
                <a:ext cx="1152128" cy="792088"/>
              </a:xfrm>
              <a:prstGeom prst="flowChartDocumen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노르말</a:t>
                </a: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농도 계산</a:t>
                </a:r>
              </a:p>
            </p:txBody>
          </p:sp>
          <p:cxnSp>
            <p:nvCxnSpPr>
              <p:cNvPr id="69" name="직선 화살표 연결선 68"/>
              <p:cNvCxnSpPr>
                <a:stCxn id="62" idx="3"/>
                <a:endCxn id="67" idx="1"/>
              </p:cNvCxnSpPr>
              <p:nvPr/>
            </p:nvCxnSpPr>
            <p:spPr bwMode="auto">
              <a:xfrm flipV="1">
                <a:off x="7578948" y="6358181"/>
                <a:ext cx="381306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70" name="직사각형 69"/>
              <p:cNvSpPr/>
              <p:nvPr/>
            </p:nvSpPr>
            <p:spPr bwMode="auto">
              <a:xfrm>
                <a:off x="7456198" y="6359863"/>
                <a:ext cx="576064" cy="36004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yes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9" name="사각형 설명선 38"/>
              <p:cNvSpPr/>
              <p:nvPr/>
            </p:nvSpPr>
            <p:spPr bwMode="auto">
              <a:xfrm>
                <a:off x="6354812" y="2052439"/>
                <a:ext cx="3672408" cy="2520280"/>
              </a:xfrm>
              <a:prstGeom prst="wedgeRectCallout">
                <a:avLst>
                  <a:gd name="adj1" fmla="val -100732"/>
                  <a:gd name="adj2" fmla="val 87673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kumimoji="0" lang="en-US" altLang="ko-K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-</a:t>
                </a:r>
                <a:r>
                  <a:rPr kumimoji="0" lang="ko-KR" altLang="en-US" sz="1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비이커</a:t>
                </a:r>
                <a:r>
                  <a:rPr kumimoji="0" lang="en-US" altLang="ko-K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kumimoji="0" lang="ko-KR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아래에 백지</a:t>
                </a:r>
                <a:endPara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 -</a:t>
                </a:r>
                <a:r>
                  <a:rPr lang="ko-KR" altLang="en-US" sz="1400" dirty="0" smtClean="0">
                    <a:latin typeface="맑은 고딕" pitchFamily="50" charset="-127"/>
                    <a:ea typeface="맑은 고딕" pitchFamily="50" charset="-127"/>
                  </a:rPr>
                  <a:t>두 손을 이용하여 뷰렛의 </a:t>
                </a:r>
                <a:r>
                  <a:rPr lang="ko-KR" altLang="en-US" sz="1400" dirty="0" err="1" smtClean="0">
                    <a:latin typeface="맑은 고딕" pitchFamily="50" charset="-127"/>
                    <a:ea typeface="맑은 고딕" pitchFamily="50" charset="-127"/>
                  </a:rPr>
                  <a:t>코크를</a:t>
                </a:r>
                <a:r>
                  <a:rPr lang="ko-KR" altLang="en-US" sz="1400" dirty="0" smtClean="0">
                    <a:latin typeface="맑은 고딕" pitchFamily="50" charset="-127"/>
                    <a:ea typeface="맑은 고딕" pitchFamily="50" charset="-127"/>
                  </a:rPr>
                  <a:t> 열어 </a:t>
                </a:r>
                <a:r>
                  <a:rPr lang="ko-KR" altLang="en-US" sz="1400" dirty="0" err="1" smtClean="0">
                    <a:latin typeface="맑은 고딕" pitchFamily="50" charset="-127"/>
                    <a:ea typeface="맑은 고딕" pitchFamily="50" charset="-127"/>
                  </a:rPr>
                  <a:t>적가</a:t>
                </a:r>
                <a:r>
                  <a:rPr lang="ko-KR" altLang="en-US" sz="1400" dirty="0" smtClean="0">
                    <a:latin typeface="맑은 고딕" pitchFamily="50" charset="-127"/>
                    <a:ea typeface="맑은 고딕" pitchFamily="50" charset="-127"/>
                  </a:rPr>
                  <a:t> </a:t>
                </a:r>
                <a:endParaRPr lang="en-US" altLang="ko-KR" sz="1400" dirty="0" smtClean="0"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  </a:t>
                </a:r>
                <a:r>
                  <a:rPr lang="ko-KR" altLang="en-US" sz="1400" dirty="0" smtClean="0">
                    <a:latin typeface="맑은 고딕" pitchFamily="50" charset="-127"/>
                    <a:ea typeface="맑은 고딕" pitchFamily="50" charset="-127"/>
                  </a:rPr>
                  <a:t>시작</a:t>
                </a:r>
                <a:endParaRPr lang="en-US" altLang="ko-KR" sz="1400" dirty="0" smtClean="0"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-</a:t>
                </a:r>
                <a:r>
                  <a:rPr kumimoji="0" lang="ko-KR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적정 시 계속 </a:t>
                </a:r>
                <a:r>
                  <a:rPr kumimoji="0" lang="ko-KR" altLang="en-US" sz="1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비이커를</a:t>
                </a:r>
                <a:r>
                  <a:rPr kumimoji="0" lang="ko-KR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흔들어 움직이게 </a:t>
                </a:r>
                <a:endPara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  </a:t>
                </a:r>
                <a:r>
                  <a:rPr kumimoji="0" lang="ko-KR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한다</a:t>
                </a:r>
                <a:endPara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 -</a:t>
                </a:r>
                <a:r>
                  <a:rPr lang="ko-KR" altLang="en-US" sz="1400" dirty="0" err="1" smtClean="0">
                    <a:latin typeface="맑은 고딕" pitchFamily="50" charset="-127"/>
                    <a:ea typeface="맑은 고딕" pitchFamily="50" charset="-127"/>
                  </a:rPr>
                  <a:t>적가한</a:t>
                </a:r>
                <a:r>
                  <a:rPr lang="ko-KR" altLang="en-US" sz="1400" dirty="0" smtClean="0">
                    <a:latin typeface="맑은 고딕" pitchFamily="50" charset="-127"/>
                    <a:ea typeface="맑은 고딕" pitchFamily="50" charset="-127"/>
                  </a:rPr>
                  <a:t> 부분의 착색이 아주 느리게 사라지면 </a:t>
                </a:r>
                <a:endParaRPr lang="en-US" altLang="ko-KR" sz="1400" dirty="0" smtClean="0"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  </a:t>
                </a:r>
                <a:r>
                  <a:rPr lang="ko-KR" altLang="en-US" sz="1400" dirty="0" smtClean="0">
                    <a:latin typeface="맑은 고딕" pitchFamily="50" charset="-127"/>
                    <a:ea typeface="맑은 고딕" pitchFamily="50" charset="-127"/>
                  </a:rPr>
                  <a:t>종점 임박 </a:t>
                </a: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(1</a:t>
                </a:r>
                <a:r>
                  <a:rPr lang="ko-KR" altLang="en-US" sz="1400" dirty="0" smtClean="0">
                    <a:latin typeface="맑은 고딕" pitchFamily="50" charset="-127"/>
                    <a:ea typeface="맑은 고딕" pitchFamily="50" charset="-127"/>
                  </a:rPr>
                  <a:t>방울씩 느리게 </a:t>
                </a:r>
                <a:r>
                  <a:rPr lang="ko-KR" altLang="en-US" sz="1400" dirty="0" err="1" smtClean="0">
                    <a:latin typeface="맑은 고딕" pitchFamily="50" charset="-127"/>
                    <a:ea typeface="맑은 고딕" pitchFamily="50" charset="-127"/>
                  </a:rPr>
                  <a:t>적가하며</a:t>
                </a:r>
                <a:r>
                  <a:rPr lang="ko-KR" altLang="en-US" sz="1400" dirty="0" smtClean="0">
                    <a:latin typeface="맑은 고딕" pitchFamily="50" charset="-127"/>
                    <a:ea typeface="맑은 고딕" pitchFamily="50" charset="-127"/>
                  </a:rPr>
                  <a:t> 색 변화 </a:t>
                </a:r>
                <a:endParaRPr lang="en-US" altLang="ko-KR" sz="1400" dirty="0" smtClean="0"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  </a:t>
                </a:r>
                <a:r>
                  <a:rPr lang="ko-KR" altLang="en-US" sz="1400" dirty="0" smtClean="0">
                    <a:latin typeface="맑은 고딕" pitchFamily="50" charset="-127"/>
                    <a:ea typeface="맑은 고딕" pitchFamily="50" charset="-127"/>
                  </a:rPr>
                  <a:t>관찰</a:t>
                </a: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)</a:t>
                </a:r>
              </a:p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-</a:t>
                </a:r>
                <a:r>
                  <a:rPr lang="ko-KR" altLang="en-US" sz="1400" dirty="0" smtClean="0">
                    <a:latin typeface="맑은 고딕" pitchFamily="50" charset="-127"/>
                    <a:ea typeface="맑은 고딕" pitchFamily="50" charset="-127"/>
                  </a:rPr>
                  <a:t>최후의 한 방울로 노란색이</a:t>
                </a: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ko-KR" altLang="en-US" sz="1400" dirty="0" smtClean="0">
                    <a:latin typeface="맑은 고딕" pitchFamily="50" charset="-127"/>
                    <a:ea typeface="맑은 고딕" pitchFamily="50" charset="-127"/>
                  </a:rPr>
                  <a:t>붉은 빛의 </a:t>
                </a:r>
                <a:r>
                  <a:rPr lang="ko-KR" altLang="en-US" sz="1400" dirty="0" err="1" smtClean="0">
                    <a:latin typeface="맑은 고딕" pitchFamily="50" charset="-127"/>
                    <a:ea typeface="맑은 고딕" pitchFamily="50" charset="-127"/>
                  </a:rPr>
                  <a:t>오렌</a:t>
                </a:r>
                <a:endParaRPr lang="en-US" altLang="ko-KR" sz="1400" dirty="0" smtClean="0"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  </a:t>
                </a:r>
                <a:r>
                  <a:rPr lang="ko-KR" altLang="en-US" sz="1400" dirty="0" smtClean="0">
                    <a:latin typeface="맑은 고딕" pitchFamily="50" charset="-127"/>
                    <a:ea typeface="맑은 고딕" pitchFamily="50" charset="-127"/>
                  </a:rPr>
                  <a:t>지 색으로 변하고 흔들어도 노란색으로 되돌</a:t>
                </a:r>
                <a:endParaRPr lang="en-US" altLang="ko-KR" sz="1400" dirty="0" smtClean="0"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  </a:t>
                </a:r>
                <a:r>
                  <a:rPr lang="ko-KR" altLang="en-US" sz="1400" dirty="0" smtClean="0">
                    <a:latin typeface="맑은 고딕" pitchFamily="50" charset="-127"/>
                    <a:ea typeface="맑은 고딕" pitchFamily="50" charset="-127"/>
                  </a:rPr>
                  <a:t>아 가지 않을 때를 종점으로 한다</a:t>
                </a:r>
                <a:endPara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72" name="직사각형 71"/>
            <p:cNvSpPr/>
            <p:nvPr/>
          </p:nvSpPr>
          <p:spPr bwMode="auto">
            <a:xfrm>
              <a:off x="3178250" y="6340326"/>
              <a:ext cx="57606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yes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3" name="직사각형 72"/>
            <p:cNvSpPr/>
            <p:nvPr/>
          </p:nvSpPr>
          <p:spPr bwMode="auto">
            <a:xfrm>
              <a:off x="831462" y="5652839"/>
              <a:ext cx="57606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No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4" name="직사각형 73"/>
            <p:cNvSpPr/>
            <p:nvPr/>
          </p:nvSpPr>
          <p:spPr bwMode="auto">
            <a:xfrm>
              <a:off x="6765594" y="5220791"/>
              <a:ext cx="57606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No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3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1044575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1.1 Introduction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실험실 사고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Ch.1.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실험실 안전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737730" y="2052439"/>
            <a:ext cx="4988292" cy="4968552"/>
            <a:chOff x="2737730" y="2052439"/>
            <a:chExt cx="4988292" cy="4968552"/>
          </a:xfrm>
        </p:grpSpPr>
        <p:pic>
          <p:nvPicPr>
            <p:cNvPr id="520195" name="Picture 3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30000"/>
            </a:blip>
            <a:srcRect l="13320" t="21260" r="13320" b="16535"/>
            <a:stretch>
              <a:fillRect/>
            </a:stretch>
          </p:blipFill>
          <p:spPr bwMode="auto">
            <a:xfrm>
              <a:off x="2737730" y="2052439"/>
              <a:ext cx="4988292" cy="4968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" name="직선 연결선 2"/>
            <p:cNvCxnSpPr/>
            <p:nvPr/>
          </p:nvCxnSpPr>
          <p:spPr bwMode="auto">
            <a:xfrm>
              <a:off x="3228992" y="4526952"/>
              <a:ext cx="4140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30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4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2. 0.1N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염산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제조 및 표정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5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농도 계산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매 회 시용된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0.1 N Na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(f=?): 25 ml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따라서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NV = N’V’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농도계수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f ⅹ V = f’ ⅹ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V’ 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           f ⅹ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25.48 = Na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의 농도계수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ⅹ 25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/>
        </p:nvGraphicFramePr>
        <p:xfrm>
          <a:off x="5289550" y="3671888"/>
          <a:ext cx="114300" cy="215900"/>
        </p:xfrm>
        <a:graphic>
          <a:graphicData uri="http://schemas.openxmlformats.org/presentationml/2006/ole">
            <p:oleObj spid="_x0000_s526345" name="Equation" r:id="rId6" imgW="114151" imgH="215619" progId="Equation.3">
              <p:embed/>
            </p:oleObj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1782234" y="2517436"/>
          <a:ext cx="712893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347"/>
                <a:gridCol w="1548195"/>
                <a:gridCol w="1548195"/>
                <a:gridCol w="1548195"/>
              </a:tblGrid>
              <a:tr h="3168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적정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횟수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회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회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회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뷰렛 눈금 읽기 시작점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0.00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0.10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0.05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뷰렛 눈금 읽기 종점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25.43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25.59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25.58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중화에 필요한 </a:t>
                      </a:r>
                      <a:r>
                        <a:rPr lang="en-US" altLang="ko-KR" sz="16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HCl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25.43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25.49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25.53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중화에 필요한 </a:t>
                      </a:r>
                      <a:r>
                        <a:rPr lang="en-US" altLang="ko-KR" sz="16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HCl</a:t>
                      </a:r>
                      <a:r>
                        <a:rPr lang="ko-KR" altLang="en-US" sz="16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평균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0066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25.48</a:t>
                      </a:r>
                      <a:endParaRPr lang="ko-KR" altLang="en-US" sz="1600" b="1" dirty="0">
                        <a:solidFill>
                          <a:srgbClr val="0066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1653026" y="4922126"/>
          <a:ext cx="738000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  <a:gridCol w="540000"/>
                <a:gridCol w="1440000"/>
                <a:gridCol w="540000"/>
                <a:gridCol w="1440000"/>
                <a:gridCol w="540000"/>
                <a:gridCol w="14400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0066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</a:t>
                      </a:r>
                      <a:endParaRPr lang="ko-KR" altLang="en-US" sz="1600" b="1" dirty="0">
                        <a:solidFill>
                          <a:srgbClr val="0066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ⅹ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=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N’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ⅹ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V’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err="1" smtClean="0">
                          <a:solidFill>
                            <a:srgbClr val="0066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HCl</a:t>
                      </a:r>
                      <a:r>
                        <a:rPr lang="en-US" altLang="ko-KR" sz="1600" b="1" dirty="0" smtClean="0">
                          <a:solidFill>
                            <a:srgbClr val="0066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600" b="1" dirty="0" smtClean="0">
                          <a:solidFill>
                            <a:srgbClr val="0066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농도</a:t>
                      </a:r>
                      <a:endParaRPr lang="en-US" altLang="ko-KR" sz="1600" b="1" dirty="0" smtClean="0">
                        <a:solidFill>
                          <a:srgbClr val="0066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0066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X[N]</a:t>
                      </a:r>
                      <a:endParaRPr lang="ko-KR" altLang="en-US" sz="1600" b="1" dirty="0">
                        <a:solidFill>
                          <a:srgbClr val="0066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HCl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의 소모량</a:t>
                      </a:r>
                    </a:p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25.48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Na</a:t>
                      </a:r>
                      <a:r>
                        <a:rPr lang="en-US" altLang="ko-KR" sz="16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</a:t>
                      </a:r>
                      <a:r>
                        <a:rPr lang="en-US" altLang="ko-KR" sz="16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 </a:t>
                      </a:r>
                      <a:r>
                        <a:rPr lang="ko-KR" altLang="en-US" sz="16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의 농도</a:t>
                      </a:r>
                      <a:endParaRPr lang="en-US" altLang="ko-KR" sz="1600" b="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0.1 ??? N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Na</a:t>
                      </a:r>
                      <a:r>
                        <a:rPr lang="en-US" altLang="ko-KR" sz="16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</a:t>
                      </a:r>
                      <a:r>
                        <a:rPr lang="en-US" altLang="ko-KR" sz="16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 </a:t>
                      </a:r>
                      <a:r>
                        <a:rPr lang="ko-KR" altLang="en-US" sz="16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의 용적</a:t>
                      </a:r>
                      <a:endParaRPr lang="en-US" altLang="ko-KR" sz="1600" b="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25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ml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31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3. 0.1N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수산화나트륨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제조 및 표정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목적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수산화나트륨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입상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을 용해해서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0.1 N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표준액을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만들고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0.1 N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염산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표준액으로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표정한다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30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1200"/>
              </a:spcBef>
              <a:buSzPct val="70000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해설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NaOH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Ba(OH)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Na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등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알칼리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표준용액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이 중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NaOH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가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가장 일반적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NaOH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공기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중에서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및 수분을 흡수 → 정밀 칭량에 어려움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기지의 염산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표준액으로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표정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1622738" y="3181687"/>
          <a:ext cx="746353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948"/>
                <a:gridCol w="5256584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NaOH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(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수산화나트륨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</a:p>
                    <a:p>
                      <a:pPr latinLnBrk="1"/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sodium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hydroxide)</a:t>
                      </a:r>
                    </a:p>
                    <a:p>
                      <a:pPr latinLnBrk="1"/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원자량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40</a:t>
                      </a: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백색의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고체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물에 잘 녹으며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다량의 열 발산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수용액은 </a:t>
                      </a:r>
                      <a:r>
                        <a:rPr lang="ko-KR" altLang="en-US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강알칼리성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공기 중에서 수분과 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</a:t>
                      </a:r>
                      <a:r>
                        <a:rPr lang="en-US" altLang="ko-KR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를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흡수하여 탄산염 생성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주의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피부 접촉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눈 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32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3. 0.1N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수산화나트륨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제조 및 표정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해설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ctr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b="1" dirty="0" err="1" smtClean="0">
                <a:latin typeface="맑은 고딕" pitchFamily="50" charset="-127"/>
                <a:ea typeface="맑은 고딕" pitchFamily="50" charset="-127"/>
              </a:rPr>
              <a:t>NaOH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+ </a:t>
            </a:r>
            <a:r>
              <a:rPr lang="en-US" altLang="ko-KR" sz="2400" b="1" dirty="0" err="1" smtClean="0">
                <a:latin typeface="맑은 고딕" pitchFamily="50" charset="-127"/>
                <a:ea typeface="맑은 고딕" pitchFamily="50" charset="-127"/>
              </a:rPr>
              <a:t>HCl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→ </a:t>
            </a:r>
            <a:r>
              <a:rPr lang="en-US" altLang="ko-KR" sz="2400" b="1" dirty="0" err="1" smtClean="0">
                <a:latin typeface="맑은 고딕" pitchFamily="50" charset="-127"/>
                <a:ea typeface="맑은 고딕" pitchFamily="50" charset="-127"/>
              </a:rPr>
              <a:t>NaCl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+ H</a:t>
            </a:r>
            <a:r>
              <a:rPr lang="en-US" altLang="ko-KR" sz="2400" b="1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O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강산과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강염기의 반응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중화점은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pH 7.0 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실제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적정에서는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pH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비약이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4~10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의 범위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지시약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메틸오렌지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사용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NaOH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≡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HCl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(≡ 1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당량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NaOH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1 g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당량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= 40 g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따라서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0.1 N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NaOH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용액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500 ml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를 만들려면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NaOH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2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g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칭량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(40 g * 0.1 * 0.5)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33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4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3. 0.1N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수산화나트륨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제조 및 표정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5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조작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-0.1 N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수산화나트륨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/>
        </p:nvGraphicFramePr>
        <p:xfrm>
          <a:off x="6718342" y="2015704"/>
          <a:ext cx="114300" cy="215900"/>
        </p:xfrm>
        <a:graphic>
          <a:graphicData uri="http://schemas.openxmlformats.org/presentationml/2006/ole">
            <p:oleObj spid="_x0000_s527369" name="Equation" r:id="rId6" imgW="114151" imgH="215619" progId="Equation.3">
              <p:embed/>
            </p:oleObj>
          </a:graphicData>
        </a:graphic>
      </p:graphicFrame>
      <p:grpSp>
        <p:nvGrpSpPr>
          <p:cNvPr id="24" name="그룹 23"/>
          <p:cNvGrpSpPr/>
          <p:nvPr/>
        </p:nvGrpSpPr>
        <p:grpSpPr>
          <a:xfrm>
            <a:off x="2116973" y="2556495"/>
            <a:ext cx="6444716" cy="4248472"/>
            <a:chOff x="522164" y="2556495"/>
            <a:chExt cx="6444716" cy="4248472"/>
          </a:xfrm>
        </p:grpSpPr>
        <p:pic>
          <p:nvPicPr>
            <p:cNvPr id="413702" name="Picture 6" descr="Click to view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21144" y="3276575"/>
              <a:ext cx="1114425" cy="1619251"/>
            </a:xfrm>
            <a:prstGeom prst="rect">
              <a:avLst/>
            </a:prstGeom>
            <a:noFill/>
          </p:spPr>
        </p:pic>
        <p:sp>
          <p:nvSpPr>
            <p:cNvPr id="13" name="직사각형 12"/>
            <p:cNvSpPr/>
            <p:nvPr/>
          </p:nvSpPr>
          <p:spPr bwMode="auto">
            <a:xfrm>
              <a:off x="1274143" y="2556495"/>
              <a:ext cx="1800200" cy="3600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NaOH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(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입상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) 2g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3" name="직선 화살표 연결선 22"/>
            <p:cNvCxnSpPr>
              <a:stCxn id="13" idx="2"/>
              <a:endCxn id="413702" idx="0"/>
            </p:cNvCxnSpPr>
            <p:nvPr/>
          </p:nvCxnSpPr>
          <p:spPr bwMode="auto">
            <a:xfrm rot="16200000" flipH="1">
              <a:off x="1994223" y="3096555"/>
              <a:ext cx="36004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사각형 설명선 25"/>
            <p:cNvSpPr/>
            <p:nvPr/>
          </p:nvSpPr>
          <p:spPr bwMode="auto">
            <a:xfrm>
              <a:off x="3726520" y="2772519"/>
              <a:ext cx="3240360" cy="1152128"/>
            </a:xfrm>
            <a:prstGeom prst="wedgeRectCallout">
              <a:avLst>
                <a:gd name="adj1" fmla="val -69400"/>
                <a:gd name="adj2" fmla="val -51012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kumimoji="0" lang="en-US" altLang="ko-KR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NaOH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를 신속하게 칭량 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조해성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,</a:t>
              </a:r>
              <a:r>
                <a:rPr kumimoji="0" lang="en-US" altLang="ko-KR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</a:p>
            <a:p>
              <a:pPr marL="0" marR="0" indent="0" algn="l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 CO</a:t>
              </a:r>
              <a:r>
                <a:rPr lang="en-US" altLang="ko-KR" sz="1600" baseline="-25000" dirty="0" smtClean="0"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</a:rPr>
                <a:t>흡수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l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lang="ko-KR" altLang="en-US" sz="1600" dirty="0" err="1" smtClean="0">
                  <a:latin typeface="맑은 고딕" pitchFamily="50" charset="-127"/>
                  <a:ea typeface="맑은 고딕" pitchFamily="50" charset="-127"/>
                </a:rPr>
                <a:t>세척병으로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</a:rPr>
                <a:t> 물을 뿌려 표면을 빨리 세척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 bwMode="auto">
            <a:xfrm>
              <a:off x="522164" y="3780631"/>
              <a:ext cx="165618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500 ml</a:t>
              </a: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</a:rPr>
                <a:t>메스 플라스크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 bwMode="auto">
            <a:xfrm>
              <a:off x="1274143" y="5364807"/>
              <a:ext cx="1800200" cy="3600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표선까지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채운다</a:t>
              </a:r>
            </a:p>
          </p:txBody>
        </p:sp>
        <p:cxnSp>
          <p:nvCxnSpPr>
            <p:cNvPr id="30" name="직선 화살표 연결선 29"/>
            <p:cNvCxnSpPr>
              <a:stCxn id="413702" idx="2"/>
              <a:endCxn id="28" idx="0"/>
            </p:cNvCxnSpPr>
            <p:nvPr/>
          </p:nvCxnSpPr>
          <p:spPr bwMode="auto">
            <a:xfrm rot="5400000">
              <a:off x="1943867" y="5130316"/>
              <a:ext cx="468981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직사각형 31"/>
            <p:cNvSpPr/>
            <p:nvPr/>
          </p:nvSpPr>
          <p:spPr bwMode="auto">
            <a:xfrm>
              <a:off x="2781465" y="4922126"/>
              <a:ext cx="864096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증류수</a:t>
              </a:r>
            </a:p>
          </p:txBody>
        </p:sp>
        <p:cxnSp>
          <p:nvCxnSpPr>
            <p:cNvPr id="34" name="직선 화살표 연결선 33"/>
            <p:cNvCxnSpPr>
              <a:stCxn id="32" idx="1"/>
            </p:cNvCxnSpPr>
            <p:nvPr/>
          </p:nvCxnSpPr>
          <p:spPr bwMode="auto">
            <a:xfrm rot="10800000">
              <a:off x="2178051" y="5102146"/>
              <a:ext cx="603415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직사각형 34"/>
            <p:cNvSpPr/>
            <p:nvPr/>
          </p:nvSpPr>
          <p:spPr bwMode="auto">
            <a:xfrm>
              <a:off x="1218555" y="6148685"/>
              <a:ext cx="1914740" cy="65628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잘 </a:t>
              </a:r>
              <a:r>
                <a:rPr kumimoji="0" lang="ko-KR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흔들어 섞은 후 실온에서 </a:t>
              </a:r>
              <a:r>
                <a:rPr kumimoji="0" lang="ko-KR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방냉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37" name="직선 화살표 연결선 36"/>
            <p:cNvCxnSpPr>
              <a:stCxn id="28" idx="2"/>
            </p:cNvCxnSpPr>
            <p:nvPr/>
          </p:nvCxnSpPr>
          <p:spPr bwMode="auto">
            <a:xfrm rot="16200000" flipH="1">
              <a:off x="1958219" y="5940870"/>
              <a:ext cx="432049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34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4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3. 0.1N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수산화나트륨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제조 및 표정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5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조작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표정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/>
        </p:nvGraphicFramePr>
        <p:xfrm>
          <a:off x="6718342" y="2015704"/>
          <a:ext cx="114300" cy="215900"/>
        </p:xfrm>
        <a:graphic>
          <a:graphicData uri="http://schemas.openxmlformats.org/presentationml/2006/ole">
            <p:oleObj spid="_x0000_s528400" name="Equation" r:id="rId6" imgW="114151" imgH="215619" progId="Equation.3">
              <p:embed/>
            </p:oleObj>
          </a:graphicData>
        </a:graphic>
      </p:graphicFrame>
      <p:grpSp>
        <p:nvGrpSpPr>
          <p:cNvPr id="65" name="그룹 64"/>
          <p:cNvGrpSpPr/>
          <p:nvPr/>
        </p:nvGrpSpPr>
        <p:grpSpPr>
          <a:xfrm>
            <a:off x="770087" y="2412479"/>
            <a:ext cx="9134383" cy="4645257"/>
            <a:chOff x="388781" y="2263617"/>
            <a:chExt cx="9134383" cy="4645257"/>
          </a:xfrm>
        </p:grpSpPr>
        <p:pic>
          <p:nvPicPr>
            <p:cNvPr id="413704" name="Picture 8" descr="http://core.ecu.edu/chem/chemlab/equipment/images/burette.jpg"/>
            <p:cNvPicPr>
              <a:picLocks noChangeAspect="1" noChangeArrowheads="1"/>
            </p:cNvPicPr>
            <p:nvPr/>
          </p:nvPicPr>
          <p:blipFill>
            <a:blip r:embed="rId7" cstate="print"/>
            <a:srcRect l="38268" r="28346"/>
            <a:stretch>
              <a:fillRect/>
            </a:stretch>
          </p:blipFill>
          <p:spPr bwMode="auto">
            <a:xfrm>
              <a:off x="4156887" y="3932857"/>
              <a:ext cx="669337" cy="2004850"/>
            </a:xfrm>
            <a:prstGeom prst="rect">
              <a:avLst/>
            </a:prstGeom>
            <a:noFill/>
          </p:spPr>
        </p:pic>
        <p:grpSp>
          <p:nvGrpSpPr>
            <p:cNvPr id="24" name="그룹 23"/>
            <p:cNvGrpSpPr/>
            <p:nvPr/>
          </p:nvGrpSpPr>
          <p:grpSpPr>
            <a:xfrm>
              <a:off x="388781" y="2263617"/>
              <a:ext cx="9134383" cy="4645257"/>
              <a:chOff x="388781" y="2263617"/>
              <a:chExt cx="9134383" cy="4645257"/>
            </a:xfrm>
          </p:grpSpPr>
          <p:graphicFrame>
            <p:nvGraphicFramePr>
              <p:cNvPr id="25" name="개체 24"/>
              <p:cNvGraphicFramePr>
                <a:graphicFrameLocks noChangeAspect="1"/>
              </p:cNvGraphicFramePr>
              <p:nvPr/>
            </p:nvGraphicFramePr>
            <p:xfrm>
              <a:off x="5289550" y="3743896"/>
              <a:ext cx="114300" cy="215900"/>
            </p:xfrm>
            <a:graphic>
              <a:graphicData uri="http://schemas.openxmlformats.org/presentationml/2006/ole">
                <p:oleObj spid="_x0000_s528401" name="Equation" r:id="rId8" imgW="114151" imgH="215619" progId="Equation.3">
                  <p:embed/>
                </p:oleObj>
              </a:graphicData>
            </a:graphic>
          </p:graphicFrame>
          <p:sp>
            <p:nvSpPr>
              <p:cNvPr id="29" name="직사각형 28"/>
              <p:cNvSpPr/>
              <p:nvPr/>
            </p:nvSpPr>
            <p:spPr bwMode="auto">
              <a:xfrm>
                <a:off x="1274143" y="2412479"/>
                <a:ext cx="1800200" cy="504056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0.1 N </a:t>
                </a:r>
                <a:r>
                  <a:rPr kumimoji="0" lang="en-US" altLang="ko-KR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NaOH</a:t>
                </a: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kumimoji="0" lang="ko-KR" alt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표준액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31" name="직선 화살표 연결선 30"/>
              <p:cNvCxnSpPr/>
              <p:nvPr/>
            </p:nvCxnSpPr>
            <p:spPr bwMode="auto">
              <a:xfrm rot="5400000">
                <a:off x="1728357" y="5382759"/>
                <a:ext cx="9000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3" name="직사각형 32"/>
              <p:cNvSpPr/>
              <p:nvPr/>
            </p:nvSpPr>
            <p:spPr bwMode="auto">
              <a:xfrm>
                <a:off x="2781464" y="4943393"/>
                <a:ext cx="1053068" cy="35183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메틸오렌지</a:t>
                </a:r>
                <a:endPara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kumimoji="0" lang="en-US" altLang="ko-K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2</a:t>
                </a:r>
                <a:r>
                  <a:rPr kumimoji="0" lang="ko-KR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방울</a:t>
                </a:r>
              </a:p>
            </p:txBody>
          </p:sp>
          <p:cxnSp>
            <p:nvCxnSpPr>
              <p:cNvPr id="36" name="직선 화살표 연결선 35"/>
              <p:cNvCxnSpPr/>
              <p:nvPr/>
            </p:nvCxnSpPr>
            <p:spPr bwMode="auto">
              <a:xfrm rot="10800000">
                <a:off x="2178052" y="5121083"/>
                <a:ext cx="603412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0" name="직사각형 39"/>
              <p:cNvSpPr/>
              <p:nvPr/>
            </p:nvSpPr>
            <p:spPr bwMode="auto">
              <a:xfrm>
                <a:off x="3762003" y="6192205"/>
                <a:ext cx="648072" cy="36004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종점</a:t>
                </a:r>
              </a:p>
            </p:txBody>
          </p:sp>
          <p:sp>
            <p:nvSpPr>
              <p:cNvPr id="43" name="직사각형 42"/>
              <p:cNvSpPr/>
              <p:nvPr/>
            </p:nvSpPr>
            <p:spPr bwMode="auto">
              <a:xfrm>
                <a:off x="1026220" y="3204567"/>
                <a:ext cx="2304256" cy="36004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피펫으로</a:t>
                </a: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25 ml </a:t>
                </a: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취한다</a:t>
                </a:r>
              </a:p>
            </p:txBody>
          </p:sp>
          <p:cxnSp>
            <p:nvCxnSpPr>
              <p:cNvPr id="44" name="직선 화살표 연결선 43"/>
              <p:cNvCxnSpPr>
                <a:stCxn id="29" idx="2"/>
                <a:endCxn id="43" idx="0"/>
              </p:cNvCxnSpPr>
              <p:nvPr/>
            </p:nvCxnSpPr>
            <p:spPr bwMode="auto">
              <a:xfrm rot="16200000" flipH="1">
                <a:off x="2030227" y="3060550"/>
                <a:ext cx="288032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pic>
            <p:nvPicPr>
              <p:cNvPr id="45" name="Picture 4" descr="Click to view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736278" y="3852639"/>
                <a:ext cx="874118" cy="1137065"/>
              </a:xfrm>
              <a:prstGeom prst="rect">
                <a:avLst/>
              </a:prstGeom>
              <a:noFill/>
            </p:spPr>
          </p:pic>
          <p:cxnSp>
            <p:nvCxnSpPr>
              <p:cNvPr id="46" name="직선 화살표 연결선 45"/>
              <p:cNvCxnSpPr>
                <a:stCxn id="43" idx="2"/>
                <a:endCxn id="45" idx="0"/>
              </p:cNvCxnSpPr>
              <p:nvPr/>
            </p:nvCxnSpPr>
            <p:spPr bwMode="auto">
              <a:xfrm rot="5400000">
                <a:off x="2034332" y="3708623"/>
                <a:ext cx="288032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7" name="직사각형 46"/>
              <p:cNvSpPr/>
              <p:nvPr/>
            </p:nvSpPr>
            <p:spPr bwMode="auto">
              <a:xfrm>
                <a:off x="388781" y="4257634"/>
                <a:ext cx="1512168" cy="43204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삼각 플라스크</a:t>
                </a:r>
                <a:endPara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1600" dirty="0" err="1" smtClean="0">
                    <a:latin typeface="맑은 고딕" pitchFamily="50" charset="-127"/>
                    <a:ea typeface="맑은 고딕" pitchFamily="50" charset="-127"/>
                  </a:rPr>
                  <a:t>비이커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8" name="다이아몬드 47"/>
              <p:cNvSpPr/>
              <p:nvPr/>
            </p:nvSpPr>
            <p:spPr bwMode="auto">
              <a:xfrm>
                <a:off x="1098228" y="5828754"/>
                <a:ext cx="2160240" cy="1080120"/>
              </a:xfrm>
              <a:prstGeom prst="diamond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노란색 → 붉은색으로 되었는가</a:t>
                </a:r>
              </a:p>
            </p:txBody>
          </p:sp>
          <p:cxnSp>
            <p:nvCxnSpPr>
              <p:cNvPr id="49" name="직선 화살표 연결선 48"/>
              <p:cNvCxnSpPr>
                <a:stCxn id="48" idx="3"/>
                <a:endCxn id="40" idx="1"/>
              </p:cNvCxnSpPr>
              <p:nvPr/>
            </p:nvCxnSpPr>
            <p:spPr bwMode="auto">
              <a:xfrm>
                <a:off x="3258468" y="6368814"/>
                <a:ext cx="503535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0" name="타원 49"/>
              <p:cNvSpPr/>
              <p:nvPr/>
            </p:nvSpPr>
            <p:spPr bwMode="auto">
              <a:xfrm>
                <a:off x="4842644" y="6186371"/>
                <a:ext cx="792088" cy="36004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버림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51" name="꺾인 연결선 50"/>
              <p:cNvCxnSpPr>
                <a:stCxn id="48" idx="1"/>
              </p:cNvCxnSpPr>
              <p:nvPr/>
            </p:nvCxnSpPr>
            <p:spPr bwMode="auto">
              <a:xfrm rot="10800000" flipH="1">
                <a:off x="1098228" y="5292800"/>
                <a:ext cx="1080120" cy="1076015"/>
              </a:xfrm>
              <a:prstGeom prst="bentConnector3">
                <a:avLst>
                  <a:gd name="adj1" fmla="val -21164"/>
                </a:avLst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2" name="직선 화살표 연결선 51"/>
              <p:cNvCxnSpPr/>
              <p:nvPr/>
            </p:nvCxnSpPr>
            <p:spPr bwMode="auto">
              <a:xfrm rot="10800000">
                <a:off x="2191548" y="5580831"/>
                <a:ext cx="12960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3" name="직사각형 52"/>
              <p:cNvSpPr/>
              <p:nvPr/>
            </p:nvSpPr>
            <p:spPr bwMode="auto">
              <a:xfrm>
                <a:off x="3474492" y="5404916"/>
                <a:ext cx="648072" cy="36004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적가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54" name="직선 화살표 연결선 53"/>
              <p:cNvCxnSpPr>
                <a:stCxn id="40" idx="3"/>
                <a:endCxn id="50" idx="2"/>
              </p:cNvCxnSpPr>
              <p:nvPr/>
            </p:nvCxnSpPr>
            <p:spPr bwMode="auto">
              <a:xfrm flipV="1">
                <a:off x="4410075" y="6366391"/>
                <a:ext cx="432569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5" name="다이아몬드 54"/>
              <p:cNvSpPr/>
              <p:nvPr/>
            </p:nvSpPr>
            <p:spPr bwMode="auto">
              <a:xfrm>
                <a:off x="5994772" y="5821532"/>
                <a:ext cx="1584176" cy="1080120"/>
              </a:xfrm>
              <a:prstGeom prst="diamond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3</a:t>
                </a:r>
                <a:r>
                  <a:rPr kumimoji="0" lang="ko-KR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회 이상</a:t>
                </a:r>
                <a:endPara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1400" dirty="0" smtClean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반복</a:t>
                </a:r>
                <a:r>
                  <a:rPr lang="en-US" altLang="ko-KR" sz="1400" dirty="0" smtClean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rPr>
                  <a:t>?</a:t>
                </a:r>
                <a:endPara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56" name="직선 화살표 연결선 55"/>
              <p:cNvCxnSpPr>
                <a:stCxn id="50" idx="6"/>
                <a:endCxn id="55" idx="1"/>
              </p:cNvCxnSpPr>
              <p:nvPr/>
            </p:nvCxnSpPr>
            <p:spPr bwMode="auto">
              <a:xfrm flipV="1">
                <a:off x="5634732" y="6361592"/>
                <a:ext cx="360040" cy="479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7" name="Shape 56"/>
              <p:cNvCxnSpPr/>
              <p:nvPr/>
            </p:nvCxnSpPr>
            <p:spPr bwMode="auto">
              <a:xfrm rot="16200000" flipV="1">
                <a:off x="3078348" y="2124165"/>
                <a:ext cx="2808000" cy="4608000"/>
              </a:xfrm>
              <a:prstGeom prst="bentConnector2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8" name="순서도: 문서 57"/>
              <p:cNvSpPr/>
              <p:nvPr/>
            </p:nvSpPr>
            <p:spPr bwMode="auto">
              <a:xfrm>
                <a:off x="7960254" y="5962137"/>
                <a:ext cx="1152128" cy="792088"/>
              </a:xfrm>
              <a:prstGeom prst="flowChartDocumen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노르말</a:t>
                </a: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농도 계산</a:t>
                </a:r>
              </a:p>
            </p:txBody>
          </p:sp>
          <p:cxnSp>
            <p:nvCxnSpPr>
              <p:cNvPr id="59" name="직선 화살표 연결선 58"/>
              <p:cNvCxnSpPr>
                <a:stCxn id="55" idx="3"/>
                <a:endCxn id="58" idx="1"/>
              </p:cNvCxnSpPr>
              <p:nvPr/>
            </p:nvCxnSpPr>
            <p:spPr bwMode="auto">
              <a:xfrm flipV="1">
                <a:off x="7578948" y="6358181"/>
                <a:ext cx="381306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0" name="직사각형 59"/>
              <p:cNvSpPr/>
              <p:nvPr/>
            </p:nvSpPr>
            <p:spPr bwMode="auto">
              <a:xfrm>
                <a:off x="7456198" y="6327964"/>
                <a:ext cx="576064" cy="36004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yes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61" name="사각형 설명선 60"/>
              <p:cNvSpPr/>
              <p:nvPr/>
            </p:nvSpPr>
            <p:spPr bwMode="auto">
              <a:xfrm>
                <a:off x="5850756" y="2263617"/>
                <a:ext cx="3672408" cy="2381110"/>
              </a:xfrm>
              <a:prstGeom prst="wedgeRectCallout">
                <a:avLst>
                  <a:gd name="adj1" fmla="val -86256"/>
                  <a:gd name="adj2" fmla="val 67845"/>
                </a:avLst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kumimoji="0" lang="en-US" altLang="ko-KR" sz="13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-</a:t>
                </a:r>
                <a:r>
                  <a:rPr kumimoji="0" lang="ko-KR" altLang="en-US" sz="13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비이커</a:t>
                </a:r>
                <a:r>
                  <a:rPr kumimoji="0" lang="en-US" altLang="ko-KR" sz="13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kumimoji="0" lang="ko-KR" altLang="en-US" sz="13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아래에 백지</a:t>
                </a:r>
                <a:endPara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300" dirty="0" smtClean="0">
                    <a:latin typeface="맑은 고딕" pitchFamily="50" charset="-127"/>
                    <a:ea typeface="맑은 고딕" pitchFamily="50" charset="-127"/>
                  </a:rPr>
                  <a:t> -</a:t>
                </a:r>
                <a:r>
                  <a:rPr lang="ko-KR" altLang="en-US" sz="1300" dirty="0" smtClean="0">
                    <a:latin typeface="맑은 고딕" pitchFamily="50" charset="-127"/>
                    <a:ea typeface="맑은 고딕" pitchFamily="50" charset="-127"/>
                  </a:rPr>
                  <a:t>두 손을 이용하여 뷰렛의 </a:t>
                </a:r>
                <a:r>
                  <a:rPr lang="ko-KR" altLang="en-US" sz="1300" dirty="0" err="1" smtClean="0">
                    <a:latin typeface="맑은 고딕" pitchFamily="50" charset="-127"/>
                    <a:ea typeface="맑은 고딕" pitchFamily="50" charset="-127"/>
                  </a:rPr>
                  <a:t>코크를</a:t>
                </a:r>
                <a:r>
                  <a:rPr lang="ko-KR" altLang="en-US" sz="1300" dirty="0" smtClean="0">
                    <a:latin typeface="맑은 고딕" pitchFamily="50" charset="-127"/>
                    <a:ea typeface="맑은 고딕" pitchFamily="50" charset="-127"/>
                  </a:rPr>
                  <a:t> 열어 </a:t>
                </a:r>
                <a:r>
                  <a:rPr lang="ko-KR" altLang="en-US" sz="1300" dirty="0" err="1" smtClean="0">
                    <a:latin typeface="맑은 고딕" pitchFamily="50" charset="-127"/>
                    <a:ea typeface="맑은 고딕" pitchFamily="50" charset="-127"/>
                  </a:rPr>
                  <a:t>적가</a:t>
                </a:r>
                <a:r>
                  <a:rPr lang="ko-KR" altLang="en-US" sz="1300" dirty="0" smtClean="0">
                    <a:latin typeface="맑은 고딕" pitchFamily="50" charset="-127"/>
                    <a:ea typeface="맑은 고딕" pitchFamily="50" charset="-127"/>
                  </a:rPr>
                  <a:t> </a:t>
                </a:r>
                <a:endParaRPr lang="en-US" altLang="ko-KR" sz="1300" dirty="0" smtClean="0"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300" dirty="0" smtClean="0">
                    <a:latin typeface="맑은 고딕" pitchFamily="50" charset="-127"/>
                    <a:ea typeface="맑은 고딕" pitchFamily="50" charset="-127"/>
                  </a:rPr>
                  <a:t>  </a:t>
                </a:r>
                <a:r>
                  <a:rPr lang="ko-KR" altLang="en-US" sz="1300" dirty="0" smtClean="0">
                    <a:latin typeface="맑은 고딕" pitchFamily="50" charset="-127"/>
                    <a:ea typeface="맑은 고딕" pitchFamily="50" charset="-127"/>
                  </a:rPr>
                  <a:t>시작</a:t>
                </a:r>
                <a:endParaRPr lang="en-US" altLang="ko-KR" sz="1300" dirty="0" smtClean="0"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3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-</a:t>
                </a:r>
                <a:r>
                  <a:rPr kumimoji="0" lang="ko-KR" altLang="en-US" sz="13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적정 시 계속 </a:t>
                </a:r>
                <a:r>
                  <a:rPr kumimoji="0" lang="ko-KR" altLang="en-US" sz="13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비이커를</a:t>
                </a:r>
                <a:r>
                  <a:rPr kumimoji="0" lang="ko-KR" altLang="en-US" sz="13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흔들어 움직이게 한다</a:t>
                </a:r>
                <a:r>
                  <a:rPr kumimoji="0" lang="en-US" altLang="ko-KR" sz="13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</a:t>
                </a:r>
              </a:p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300" dirty="0" smtClean="0">
                    <a:latin typeface="맑은 고딕" pitchFamily="50" charset="-127"/>
                    <a:ea typeface="맑은 고딕" pitchFamily="50" charset="-127"/>
                  </a:rPr>
                  <a:t> -</a:t>
                </a:r>
                <a:r>
                  <a:rPr lang="ko-KR" altLang="en-US" sz="1300" dirty="0" err="1" smtClean="0">
                    <a:latin typeface="맑은 고딕" pitchFamily="50" charset="-127"/>
                    <a:ea typeface="맑은 고딕" pitchFamily="50" charset="-127"/>
                  </a:rPr>
                  <a:t>적가한</a:t>
                </a:r>
                <a:r>
                  <a:rPr lang="ko-KR" altLang="en-US" sz="1300" dirty="0" smtClean="0">
                    <a:latin typeface="맑은 고딕" pitchFamily="50" charset="-127"/>
                    <a:ea typeface="맑은 고딕" pitchFamily="50" charset="-127"/>
                  </a:rPr>
                  <a:t> 부분의 착색이 아주 느리게 사라지면 </a:t>
                </a:r>
                <a:endParaRPr lang="en-US" altLang="ko-KR" sz="1300" dirty="0" smtClean="0"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300" dirty="0" smtClean="0">
                    <a:latin typeface="맑은 고딕" pitchFamily="50" charset="-127"/>
                    <a:ea typeface="맑은 고딕" pitchFamily="50" charset="-127"/>
                  </a:rPr>
                  <a:t>  </a:t>
                </a:r>
                <a:r>
                  <a:rPr lang="ko-KR" altLang="en-US" sz="1300" dirty="0" smtClean="0">
                    <a:latin typeface="맑은 고딕" pitchFamily="50" charset="-127"/>
                    <a:ea typeface="맑은 고딕" pitchFamily="50" charset="-127"/>
                  </a:rPr>
                  <a:t>종점 임박 </a:t>
                </a:r>
                <a:r>
                  <a:rPr lang="en-US" altLang="ko-KR" sz="1300" dirty="0" smtClean="0">
                    <a:latin typeface="맑은 고딕" pitchFamily="50" charset="-127"/>
                    <a:ea typeface="맑은 고딕" pitchFamily="50" charset="-127"/>
                  </a:rPr>
                  <a:t>(1</a:t>
                </a:r>
                <a:r>
                  <a:rPr lang="ko-KR" altLang="en-US" sz="1300" dirty="0" smtClean="0">
                    <a:latin typeface="맑은 고딕" pitchFamily="50" charset="-127"/>
                    <a:ea typeface="맑은 고딕" pitchFamily="50" charset="-127"/>
                  </a:rPr>
                  <a:t>방울씩 느리게 </a:t>
                </a:r>
                <a:r>
                  <a:rPr lang="ko-KR" altLang="en-US" sz="1300" dirty="0" err="1" smtClean="0">
                    <a:latin typeface="맑은 고딕" pitchFamily="50" charset="-127"/>
                    <a:ea typeface="맑은 고딕" pitchFamily="50" charset="-127"/>
                  </a:rPr>
                  <a:t>적가하며</a:t>
                </a:r>
                <a:r>
                  <a:rPr lang="ko-KR" altLang="en-US" sz="1300" dirty="0" smtClean="0">
                    <a:latin typeface="맑은 고딕" pitchFamily="50" charset="-127"/>
                    <a:ea typeface="맑은 고딕" pitchFamily="50" charset="-127"/>
                  </a:rPr>
                  <a:t> 색 변화 </a:t>
                </a:r>
                <a:endParaRPr lang="en-US" altLang="ko-KR" sz="1300" dirty="0" smtClean="0"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300" dirty="0" smtClean="0">
                    <a:latin typeface="맑은 고딕" pitchFamily="50" charset="-127"/>
                    <a:ea typeface="맑은 고딕" pitchFamily="50" charset="-127"/>
                  </a:rPr>
                  <a:t>  </a:t>
                </a:r>
                <a:r>
                  <a:rPr lang="ko-KR" altLang="en-US" sz="1300" dirty="0" smtClean="0">
                    <a:latin typeface="맑은 고딕" pitchFamily="50" charset="-127"/>
                    <a:ea typeface="맑은 고딕" pitchFamily="50" charset="-127"/>
                  </a:rPr>
                  <a:t>관찰</a:t>
                </a:r>
                <a:r>
                  <a:rPr lang="en-US" altLang="ko-KR" sz="1300" dirty="0" smtClean="0">
                    <a:latin typeface="맑은 고딕" pitchFamily="50" charset="-127"/>
                    <a:ea typeface="맑은 고딕" pitchFamily="50" charset="-127"/>
                  </a:rPr>
                  <a:t>)</a:t>
                </a:r>
              </a:p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3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en-US" altLang="ko-KR" sz="1300" dirty="0" smtClean="0">
                    <a:latin typeface="맑은 고딕" pitchFamily="50" charset="-127"/>
                    <a:ea typeface="맑은 고딕" pitchFamily="50" charset="-127"/>
                  </a:rPr>
                  <a:t>-</a:t>
                </a:r>
                <a:r>
                  <a:rPr lang="ko-KR" altLang="en-US" sz="1300" dirty="0" smtClean="0">
                    <a:latin typeface="맑은 고딕" pitchFamily="50" charset="-127"/>
                    <a:ea typeface="맑은 고딕" pitchFamily="50" charset="-127"/>
                  </a:rPr>
                  <a:t>최후의 한 방울로 노란색이</a:t>
                </a:r>
                <a:r>
                  <a:rPr lang="en-US" altLang="ko-KR" sz="1300" dirty="0" smtClean="0"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ko-KR" altLang="en-US" sz="1300" dirty="0" smtClean="0">
                    <a:latin typeface="맑은 고딕" pitchFamily="50" charset="-127"/>
                    <a:ea typeface="맑은 고딕" pitchFamily="50" charset="-127"/>
                  </a:rPr>
                  <a:t>붉은 빛의 오렌지</a:t>
                </a:r>
                <a:endParaRPr lang="en-US" altLang="ko-KR" sz="1300" dirty="0" smtClean="0"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300" dirty="0" smtClean="0">
                    <a:latin typeface="맑은 고딕" pitchFamily="50" charset="-127"/>
                    <a:ea typeface="맑은 고딕" pitchFamily="50" charset="-127"/>
                  </a:rPr>
                  <a:t>  </a:t>
                </a:r>
                <a:r>
                  <a:rPr lang="ko-KR" altLang="en-US" sz="1300" dirty="0" smtClean="0">
                    <a:latin typeface="맑은 고딕" pitchFamily="50" charset="-127"/>
                    <a:ea typeface="맑은 고딕" pitchFamily="50" charset="-127"/>
                  </a:rPr>
                  <a:t>색으로 변하고 흔들어도 노란색으로 되돌아</a:t>
                </a:r>
                <a:endParaRPr lang="en-US" altLang="ko-KR" sz="1300" dirty="0" smtClean="0"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just" defTabSz="985838" rtl="0" eaLnBrk="0" fontAlgn="base" latinLnBrk="1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300" dirty="0" smtClean="0">
                    <a:latin typeface="맑은 고딕" pitchFamily="50" charset="-127"/>
                    <a:ea typeface="맑은 고딕" pitchFamily="50" charset="-127"/>
                  </a:rPr>
                  <a:t>  </a:t>
                </a:r>
                <a:r>
                  <a:rPr lang="ko-KR" altLang="en-US" sz="1300" dirty="0" smtClean="0">
                    <a:latin typeface="맑은 고딕" pitchFamily="50" charset="-127"/>
                    <a:ea typeface="맑은 고딕" pitchFamily="50" charset="-127"/>
                  </a:rPr>
                  <a:t>가지 않을 때를 종점으로 한다</a:t>
                </a:r>
                <a:endPara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62" name="직사각형 61"/>
            <p:cNvSpPr/>
            <p:nvPr/>
          </p:nvSpPr>
          <p:spPr bwMode="auto">
            <a:xfrm>
              <a:off x="831462" y="5652839"/>
              <a:ext cx="57606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No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3" name="직사각형 62"/>
            <p:cNvSpPr/>
            <p:nvPr/>
          </p:nvSpPr>
          <p:spPr bwMode="auto">
            <a:xfrm>
              <a:off x="6754961" y="5426182"/>
              <a:ext cx="57606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No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4" name="직사각형 63"/>
            <p:cNvSpPr/>
            <p:nvPr/>
          </p:nvSpPr>
          <p:spPr bwMode="auto">
            <a:xfrm>
              <a:off x="3193729" y="6329693"/>
              <a:ext cx="57606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yes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 bwMode="auto">
            <a:xfrm>
              <a:off x="3482702" y="3572817"/>
              <a:ext cx="1781357" cy="3600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0.1 N</a:t>
              </a:r>
              <a:r>
                <a:rPr kumimoji="0" lang="ko-KR" altLang="en-US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염산 </a:t>
              </a:r>
              <a:r>
                <a:rPr kumimoji="0" lang="ko-KR" altLang="en-US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표준액</a:t>
              </a:r>
              <a:endParaRPr kumimoji="0" lang="ko-KR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35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4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3. 0.1N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수산화나트륨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제조 및 표정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5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농도 계산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매 회 시용된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0.1 N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NaOH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(f=?): 25 ml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중화에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필요한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0.1 N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HCl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평균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 = 25.53 ml 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책의 예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따라서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NV = N’V’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농도계수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f ⅹ V = f’ ⅹ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V’ 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          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HCl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농도계수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ⅹ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25.53 = f’ ⅹ 25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/>
        </p:nvGraphicFramePr>
        <p:xfrm>
          <a:off x="5289550" y="3671888"/>
          <a:ext cx="114300" cy="215900"/>
        </p:xfrm>
        <a:graphic>
          <a:graphicData uri="http://schemas.openxmlformats.org/presentationml/2006/ole">
            <p:oleObj spid="_x0000_s530441" name="Equation" r:id="rId6" imgW="114151" imgH="215619" progId="Equation.3">
              <p:embed/>
            </p:oleObj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1583186"/>
              </p:ext>
            </p:extLst>
          </p:nvPr>
        </p:nvGraphicFramePr>
        <p:xfrm>
          <a:off x="1656700" y="3564607"/>
          <a:ext cx="738000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  <a:gridCol w="540000"/>
                <a:gridCol w="1440000"/>
                <a:gridCol w="540000"/>
                <a:gridCol w="1440000"/>
                <a:gridCol w="540000"/>
                <a:gridCol w="14400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ⅹ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=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rgbClr val="0066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N’</a:t>
                      </a:r>
                      <a:endParaRPr lang="ko-KR" altLang="en-US" sz="1600" b="0" dirty="0">
                        <a:solidFill>
                          <a:srgbClr val="0066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ⅹ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V’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HCl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농도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0.1??? N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HCl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의 소모량</a:t>
                      </a:r>
                    </a:p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25.53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err="1" smtClean="0">
                          <a:solidFill>
                            <a:srgbClr val="0066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NaOH</a:t>
                      </a:r>
                      <a:r>
                        <a:rPr lang="ko-KR" altLang="en-US" sz="1600" b="0" baseline="0" dirty="0" smtClean="0">
                          <a:solidFill>
                            <a:srgbClr val="0066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의 농도</a:t>
                      </a:r>
                      <a:endParaRPr lang="en-US" altLang="ko-KR" sz="1600" b="0" baseline="0" dirty="0" smtClean="0">
                        <a:solidFill>
                          <a:srgbClr val="0066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rgbClr val="0066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X[N]</a:t>
                      </a:r>
                      <a:endParaRPr lang="ko-KR" altLang="en-US" sz="1600" b="0" dirty="0">
                        <a:solidFill>
                          <a:srgbClr val="0066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NaOH</a:t>
                      </a:r>
                      <a:r>
                        <a:rPr lang="ko-KR" altLang="en-US" sz="16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의 용적</a:t>
                      </a:r>
                      <a:endParaRPr lang="en-US" altLang="ko-KR" sz="1600" b="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25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ml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36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산화환원 적정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(oxidation-reduction titration)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4.1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산화환원 적정의 정의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하나의 물질이 다른 물질에 의해 산화 혹은 환원되는 반응을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이용하여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정량하는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방법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종류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627063" lvl="1" indent="-84138" algn="just" eaLnBrk="1" hangingPunct="1">
              <a:lnSpc>
                <a:spcPts val="384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과망간산칼륨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적정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(permanganate titration)</a:t>
            </a:r>
          </a:p>
          <a:p>
            <a:pPr marL="627063" lvl="1" indent="-84138" algn="just" eaLnBrk="1" hangingPunct="1">
              <a:lnSpc>
                <a:spcPts val="384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중크롬산칼륨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적정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(dichromate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titration)</a:t>
            </a:r>
          </a:p>
          <a:p>
            <a:pPr marL="627063" lvl="1" indent="-84138" algn="just" eaLnBrk="1" hangingPunct="1">
              <a:lnSpc>
                <a:spcPts val="384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요오드법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적정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iodometry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6400" lvl="1" indent="0" algn="just" eaLnBrk="1" hangingPunct="1">
              <a:lnSpc>
                <a:spcPts val="3840"/>
              </a:lnSpc>
              <a:spcBef>
                <a:spcPts val="0"/>
              </a:spcBef>
              <a:buClr>
                <a:srgbClr val="000099"/>
              </a:buClr>
              <a:buSzPct val="10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산화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전자를 잃는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산화수가 증가하는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반응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6400" lvl="1" indent="0" algn="just" eaLnBrk="1" hangingPunct="1">
              <a:lnSpc>
                <a:spcPts val="3840"/>
              </a:lnSpc>
              <a:spcBef>
                <a:spcPts val="0"/>
              </a:spcBef>
              <a:buClr>
                <a:srgbClr val="000099"/>
              </a:buClr>
              <a:buSzPct val="10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환원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전자를 얻는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산화수가 감소하는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반응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6400" lvl="1" indent="0" algn="just" eaLnBrk="1" hangingPunct="1">
              <a:lnSpc>
                <a:spcPts val="3840"/>
              </a:lnSpc>
              <a:spcBef>
                <a:spcPts val="0"/>
              </a:spcBef>
              <a:buClr>
                <a:srgbClr val="000099"/>
              </a:buClr>
              <a:buSzPct val="10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어떤 원자가 전자를 방출하면 방출한 전자 수만큼 원자의 산화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6400" lvl="1" indent="0" algn="just" eaLnBrk="1" hangingPunct="1">
              <a:lnSpc>
                <a:spcPts val="3840"/>
              </a:lnSpc>
              <a:spcBef>
                <a:spcPts val="0"/>
              </a:spcBef>
              <a:buClr>
                <a:srgbClr val="000099"/>
              </a:buClr>
              <a:buSzPct val="10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수가 증가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전자를 받으면 받은 전자 수만큼 산화수가 감소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6400" lvl="1" indent="0" algn="just" eaLnBrk="1" hangingPunct="1">
              <a:lnSpc>
                <a:spcPts val="3840"/>
              </a:lnSpc>
              <a:spcBef>
                <a:spcPts val="0"/>
              </a:spcBef>
              <a:buClr>
                <a:srgbClr val="000099"/>
              </a:buClr>
              <a:buSzPct val="10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방출 전자 수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=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얻은 전자 수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산화환원 반응은 동시에 발생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37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산화환원 적정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(oxidation-reduction titration)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4.2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산화제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산화제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(oxidation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agent):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자신이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쉽게 환원되면서 다른 물질을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산화시키는 성질이 강한 물질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188979" y="2999176"/>
          <a:ext cx="6398080" cy="1005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99040"/>
                <a:gridCol w="3199040"/>
              </a:tblGrid>
              <a:tr h="29883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</a:rPr>
                        <a:t>조         건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32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발생기 산소를 내기 쉬운 물질</a:t>
                      </a:r>
                      <a:endParaRPr lang="ko-KR" alt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전기 음성도가 큰 비금속 단체</a:t>
                      </a:r>
                      <a:endParaRPr lang="ko-KR" alt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8832"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표준환원 </a:t>
                      </a:r>
                      <a:r>
                        <a:rPr lang="ko-KR" altLang="en-US" sz="16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전위값이</a:t>
                      </a: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 아주 큰 물질</a:t>
                      </a:r>
                      <a:endParaRPr lang="ko-KR" altLang="en-US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전자를 얻기 쉬운 물질</a:t>
                      </a:r>
                      <a:endParaRPr lang="en-US" altLang="ko-KR" sz="16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2157082" y="4284687"/>
          <a:ext cx="6398080" cy="2682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6304"/>
                <a:gridCol w="3661776"/>
              </a:tblGrid>
              <a:tr h="2988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</a:rPr>
                        <a:t>산화제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</a:rPr>
                        <a:t>반응식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298832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r>
                        <a:rPr lang="en-US" altLang="ko-KR" sz="1600" dirty="0" smtClean="0"/>
                        <a:t>F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dirty="0" smtClean="0"/>
                        <a:t> (</a:t>
                      </a:r>
                      <a:r>
                        <a:rPr lang="ko-KR" altLang="en-US" sz="1600" dirty="0" smtClean="0"/>
                        <a:t>플루오르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r>
                        <a:rPr lang="en-US" altLang="ko-KR" sz="1600" dirty="0" smtClean="0"/>
                        <a:t>F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baseline="0" dirty="0" smtClean="0"/>
                        <a:t> + 2e</a:t>
                      </a:r>
                      <a:r>
                        <a:rPr lang="en-US" altLang="ko-KR" sz="1600" baseline="30000" dirty="0" smtClean="0"/>
                        <a:t>-</a:t>
                      </a:r>
                      <a:r>
                        <a:rPr lang="en-US" altLang="ko-KR" sz="1600" baseline="0" dirty="0" smtClean="0"/>
                        <a:t> → 2F</a:t>
                      </a:r>
                      <a:r>
                        <a:rPr lang="en-US" altLang="ko-KR" sz="1600" baseline="30000" dirty="0" smtClean="0"/>
                        <a:t>-</a:t>
                      </a:r>
                      <a:endParaRPr lang="ko-KR" altLang="en-US" sz="1600" baseline="30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8832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r>
                        <a:rPr lang="en-US" altLang="ko-KR" sz="1600" dirty="0" smtClean="0"/>
                        <a:t>H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dirty="0" smtClean="0"/>
                        <a:t>O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dirty="0" smtClean="0"/>
                        <a:t> (</a:t>
                      </a:r>
                      <a:r>
                        <a:rPr lang="ko-KR" altLang="en-US" sz="1600" dirty="0" smtClean="0"/>
                        <a:t>과산화수소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r>
                        <a:rPr lang="en-US" altLang="ko-KR" sz="1600" dirty="0" smtClean="0"/>
                        <a:t>H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dirty="0" smtClean="0"/>
                        <a:t>O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dirty="0" smtClean="0"/>
                        <a:t> + 2H</a:t>
                      </a:r>
                      <a:r>
                        <a:rPr lang="en-US" altLang="ko-KR" sz="1600" baseline="30000" dirty="0" smtClean="0"/>
                        <a:t>+</a:t>
                      </a:r>
                      <a:r>
                        <a:rPr lang="en-US" altLang="ko-KR" sz="1600" dirty="0" smtClean="0"/>
                        <a:t> + </a:t>
                      </a:r>
                      <a:r>
                        <a:rPr lang="en-US" altLang="ko-KR" sz="1600" baseline="0" dirty="0" smtClean="0"/>
                        <a:t>2e</a:t>
                      </a:r>
                      <a:r>
                        <a:rPr lang="en-US" altLang="ko-KR" sz="1600" baseline="30000" dirty="0" smtClean="0"/>
                        <a:t>-</a:t>
                      </a:r>
                      <a:r>
                        <a:rPr lang="en-US" altLang="ko-KR" sz="1600" baseline="0" dirty="0" smtClean="0"/>
                        <a:t> → 2</a:t>
                      </a:r>
                      <a:r>
                        <a:rPr lang="en-US" altLang="ko-KR" sz="1600" dirty="0" smtClean="0"/>
                        <a:t>H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dirty="0" smtClean="0"/>
                        <a:t>O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dirty="0" smtClean="0"/>
                        <a:t> </a:t>
                      </a:r>
                      <a:endParaRPr lang="ko-KR" altLang="en-US" sz="1600" dirty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r>
                        <a:rPr lang="en-US" altLang="ko-KR" sz="1600" dirty="0" smtClean="0"/>
                        <a:t>KMnO</a:t>
                      </a:r>
                      <a:r>
                        <a:rPr lang="en-US" altLang="ko-KR" sz="1600" baseline="-25000" dirty="0" smtClean="0"/>
                        <a:t>4</a:t>
                      </a:r>
                      <a:r>
                        <a:rPr lang="en-US" altLang="ko-KR" sz="1600" dirty="0" smtClean="0"/>
                        <a:t> (</a:t>
                      </a:r>
                      <a:r>
                        <a:rPr lang="ko-KR" altLang="en-US" sz="1600" dirty="0" err="1" smtClean="0"/>
                        <a:t>과망간산칼륨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r>
                        <a:rPr lang="en-US" altLang="ko-KR" sz="1600" dirty="0" smtClean="0"/>
                        <a:t>MnO</a:t>
                      </a:r>
                      <a:r>
                        <a:rPr lang="en-US" altLang="ko-KR" sz="1600" baseline="-25000" dirty="0" smtClean="0"/>
                        <a:t>4</a:t>
                      </a:r>
                      <a:r>
                        <a:rPr lang="en-US" altLang="ko-KR" sz="1600" baseline="30000" dirty="0" smtClean="0"/>
                        <a:t>-</a:t>
                      </a:r>
                      <a:r>
                        <a:rPr lang="en-US" altLang="ko-KR" sz="1600" dirty="0" smtClean="0"/>
                        <a:t> + 8H</a:t>
                      </a:r>
                      <a:r>
                        <a:rPr lang="en-US" altLang="ko-KR" sz="1600" baseline="30000" dirty="0" smtClean="0"/>
                        <a:t>+</a:t>
                      </a:r>
                      <a:r>
                        <a:rPr lang="en-US" altLang="ko-KR" sz="1600" dirty="0" smtClean="0"/>
                        <a:t> + 5</a:t>
                      </a:r>
                      <a:r>
                        <a:rPr lang="en-US" altLang="ko-KR" sz="1600" baseline="0" dirty="0" smtClean="0"/>
                        <a:t>e</a:t>
                      </a:r>
                      <a:r>
                        <a:rPr lang="en-US" altLang="ko-KR" sz="1600" baseline="30000" dirty="0" smtClean="0"/>
                        <a:t>-</a:t>
                      </a:r>
                      <a:r>
                        <a:rPr lang="en-US" altLang="ko-KR" sz="1600" baseline="0" dirty="0" smtClean="0"/>
                        <a:t> → </a:t>
                      </a:r>
                      <a:r>
                        <a:rPr lang="en-US" altLang="ko-KR" sz="1600" dirty="0" smtClean="0"/>
                        <a:t>Mn</a:t>
                      </a:r>
                      <a:r>
                        <a:rPr lang="en-US" altLang="ko-KR" sz="1600" baseline="30000" dirty="0" smtClean="0"/>
                        <a:t>2+</a:t>
                      </a:r>
                      <a:r>
                        <a:rPr lang="en-US" altLang="ko-KR" sz="1600" baseline="0" dirty="0" smtClean="0"/>
                        <a:t> + 4</a:t>
                      </a:r>
                      <a:r>
                        <a:rPr lang="en-US" altLang="ko-KR" sz="1600" dirty="0" smtClean="0"/>
                        <a:t>H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dirty="0" smtClean="0"/>
                        <a:t>O</a:t>
                      </a:r>
                      <a:endParaRPr lang="ko-KR" altLang="en-US" sz="1600" dirty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r>
                        <a:rPr lang="en-US" altLang="ko-KR" sz="1600" dirty="0" smtClean="0"/>
                        <a:t>Cl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dirty="0" smtClean="0"/>
                        <a:t> (</a:t>
                      </a:r>
                      <a:r>
                        <a:rPr lang="ko-KR" altLang="en-US" sz="1600" dirty="0" smtClean="0"/>
                        <a:t>염소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Cl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dirty="0" smtClean="0"/>
                        <a:t> + </a:t>
                      </a:r>
                      <a:r>
                        <a:rPr lang="en-US" altLang="ko-KR" sz="1600" baseline="0" dirty="0" smtClean="0"/>
                        <a:t>2e</a:t>
                      </a:r>
                      <a:r>
                        <a:rPr lang="en-US" altLang="ko-KR" sz="1600" baseline="30000" dirty="0" smtClean="0"/>
                        <a:t>-</a:t>
                      </a:r>
                      <a:r>
                        <a:rPr lang="en-US" altLang="ko-KR" sz="1600" baseline="0" dirty="0" smtClean="0"/>
                        <a:t> → 2Cl</a:t>
                      </a:r>
                      <a:r>
                        <a:rPr lang="en-US" altLang="ko-KR" sz="1600" baseline="30000" dirty="0" smtClean="0"/>
                        <a:t>-</a:t>
                      </a:r>
                      <a:endParaRPr lang="ko-KR" altLang="en-US" sz="1600" baseline="30000" dirty="0" smtClean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r>
                        <a:rPr lang="en-US" altLang="ko-KR" sz="1600" dirty="0" smtClean="0"/>
                        <a:t>K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dirty="0" smtClean="0"/>
                        <a:t>Cr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dirty="0" smtClean="0"/>
                        <a:t>O</a:t>
                      </a:r>
                      <a:r>
                        <a:rPr lang="en-US" altLang="ko-KR" sz="1600" baseline="-25000" dirty="0" smtClean="0"/>
                        <a:t>7</a:t>
                      </a:r>
                      <a:r>
                        <a:rPr lang="en-US" altLang="ko-KR" sz="1600" dirty="0" smtClean="0"/>
                        <a:t> (</a:t>
                      </a:r>
                      <a:r>
                        <a:rPr lang="ko-KR" altLang="en-US" sz="1600" dirty="0" err="1" smtClean="0"/>
                        <a:t>중크롬칼륨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Cr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dirty="0" smtClean="0"/>
                        <a:t>O</a:t>
                      </a:r>
                      <a:r>
                        <a:rPr lang="en-US" altLang="ko-KR" sz="1600" baseline="-25000" dirty="0" smtClean="0"/>
                        <a:t>7</a:t>
                      </a:r>
                      <a:r>
                        <a:rPr lang="en-US" altLang="ko-KR" sz="1600" baseline="30000" dirty="0" smtClean="0"/>
                        <a:t>2-</a:t>
                      </a:r>
                      <a:r>
                        <a:rPr lang="en-US" altLang="ko-KR" sz="1600" baseline="-25000" dirty="0" smtClean="0"/>
                        <a:t>  </a:t>
                      </a:r>
                      <a:r>
                        <a:rPr lang="en-US" altLang="ko-KR" sz="1600" baseline="0" dirty="0" smtClean="0"/>
                        <a:t>+ 14</a:t>
                      </a:r>
                      <a:r>
                        <a:rPr lang="en-US" altLang="ko-KR" sz="1600" dirty="0" smtClean="0"/>
                        <a:t>H</a:t>
                      </a:r>
                      <a:r>
                        <a:rPr lang="en-US" altLang="ko-KR" sz="1600" baseline="30000" dirty="0" smtClean="0"/>
                        <a:t>+</a:t>
                      </a:r>
                      <a:r>
                        <a:rPr lang="en-US" altLang="ko-KR" sz="1600" dirty="0" smtClean="0"/>
                        <a:t> + 6</a:t>
                      </a:r>
                      <a:r>
                        <a:rPr lang="en-US" altLang="ko-KR" sz="1600" baseline="0" dirty="0" smtClean="0"/>
                        <a:t>e</a:t>
                      </a:r>
                      <a:r>
                        <a:rPr lang="en-US" altLang="ko-KR" sz="1600" baseline="30000" dirty="0" smtClean="0"/>
                        <a:t>-</a:t>
                      </a:r>
                      <a:r>
                        <a:rPr lang="en-US" altLang="ko-KR" sz="1600" baseline="0" dirty="0" smtClean="0"/>
                        <a:t> → 2Cr</a:t>
                      </a:r>
                      <a:r>
                        <a:rPr lang="en-US" altLang="ko-KR" sz="1600" baseline="30000" dirty="0" smtClean="0"/>
                        <a:t>3+</a:t>
                      </a:r>
                      <a:r>
                        <a:rPr lang="en-US" altLang="ko-KR" sz="1600" baseline="0" dirty="0" smtClean="0"/>
                        <a:t> + 7</a:t>
                      </a:r>
                      <a:r>
                        <a:rPr lang="en-US" altLang="ko-KR" sz="1600" dirty="0" smtClean="0"/>
                        <a:t>H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dirty="0" smtClean="0"/>
                        <a:t>O</a:t>
                      </a:r>
                      <a:endParaRPr lang="ko-KR" altLang="en-US" sz="1600" dirty="0" smtClean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r>
                        <a:rPr lang="en-US" altLang="ko-KR" sz="1600" dirty="0" smtClean="0"/>
                        <a:t>HNO</a:t>
                      </a:r>
                      <a:r>
                        <a:rPr lang="en-US" altLang="ko-KR" sz="1600" baseline="-25000" dirty="0" smtClean="0"/>
                        <a:t>3</a:t>
                      </a:r>
                      <a:r>
                        <a:rPr lang="en-US" altLang="ko-KR" sz="1600" dirty="0" smtClean="0"/>
                        <a:t> (</a:t>
                      </a:r>
                      <a:r>
                        <a:rPr lang="ko-KR" altLang="en-US" sz="1600" dirty="0" smtClean="0"/>
                        <a:t>질산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NO</a:t>
                      </a:r>
                      <a:r>
                        <a:rPr lang="en-US" altLang="ko-KR" sz="1600" baseline="-25000" dirty="0" smtClean="0"/>
                        <a:t>3</a:t>
                      </a:r>
                      <a:r>
                        <a:rPr lang="en-US" altLang="ko-KR" sz="1600" baseline="30000" dirty="0" smtClean="0"/>
                        <a:t>-</a:t>
                      </a:r>
                      <a:r>
                        <a:rPr lang="en-US" altLang="ko-KR" sz="1600" baseline="-25000" dirty="0" smtClean="0"/>
                        <a:t> </a:t>
                      </a:r>
                      <a:r>
                        <a:rPr lang="en-US" altLang="ko-KR" sz="1600" baseline="0" dirty="0" smtClean="0"/>
                        <a:t> + 2</a:t>
                      </a:r>
                      <a:r>
                        <a:rPr lang="en-US" altLang="ko-KR" sz="1600" dirty="0" smtClean="0"/>
                        <a:t>H</a:t>
                      </a:r>
                      <a:r>
                        <a:rPr lang="en-US" altLang="ko-KR" sz="1600" baseline="30000" dirty="0" smtClean="0"/>
                        <a:t>+</a:t>
                      </a:r>
                      <a:r>
                        <a:rPr lang="en-US" altLang="ko-KR" sz="1600" dirty="0" smtClean="0"/>
                        <a:t> + </a:t>
                      </a:r>
                      <a:r>
                        <a:rPr lang="en-US" altLang="ko-KR" sz="1600" baseline="0" dirty="0" smtClean="0"/>
                        <a:t>e</a:t>
                      </a:r>
                      <a:r>
                        <a:rPr lang="en-US" altLang="ko-KR" sz="1600" baseline="30000" dirty="0" smtClean="0"/>
                        <a:t>-</a:t>
                      </a:r>
                      <a:r>
                        <a:rPr lang="en-US" altLang="ko-KR" sz="1600" baseline="0" dirty="0" smtClean="0"/>
                        <a:t> → NO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baseline="0" dirty="0" smtClean="0"/>
                        <a:t> + </a:t>
                      </a:r>
                      <a:r>
                        <a:rPr lang="en-US" altLang="ko-KR" sz="1600" dirty="0" smtClean="0"/>
                        <a:t>H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dirty="0" smtClean="0"/>
                        <a:t>O</a:t>
                      </a:r>
                      <a:endParaRPr lang="ko-KR" altLang="en-US" sz="1600" dirty="0" smtClean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None/>
                      </a:pPr>
                      <a:r>
                        <a:rPr lang="en-US" altLang="ko-KR" sz="1600" dirty="0" smtClean="0"/>
                        <a:t>H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dirty="0" smtClean="0"/>
                        <a:t>SO</a:t>
                      </a:r>
                      <a:r>
                        <a:rPr lang="en-US" altLang="ko-KR" sz="1600" baseline="-25000" dirty="0" smtClean="0"/>
                        <a:t>4</a:t>
                      </a:r>
                      <a:r>
                        <a:rPr lang="en-US" altLang="ko-KR" sz="1600" dirty="0" smtClean="0"/>
                        <a:t> (</a:t>
                      </a:r>
                      <a:r>
                        <a:rPr lang="ko-KR" altLang="en-US" sz="1600" dirty="0" smtClean="0"/>
                        <a:t>황산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SO</a:t>
                      </a:r>
                      <a:r>
                        <a:rPr lang="en-US" altLang="ko-KR" sz="1600" baseline="-25000" dirty="0" smtClean="0"/>
                        <a:t>4</a:t>
                      </a:r>
                      <a:r>
                        <a:rPr lang="en-US" altLang="ko-KR" sz="1600" baseline="30000" dirty="0" smtClean="0"/>
                        <a:t>2- </a:t>
                      </a:r>
                      <a:r>
                        <a:rPr lang="en-US" altLang="ko-KR" sz="1600" baseline="0" dirty="0" smtClean="0"/>
                        <a:t>+ 4</a:t>
                      </a:r>
                      <a:r>
                        <a:rPr lang="en-US" altLang="ko-KR" sz="1600" dirty="0" smtClean="0"/>
                        <a:t>H</a:t>
                      </a:r>
                      <a:r>
                        <a:rPr lang="en-US" altLang="ko-KR" sz="1600" baseline="30000" dirty="0" smtClean="0"/>
                        <a:t>+</a:t>
                      </a:r>
                      <a:r>
                        <a:rPr lang="en-US" altLang="ko-KR" sz="1600" dirty="0" smtClean="0"/>
                        <a:t> + 2</a:t>
                      </a:r>
                      <a:r>
                        <a:rPr lang="en-US" altLang="ko-KR" sz="1600" baseline="0" dirty="0" smtClean="0"/>
                        <a:t>e</a:t>
                      </a:r>
                      <a:r>
                        <a:rPr lang="en-US" altLang="ko-KR" sz="1600" baseline="30000" dirty="0" smtClean="0"/>
                        <a:t>-</a:t>
                      </a:r>
                      <a:r>
                        <a:rPr lang="en-US" altLang="ko-KR" sz="1600" baseline="0" dirty="0" smtClean="0"/>
                        <a:t> → SO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baseline="0" dirty="0" smtClean="0"/>
                        <a:t> + 2</a:t>
                      </a:r>
                      <a:r>
                        <a:rPr lang="en-US" altLang="ko-KR" sz="1600" dirty="0" smtClean="0"/>
                        <a:t>H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dirty="0" smtClean="0"/>
                        <a:t>O</a:t>
                      </a:r>
                      <a:endParaRPr lang="ko-KR" altLang="en-US" sz="160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38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산화환원 적정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(oxidation-reduction titration)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4.3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환원제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환원제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(reduction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agent):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자신이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산화되면서 다른 물질을 환원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시키는 성질이 강한 물질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919791" y="2999176"/>
          <a:ext cx="6840760" cy="1005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20380"/>
                <a:gridCol w="3420380"/>
              </a:tblGrid>
              <a:tr h="29883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</a:rPr>
                        <a:t>조         건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32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발생기 수소를 내기 쉬운 물질</a:t>
                      </a:r>
                      <a:endParaRPr lang="ko-KR" alt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이온화 경향이 큰 금속 단체</a:t>
                      </a:r>
                      <a:endParaRPr lang="ko-KR" alt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8832"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표준환원 </a:t>
                      </a:r>
                      <a:r>
                        <a:rPr lang="ko-KR" altLang="en-US" sz="16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전위값이</a:t>
                      </a: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 아주 작은 물질</a:t>
                      </a:r>
                      <a:endParaRPr lang="ko-KR" altLang="en-US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전자를 잃기 쉬운 물질</a:t>
                      </a:r>
                      <a:endParaRPr lang="en-US" altLang="ko-KR" sz="16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2157082" y="4458007"/>
          <a:ext cx="6398080" cy="2346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6304"/>
                <a:gridCol w="3661776"/>
              </a:tblGrid>
              <a:tr h="2988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</a:rPr>
                        <a:t>환원제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</a:rPr>
                        <a:t>반응식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298832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r>
                        <a:rPr lang="en-US" altLang="ko-KR" sz="1600" dirty="0" smtClean="0"/>
                        <a:t>Na (</a:t>
                      </a:r>
                      <a:r>
                        <a:rPr lang="ko-KR" altLang="en-US" sz="1600" dirty="0" smtClean="0"/>
                        <a:t>나트륨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r>
                        <a:rPr lang="en-US" altLang="ko-KR" sz="1600" dirty="0" smtClean="0"/>
                        <a:t>Na</a:t>
                      </a:r>
                      <a:r>
                        <a:rPr lang="en-US" altLang="ko-KR" sz="1600" baseline="0" dirty="0" smtClean="0"/>
                        <a:t> → </a:t>
                      </a:r>
                      <a:r>
                        <a:rPr lang="en-US" altLang="ko-KR" sz="1600" dirty="0" smtClean="0"/>
                        <a:t>Na</a:t>
                      </a:r>
                      <a:r>
                        <a:rPr lang="en-US" altLang="ko-KR" sz="1600" baseline="30000" dirty="0" smtClean="0"/>
                        <a:t>+</a:t>
                      </a:r>
                      <a:r>
                        <a:rPr lang="en-US" altLang="ko-KR" sz="1600" dirty="0" smtClean="0"/>
                        <a:t> + </a:t>
                      </a:r>
                      <a:r>
                        <a:rPr lang="en-US" altLang="ko-KR" sz="1600" baseline="0" dirty="0" smtClean="0"/>
                        <a:t>e</a:t>
                      </a:r>
                      <a:r>
                        <a:rPr lang="en-US" altLang="ko-KR" sz="1600" baseline="30000" dirty="0" smtClean="0"/>
                        <a:t>-</a:t>
                      </a:r>
                      <a:r>
                        <a:rPr lang="en-US" altLang="ko-KR" sz="1600" baseline="0" dirty="0" smtClean="0"/>
                        <a:t> </a:t>
                      </a:r>
                      <a:endParaRPr lang="ko-KR" altLang="en-US" sz="1600" baseline="30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8832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r>
                        <a:rPr lang="en-US" altLang="ko-KR" sz="1600" dirty="0" smtClean="0"/>
                        <a:t>H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baseline="0" dirty="0" smtClean="0"/>
                        <a:t>C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dirty="0" smtClean="0"/>
                        <a:t>O</a:t>
                      </a:r>
                      <a:r>
                        <a:rPr lang="en-US" altLang="ko-KR" sz="1600" baseline="-25000" dirty="0" smtClean="0"/>
                        <a:t>4</a:t>
                      </a:r>
                      <a:r>
                        <a:rPr lang="en-US" altLang="ko-KR" sz="1600" dirty="0" smtClean="0"/>
                        <a:t> (</a:t>
                      </a:r>
                      <a:r>
                        <a:rPr lang="ko-KR" altLang="en-US" sz="1600" dirty="0" err="1" smtClean="0"/>
                        <a:t>옥살산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H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baseline="0" dirty="0" smtClean="0"/>
                        <a:t>C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dirty="0" smtClean="0"/>
                        <a:t>O</a:t>
                      </a:r>
                      <a:r>
                        <a:rPr lang="en-US" altLang="ko-KR" sz="1600" baseline="-25000" dirty="0" smtClean="0"/>
                        <a:t>4</a:t>
                      </a:r>
                      <a:r>
                        <a:rPr lang="en-US" altLang="ko-KR" sz="1600" baseline="0" dirty="0" smtClean="0"/>
                        <a:t> → 2CO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dirty="0" smtClean="0"/>
                        <a:t> + 2H</a:t>
                      </a:r>
                      <a:r>
                        <a:rPr lang="en-US" altLang="ko-KR" sz="1600" baseline="30000" dirty="0" smtClean="0"/>
                        <a:t>+</a:t>
                      </a:r>
                      <a:r>
                        <a:rPr lang="en-US" altLang="ko-KR" sz="1600" dirty="0" smtClean="0"/>
                        <a:t> + 2</a:t>
                      </a:r>
                      <a:r>
                        <a:rPr lang="en-US" altLang="ko-KR" sz="1600" baseline="0" dirty="0" smtClean="0"/>
                        <a:t>e</a:t>
                      </a:r>
                      <a:r>
                        <a:rPr lang="en-US" altLang="ko-KR" sz="1600" baseline="30000" dirty="0" smtClean="0"/>
                        <a:t>-</a:t>
                      </a:r>
                      <a:r>
                        <a:rPr lang="en-US" altLang="ko-KR" sz="1600" baseline="0" dirty="0" smtClean="0"/>
                        <a:t> </a:t>
                      </a:r>
                      <a:endParaRPr lang="ko-KR" altLang="en-US" sz="1600" baseline="30000" dirty="0" smtClean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r>
                        <a:rPr lang="en-US" altLang="ko-KR" sz="1600" dirty="0" smtClean="0"/>
                        <a:t>H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dirty="0" smtClean="0"/>
                        <a:t> (</a:t>
                      </a:r>
                      <a:r>
                        <a:rPr lang="ko-KR" altLang="en-US" sz="1600" dirty="0" smtClean="0"/>
                        <a:t>수소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H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baseline="0" dirty="0" smtClean="0"/>
                        <a:t> → </a:t>
                      </a:r>
                      <a:r>
                        <a:rPr lang="en-US" altLang="ko-KR" sz="1600" dirty="0" smtClean="0"/>
                        <a:t>2H</a:t>
                      </a:r>
                      <a:r>
                        <a:rPr lang="en-US" altLang="ko-KR" sz="1600" baseline="30000" dirty="0" smtClean="0"/>
                        <a:t>+</a:t>
                      </a:r>
                      <a:r>
                        <a:rPr lang="en-US" altLang="ko-KR" sz="1600" dirty="0" smtClean="0"/>
                        <a:t> + 2</a:t>
                      </a:r>
                      <a:r>
                        <a:rPr lang="en-US" altLang="ko-KR" sz="1600" baseline="0" dirty="0" smtClean="0"/>
                        <a:t>e</a:t>
                      </a:r>
                      <a:r>
                        <a:rPr lang="en-US" altLang="ko-KR" sz="1600" baseline="30000" dirty="0" smtClean="0"/>
                        <a:t>-</a:t>
                      </a:r>
                      <a:r>
                        <a:rPr lang="en-US" altLang="ko-KR" sz="1600" baseline="0" dirty="0" smtClean="0"/>
                        <a:t> </a:t>
                      </a:r>
                      <a:endParaRPr lang="ko-KR" altLang="en-US" sz="1600" baseline="30000" dirty="0" smtClean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r>
                        <a:rPr lang="en-US" altLang="ko-KR" sz="1600" dirty="0" smtClean="0"/>
                        <a:t>H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dirty="0" smtClean="0"/>
                        <a:t>S(</a:t>
                      </a:r>
                      <a:r>
                        <a:rPr lang="ko-KR" altLang="en-US" sz="1600" dirty="0" smtClean="0"/>
                        <a:t>황화수소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H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dirty="0" smtClean="0"/>
                        <a:t>S </a:t>
                      </a:r>
                      <a:r>
                        <a:rPr lang="en-US" altLang="ko-KR" sz="1600" baseline="0" dirty="0" smtClean="0"/>
                        <a:t>→ S</a:t>
                      </a:r>
                      <a:r>
                        <a:rPr lang="en-US" altLang="ko-KR" sz="1600" baseline="30000" dirty="0" smtClean="0"/>
                        <a:t>2-</a:t>
                      </a:r>
                      <a:r>
                        <a:rPr lang="en-US" altLang="ko-KR" sz="1600" baseline="0" dirty="0" smtClean="0"/>
                        <a:t> + </a:t>
                      </a:r>
                      <a:r>
                        <a:rPr lang="en-US" altLang="ko-KR" sz="1600" dirty="0" smtClean="0"/>
                        <a:t>2H</a:t>
                      </a:r>
                      <a:r>
                        <a:rPr lang="en-US" altLang="ko-KR" sz="1600" baseline="30000" dirty="0" smtClean="0"/>
                        <a:t>+</a:t>
                      </a:r>
                      <a:r>
                        <a:rPr lang="en-US" altLang="ko-KR" sz="1600" dirty="0" smtClean="0"/>
                        <a:t> + 2</a:t>
                      </a:r>
                      <a:r>
                        <a:rPr lang="en-US" altLang="ko-KR" sz="1600" baseline="0" dirty="0" smtClean="0"/>
                        <a:t>e</a:t>
                      </a:r>
                      <a:r>
                        <a:rPr lang="en-US" altLang="ko-KR" sz="1600" baseline="30000" dirty="0" smtClean="0"/>
                        <a:t>-</a:t>
                      </a:r>
                      <a:r>
                        <a:rPr lang="en-US" altLang="ko-KR" sz="1600" baseline="0" dirty="0" smtClean="0"/>
                        <a:t> </a:t>
                      </a:r>
                      <a:endParaRPr lang="ko-KR" altLang="en-US" sz="1600" baseline="30000" dirty="0" smtClean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r>
                        <a:rPr lang="en-US" altLang="ko-KR" sz="1600" dirty="0" smtClean="0"/>
                        <a:t>SO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dirty="0" smtClean="0"/>
                        <a:t> (</a:t>
                      </a:r>
                      <a:r>
                        <a:rPr lang="ko-KR" altLang="en-US" sz="1600" dirty="0" smtClean="0"/>
                        <a:t>이산화황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SO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dirty="0" smtClean="0"/>
                        <a:t> + 2H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dirty="0" smtClean="0"/>
                        <a:t>O</a:t>
                      </a:r>
                      <a:r>
                        <a:rPr lang="en-US" altLang="ko-KR" sz="1600" baseline="-25000" dirty="0" smtClean="0"/>
                        <a:t>2</a:t>
                      </a:r>
                      <a:r>
                        <a:rPr lang="en-US" altLang="ko-KR" sz="1600" dirty="0" smtClean="0"/>
                        <a:t> </a:t>
                      </a:r>
                      <a:r>
                        <a:rPr lang="en-US" altLang="ko-KR" sz="1600" baseline="0" dirty="0" smtClean="0"/>
                        <a:t>→ SO</a:t>
                      </a:r>
                      <a:r>
                        <a:rPr lang="en-US" altLang="ko-KR" sz="1600" baseline="-25000" dirty="0" smtClean="0"/>
                        <a:t>4</a:t>
                      </a:r>
                      <a:r>
                        <a:rPr lang="en-US" altLang="ko-KR" sz="1600" baseline="30000" dirty="0" smtClean="0"/>
                        <a:t>2-</a:t>
                      </a:r>
                      <a:r>
                        <a:rPr lang="en-US" altLang="ko-KR" sz="1600" baseline="0" dirty="0" smtClean="0"/>
                        <a:t> + 4</a:t>
                      </a:r>
                      <a:r>
                        <a:rPr lang="en-US" altLang="ko-KR" sz="1600" dirty="0" smtClean="0"/>
                        <a:t>H</a:t>
                      </a:r>
                      <a:r>
                        <a:rPr lang="en-US" altLang="ko-KR" sz="1600" baseline="30000" dirty="0" smtClean="0"/>
                        <a:t>+</a:t>
                      </a:r>
                      <a:r>
                        <a:rPr lang="en-US" altLang="ko-KR" sz="1600" dirty="0" smtClean="0"/>
                        <a:t> + 2</a:t>
                      </a:r>
                      <a:r>
                        <a:rPr lang="en-US" altLang="ko-KR" sz="1600" baseline="0" dirty="0" smtClean="0"/>
                        <a:t>e</a:t>
                      </a:r>
                      <a:r>
                        <a:rPr lang="en-US" altLang="ko-KR" sz="1600" baseline="30000" dirty="0" smtClean="0"/>
                        <a:t>-</a:t>
                      </a:r>
                      <a:r>
                        <a:rPr lang="en-US" altLang="ko-KR" sz="1600" baseline="0" dirty="0" smtClean="0"/>
                        <a:t> </a:t>
                      </a:r>
                      <a:endParaRPr lang="ko-KR" altLang="en-US" sz="1600" dirty="0" smtClean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None/>
                      </a:pPr>
                      <a:r>
                        <a:rPr lang="en-US" altLang="ko-KR" sz="1600" dirty="0" smtClean="0"/>
                        <a:t>FeSO</a:t>
                      </a:r>
                      <a:r>
                        <a:rPr lang="en-US" altLang="ko-KR" sz="1600" baseline="-25000" dirty="0" smtClean="0"/>
                        <a:t>4</a:t>
                      </a:r>
                      <a:r>
                        <a:rPr lang="en-US" altLang="ko-KR" sz="1600" dirty="0" smtClean="0"/>
                        <a:t> (</a:t>
                      </a:r>
                      <a:r>
                        <a:rPr lang="ko-KR" altLang="en-US" sz="1600" dirty="0" smtClean="0"/>
                        <a:t>황산제일철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Fe</a:t>
                      </a:r>
                      <a:r>
                        <a:rPr lang="en-US" altLang="ko-KR" sz="1600" baseline="30000" dirty="0" smtClean="0"/>
                        <a:t>2+</a:t>
                      </a:r>
                      <a:r>
                        <a:rPr lang="en-US" altLang="ko-KR" sz="1600" dirty="0" smtClean="0"/>
                        <a:t>  </a:t>
                      </a:r>
                      <a:r>
                        <a:rPr lang="en-US" altLang="ko-KR" sz="1600" baseline="0" dirty="0" smtClean="0"/>
                        <a:t>→ Fe</a:t>
                      </a:r>
                      <a:r>
                        <a:rPr lang="en-US" altLang="ko-KR" sz="1600" baseline="30000" dirty="0" smtClean="0"/>
                        <a:t>3+</a:t>
                      </a:r>
                      <a:r>
                        <a:rPr lang="en-US" altLang="ko-KR" sz="1600" baseline="0" dirty="0" smtClean="0"/>
                        <a:t> + e</a:t>
                      </a:r>
                      <a:r>
                        <a:rPr lang="en-US" altLang="ko-KR" sz="1600" baseline="30000" dirty="0" smtClean="0"/>
                        <a:t>-</a:t>
                      </a:r>
                      <a:r>
                        <a:rPr lang="en-US" altLang="ko-KR" sz="1600" baseline="0" dirty="0" smtClean="0"/>
                        <a:t> </a:t>
                      </a:r>
                      <a:endParaRPr lang="ko-KR" altLang="en-US" sz="160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39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산화환원 적정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(oxidation-reduction titration)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4.4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산화환원 적정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산화제 또는 환원제의 표준용액으로 행하는 적정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산화제와 환원제는 같은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g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당량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수로 반응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반응의 종점을 적당한 방법으로 알 수 있으면 적정에 의해 정량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가능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394372" y="3996656"/>
          <a:ext cx="5904656" cy="18722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68219"/>
                <a:gridCol w="1968218"/>
                <a:gridCol w="1968219"/>
              </a:tblGrid>
              <a:tr h="6240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</a:rPr>
                        <a:t>산화제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</a:rPr>
                        <a:t> g </a:t>
                      </a: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</a:rPr>
                        <a:t>당량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</a:rPr>
                        <a:t> 수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</a:rPr>
                        <a:t>환원제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</a:rPr>
                        <a:t> g </a:t>
                      </a: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</a:rPr>
                        <a:t>당량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</a:rPr>
                        <a:t> 수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 latinLnBrk="1">
                        <a:buFont typeface="Wingdings" pitchFamily="2" charset="2"/>
                        <a:buNone/>
                      </a:pPr>
                      <a:r>
                        <a:rPr lang="en-US" altLang="ko-KR" sz="1600" dirty="0" smtClean="0"/>
                        <a:t>NV/1000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buFont typeface="Wingdings" pitchFamily="2" charset="2"/>
                        <a:buNone/>
                      </a:pPr>
                      <a:r>
                        <a:rPr lang="en-US" altLang="ko-KR" sz="3200" dirty="0" smtClean="0"/>
                        <a:t>=</a:t>
                      </a:r>
                      <a:endParaRPr lang="ko-KR" altLang="en-US" sz="3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buFont typeface="Wingdings" pitchFamily="2" charset="2"/>
                        <a:buNone/>
                      </a:pPr>
                      <a:r>
                        <a:rPr lang="en-US" altLang="ko-KR" sz="1600" dirty="0" smtClean="0"/>
                        <a:t>N’V’/1000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 latinLnBrk="1">
                        <a:buFont typeface="Arial" pitchFamily="34" charset="0"/>
                        <a:buNone/>
                      </a:pPr>
                      <a:r>
                        <a:rPr lang="en-US" altLang="ko-KR" sz="1600" dirty="0" smtClean="0"/>
                        <a:t>N: </a:t>
                      </a:r>
                      <a:r>
                        <a:rPr lang="ko-KR" altLang="en-US" sz="1600" dirty="0" smtClean="0"/>
                        <a:t>산화제</a:t>
                      </a:r>
                      <a:r>
                        <a:rPr lang="en-US" altLang="ko-KR" sz="1600" dirty="0" smtClean="0"/>
                        <a:t> </a:t>
                      </a:r>
                      <a:r>
                        <a:rPr lang="ko-KR" altLang="en-US" sz="1600" dirty="0" smtClean="0"/>
                        <a:t>농도</a:t>
                      </a:r>
                      <a:endParaRPr lang="en-US" altLang="ko-KR" sz="1600" dirty="0" smtClean="0"/>
                    </a:p>
                    <a:p>
                      <a:pPr algn="ctr" latinLnBrk="1">
                        <a:buFont typeface="Arial" pitchFamily="34" charset="0"/>
                        <a:buNone/>
                      </a:pPr>
                      <a:r>
                        <a:rPr lang="en-US" altLang="ko-KR" sz="1600" dirty="0" smtClean="0"/>
                        <a:t>V:</a:t>
                      </a:r>
                      <a:r>
                        <a:rPr lang="en-US" altLang="ko-KR" sz="1600" baseline="0" dirty="0" smtClean="0"/>
                        <a:t> </a:t>
                      </a:r>
                      <a:r>
                        <a:rPr lang="ko-KR" altLang="en-US" sz="1600" baseline="0" dirty="0" smtClean="0"/>
                        <a:t>산화제</a:t>
                      </a:r>
                      <a:r>
                        <a:rPr lang="en-US" altLang="ko-KR" sz="1600" baseline="0" dirty="0" smtClean="0"/>
                        <a:t> </a:t>
                      </a:r>
                      <a:r>
                        <a:rPr lang="ko-KR" altLang="en-US" sz="1600" baseline="0" dirty="0" smtClean="0"/>
                        <a:t>부피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buFont typeface="Arial" pitchFamily="34" charset="0"/>
                        <a:buChar char="•"/>
                      </a:pP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buFont typeface="Arial" pitchFamily="34" charset="0"/>
                        <a:buNone/>
                      </a:pPr>
                      <a:r>
                        <a:rPr lang="en-US" altLang="ko-KR" sz="1600" dirty="0" smtClean="0"/>
                        <a:t>N’: </a:t>
                      </a:r>
                      <a:r>
                        <a:rPr lang="ko-KR" altLang="en-US" sz="1600" dirty="0" smtClean="0"/>
                        <a:t>환원제</a:t>
                      </a:r>
                      <a:r>
                        <a:rPr lang="en-US" altLang="ko-KR" sz="1600" dirty="0" smtClean="0"/>
                        <a:t> </a:t>
                      </a:r>
                      <a:r>
                        <a:rPr lang="ko-KR" altLang="en-US" sz="1600" dirty="0" smtClean="0"/>
                        <a:t>농도</a:t>
                      </a:r>
                      <a:endParaRPr lang="en-US" altLang="ko-KR" sz="1600" dirty="0" smtClean="0"/>
                    </a:p>
                    <a:p>
                      <a:pPr algn="ctr" latinLnBrk="1">
                        <a:buFont typeface="Arial" pitchFamily="34" charset="0"/>
                        <a:buNone/>
                      </a:pPr>
                      <a:r>
                        <a:rPr lang="en-US" altLang="ko-KR" sz="1600" dirty="0" smtClean="0"/>
                        <a:t>V’:</a:t>
                      </a:r>
                      <a:r>
                        <a:rPr lang="en-US" altLang="ko-KR" sz="1600" baseline="0" dirty="0" smtClean="0"/>
                        <a:t> </a:t>
                      </a:r>
                      <a:r>
                        <a:rPr lang="ko-KR" altLang="en-US" sz="1600" baseline="0" dirty="0" smtClean="0"/>
                        <a:t>환원제</a:t>
                      </a:r>
                      <a:r>
                        <a:rPr lang="en-US" altLang="ko-KR" sz="1600" baseline="0" dirty="0" smtClean="0"/>
                        <a:t> </a:t>
                      </a:r>
                      <a:r>
                        <a:rPr lang="ko-KR" altLang="en-US" sz="1600" baseline="0" dirty="0" smtClean="0"/>
                        <a:t>부피</a:t>
                      </a:r>
                      <a:endParaRPr lang="ko-KR" altLang="en-US" sz="16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4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1044575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1.1 Introduction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실험실 사고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Ch.1.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실험실 안전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995836" y="1836415"/>
            <a:ext cx="4686668" cy="5531808"/>
            <a:chOff x="2995836" y="1836415"/>
            <a:chExt cx="4686668" cy="5531808"/>
          </a:xfrm>
        </p:grpSpPr>
        <p:pic>
          <p:nvPicPr>
            <p:cNvPr id="520196" name="Picture 4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30000"/>
            </a:blip>
            <a:srcRect l="13875" t="21260" r="13875" b="6142"/>
            <a:stretch>
              <a:fillRect/>
            </a:stretch>
          </p:blipFill>
          <p:spPr bwMode="auto">
            <a:xfrm>
              <a:off x="2995836" y="1836415"/>
              <a:ext cx="4686668" cy="553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직선 연결선 5"/>
            <p:cNvCxnSpPr/>
            <p:nvPr/>
          </p:nvCxnSpPr>
          <p:spPr bwMode="auto">
            <a:xfrm>
              <a:off x="3218359" y="4324796"/>
              <a:ext cx="4140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직선 연결선 6"/>
            <p:cNvCxnSpPr/>
            <p:nvPr/>
          </p:nvCxnSpPr>
          <p:spPr bwMode="auto">
            <a:xfrm>
              <a:off x="5994772" y="4068663"/>
              <a:ext cx="1620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40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산화환원 적정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(oxidation-reduction titration)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4.5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과망간산칼륨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적정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과망간산칼륨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dirty="0" smtClean="0"/>
              <a:t>KMnO</a:t>
            </a:r>
            <a:r>
              <a:rPr lang="en-US" altLang="ko-KR" sz="2400" baseline="-25000" dirty="0" smtClean="0"/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표준용액을 사용하는 적정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en-US" altLang="ko-KR" sz="2400" dirty="0" smtClean="0"/>
              <a:t>KMnO</a:t>
            </a:r>
            <a:r>
              <a:rPr lang="en-US" altLang="ko-KR" sz="2400" baseline="-25000" dirty="0" smtClean="0"/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매우 강한 산화제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수용액 중에서 비교적 안정하며 환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원성 물질을 적정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강산성 용액에서의 산화반응을 주로 사용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사용 주의점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627063" lvl="1" indent="-84138" algn="just" eaLnBrk="1" hangingPunct="1">
              <a:lnSpc>
                <a:spcPts val="384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적정 시 잘 저어 준다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627063" lvl="1" indent="-84138" algn="just" eaLnBrk="1" hangingPunct="1">
              <a:lnSpc>
                <a:spcPts val="384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용액은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갈색병에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보관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41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4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산화환원 적정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(oxidation-reduction titration)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5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4.6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과망간산칼륨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1 g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당량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계산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전자로부터 계산하는 방법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1" indent="0" algn="ctr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/>
              <a:t>MnO</a:t>
            </a:r>
            <a:r>
              <a:rPr lang="en-US" altLang="ko-KR" sz="2400" baseline="-25000" dirty="0" smtClean="0"/>
              <a:t>4</a:t>
            </a:r>
            <a:r>
              <a:rPr lang="en-US" altLang="ko-KR" sz="2400" baseline="30000" dirty="0" smtClean="0"/>
              <a:t>-</a:t>
            </a:r>
            <a:r>
              <a:rPr lang="en-US" altLang="ko-KR" sz="2400" dirty="0" smtClean="0"/>
              <a:t> + 8H</a:t>
            </a:r>
            <a:r>
              <a:rPr lang="en-US" altLang="ko-KR" sz="2400" baseline="30000" dirty="0" smtClean="0"/>
              <a:t>+</a:t>
            </a:r>
            <a:r>
              <a:rPr lang="en-US" altLang="ko-KR" sz="2400" dirty="0" smtClean="0"/>
              <a:t> + 5e</a:t>
            </a:r>
            <a:r>
              <a:rPr lang="en-US" altLang="ko-KR" sz="2400" baseline="30000" dirty="0" smtClean="0"/>
              <a:t>-</a:t>
            </a:r>
            <a:r>
              <a:rPr lang="en-US" altLang="ko-KR" sz="2400" dirty="0" smtClean="0"/>
              <a:t> → Mn</a:t>
            </a:r>
            <a:r>
              <a:rPr lang="en-US" altLang="ko-KR" sz="2400" baseline="30000" dirty="0" smtClean="0"/>
              <a:t>2+</a:t>
            </a:r>
            <a:r>
              <a:rPr lang="en-US" altLang="ko-KR" sz="2400" dirty="0" smtClean="0"/>
              <a:t> + 4H</a:t>
            </a:r>
            <a:r>
              <a:rPr lang="en-US" altLang="ko-KR" sz="2400" baseline="-25000" dirty="0" smtClean="0"/>
              <a:t>2</a:t>
            </a:r>
            <a:r>
              <a:rPr lang="en-US" altLang="ko-KR" sz="2400" dirty="0" smtClean="0"/>
              <a:t>O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627063" lvl="1" indent="-84138" algn="just" eaLnBrk="1" hangingPunct="1">
              <a:lnSpc>
                <a:spcPts val="384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분자의 </a:t>
            </a:r>
            <a:r>
              <a:rPr lang="en-US" altLang="ko-KR" sz="2400" dirty="0" smtClean="0"/>
              <a:t>KMnO</a:t>
            </a:r>
            <a:r>
              <a:rPr lang="en-US" altLang="ko-KR" sz="2400" baseline="-25000" dirty="0" smtClean="0"/>
              <a:t>4 </a:t>
            </a:r>
            <a:r>
              <a:rPr lang="en-US" altLang="ko-KR" sz="2400" dirty="0" smtClean="0"/>
              <a:t>(MnO</a:t>
            </a:r>
            <a:r>
              <a:rPr lang="en-US" altLang="ko-KR" sz="2400" baseline="-25000" dirty="0" smtClean="0"/>
              <a:t>4</a:t>
            </a:r>
            <a:r>
              <a:rPr lang="en-US" altLang="ko-KR" sz="2400" baseline="30000" dirty="0" smtClean="0"/>
              <a:t>-</a:t>
            </a:r>
            <a:r>
              <a:rPr lang="en-US" altLang="ko-KR" sz="2400" dirty="0" smtClean="0"/>
              <a:t>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는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개의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전자를 다른 물질로부터 빼앗는 것이 가능하므로 </a:t>
            </a:r>
            <a:r>
              <a:rPr lang="en-US" altLang="ko-KR" sz="2400" dirty="0" smtClean="0"/>
              <a:t>KMnO</a:t>
            </a:r>
            <a:r>
              <a:rPr lang="en-US" altLang="ko-KR" sz="2400" baseline="-25000" dirty="0" smtClean="0"/>
              <a:t>4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1 mol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은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5 g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당량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627063" lvl="1" indent="-84138" algn="just" eaLnBrk="1" hangingPunct="1">
              <a:lnSpc>
                <a:spcPts val="384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따라서 </a:t>
            </a:r>
            <a:r>
              <a:rPr lang="en-US" altLang="ko-KR" sz="2400" dirty="0" smtClean="0"/>
              <a:t>KMnO</a:t>
            </a:r>
            <a:r>
              <a:rPr lang="en-US" altLang="ko-KR" sz="2400" baseline="-25000" dirty="0" smtClean="0"/>
              <a:t>4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1 g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당량은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1/5 mol</a:t>
            </a:r>
          </a:p>
          <a:p>
            <a:pPr marL="627063" lvl="1" indent="-84138" algn="just" eaLnBrk="1" hangingPunct="1">
              <a:lnSpc>
                <a:spcPts val="384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627063" lvl="1" indent="-84138" algn="just" eaLnBrk="1" hangingPunct="1">
              <a:lnSpc>
                <a:spcPts val="384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627063" lvl="1" indent="-84138" algn="just" eaLnBrk="1" hangingPunct="1">
              <a:lnSpc>
                <a:spcPts val="384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0.1 N </a:t>
            </a:r>
            <a:r>
              <a:rPr lang="en-US" altLang="ko-KR" sz="2400" dirty="0" smtClean="0"/>
              <a:t>KMnO</a:t>
            </a:r>
            <a:r>
              <a:rPr lang="en-US" altLang="ko-KR" sz="2400" baseline="-25000" dirty="0" smtClean="0"/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용액을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조제하는데 </a:t>
            </a:r>
            <a:r>
              <a:rPr lang="en-US" altLang="ko-KR" sz="2400" dirty="0" smtClean="0"/>
              <a:t>KMnO</a:t>
            </a:r>
            <a:r>
              <a:rPr lang="en-US" altLang="ko-KR" sz="2400" baseline="-25000" dirty="0" smtClean="0"/>
              <a:t>4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0.1 g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당량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(3.1608 g)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을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물에 녹여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1 L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로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mass up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/>
        </p:nvGraphicFramePr>
        <p:xfrm>
          <a:off x="2589213" y="4477411"/>
          <a:ext cx="5505450" cy="719138"/>
        </p:xfrm>
        <a:graphic>
          <a:graphicData uri="http://schemas.openxmlformats.org/presentationml/2006/ole">
            <p:oleObj spid="_x0000_s539657" name="Equation" r:id="rId6" imgW="3009900" imgH="39370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42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4. 0.1N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과망간산칼륨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제조 및 표정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목적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-0.1 N </a:t>
            </a:r>
            <a:r>
              <a:rPr lang="en-US" altLang="ko-KR" sz="2400" dirty="0" smtClean="0"/>
              <a:t>KMnO</a:t>
            </a:r>
            <a:r>
              <a:rPr lang="en-US" altLang="ko-KR" sz="2400" baseline="-25000" dirty="0" smtClean="0"/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용액을 조제하여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0.1 N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옥살산나트륨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표준액으로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  표정한다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1242244" y="3181687"/>
          <a:ext cx="8188458" cy="141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874"/>
                <a:gridCol w="5256584"/>
              </a:tblGrid>
              <a:tr h="1391032">
                <a:tc>
                  <a:txBody>
                    <a:bodyPr/>
                    <a:lstStyle/>
                    <a:p>
                      <a:pPr algn="ctr" latinLnBrk="1">
                        <a:lnSpc>
                          <a:spcPts val="2600"/>
                        </a:lnSpc>
                      </a:pP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KMnO</a:t>
                      </a:r>
                      <a:r>
                        <a:rPr lang="en-US" altLang="ko-KR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  <a:p>
                      <a:pPr latinLnBrk="1">
                        <a:lnSpc>
                          <a:spcPts val="2600"/>
                        </a:lnSpc>
                      </a:pP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과망간산칼륨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</a:p>
                    <a:p>
                      <a:pPr latinLnBrk="1">
                        <a:lnSpc>
                          <a:spcPts val="2600"/>
                        </a:lnSpc>
                      </a:pP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Potassium permanganate)</a:t>
                      </a:r>
                    </a:p>
                    <a:p>
                      <a:pPr latinLnBrk="1">
                        <a:lnSpc>
                          <a:spcPts val="2600"/>
                        </a:lnSpc>
                      </a:pP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원자량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158.04</a:t>
                      </a: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ts val="2600"/>
                        </a:lnSpc>
                      </a:pP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녹색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광택이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있는 적자색의 주상 결정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>
                        <a:lnSpc>
                          <a:spcPts val="2600"/>
                        </a:lnSpc>
                      </a:pP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강한 산화제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진한 황산에 의해 폭발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염소와 반응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>
                        <a:lnSpc>
                          <a:spcPts val="2600"/>
                        </a:lnSpc>
                      </a:pP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하면 염소 가스 발생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>
                        <a:lnSpc>
                          <a:spcPts val="2600"/>
                        </a:lnSpc>
                      </a:pP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주의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밀봉하여 햇빛을 차단하여 보관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241432" y="5137397"/>
          <a:ext cx="8188458" cy="141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874"/>
                <a:gridCol w="5256584"/>
              </a:tblGrid>
              <a:tr h="1332736">
                <a:tc>
                  <a:txBody>
                    <a:bodyPr/>
                    <a:lstStyle/>
                    <a:p>
                      <a:pPr algn="ctr" latinLnBrk="1">
                        <a:lnSpc>
                          <a:spcPts val="2600"/>
                        </a:lnSpc>
                      </a:pP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Na2C</a:t>
                      </a:r>
                      <a:r>
                        <a:rPr lang="en-US" altLang="ko-KR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O</a:t>
                      </a:r>
                      <a:r>
                        <a:rPr lang="en-US" altLang="ko-KR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  <a:p>
                      <a:pPr latinLnBrk="1">
                        <a:lnSpc>
                          <a:spcPts val="2600"/>
                        </a:lnSpc>
                      </a:pP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옥살산나트륨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Sodium oxalate)</a:t>
                      </a:r>
                    </a:p>
                    <a:p>
                      <a:pPr latinLnBrk="1">
                        <a:lnSpc>
                          <a:spcPts val="2600"/>
                        </a:lnSpc>
                      </a:pP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원자량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134.0</a:t>
                      </a: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ts val="2600"/>
                        </a:lnSpc>
                      </a:pP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백색의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결정성 분말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>
                        <a:lnSpc>
                          <a:spcPts val="2600"/>
                        </a:lnSpc>
                      </a:pP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-400 ℃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이상으로 가열하면 탄산나트륨과 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로 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>
                        <a:lnSpc>
                          <a:spcPts val="2600"/>
                        </a:lnSpc>
                      </a:pP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분해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>
                        <a:lnSpc>
                          <a:spcPts val="2600"/>
                        </a:lnSpc>
                      </a:pP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주의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유독성 물질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43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4. 0.1N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과망간산칼륨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제조 및 표정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해설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en-US" altLang="ko-KR" sz="2400" dirty="0" smtClean="0"/>
              <a:t>KMnO</a:t>
            </a:r>
            <a:r>
              <a:rPr lang="en-US" altLang="ko-KR" sz="2400" baseline="-25000" dirty="0" smtClean="0"/>
              <a:t>4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는 빛에 의해 분해되어 생성된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MnO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이 존재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증류수에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환원성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유기물질이 미량 함유되어 있으면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KMnO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를 분해하여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MnO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를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생성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(MnO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는 </a:t>
            </a:r>
            <a:r>
              <a:rPr lang="en-US" altLang="ko-KR" sz="2400" dirty="0" smtClean="0"/>
              <a:t>KMnO</a:t>
            </a:r>
            <a:r>
              <a:rPr lang="en-US" altLang="ko-KR" sz="2400" baseline="-25000" dirty="0" smtClean="0"/>
              <a:t>4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를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분해하는 촉매 역할 → 제거할 필요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en-US" altLang="ko-KR" sz="2400" dirty="0" smtClean="0"/>
              <a:t>KMnO</a:t>
            </a:r>
            <a:r>
              <a:rPr lang="en-US" altLang="ko-KR" sz="2400" baseline="-25000" dirty="0" smtClean="0"/>
              <a:t>4 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제조 시 목표 농도에 근접한 용액을 제조하여 여과 후에 표정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en-US" altLang="ko-KR" sz="2400" dirty="0" smtClean="0"/>
              <a:t>KMnO</a:t>
            </a:r>
            <a:r>
              <a:rPr lang="en-US" altLang="ko-KR" sz="2400" baseline="-25000" dirty="0" smtClean="0"/>
              <a:t>4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1 g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당량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= 31.608 g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en-US" altLang="ko-KR" sz="2400" dirty="0" smtClean="0"/>
              <a:t>KMnO</a:t>
            </a:r>
            <a:r>
              <a:rPr lang="en-US" altLang="ko-KR" sz="2400" baseline="-25000" dirty="0" smtClean="0"/>
              <a:t>4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표준액의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표정에는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Na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표준액을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사용하는 방법이 가장 일반적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Na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→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2Na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+ C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2-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C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2-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→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2CO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+ 2e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-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5690320" y="6415451"/>
            <a:ext cx="4032448" cy="7200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85838"/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Na</a:t>
            </a:r>
            <a:r>
              <a:rPr lang="en-US" altLang="ko-KR" sz="20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C</a:t>
            </a:r>
            <a:r>
              <a:rPr lang="en-US" altLang="ko-KR" sz="20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O</a:t>
            </a:r>
            <a:r>
              <a:rPr lang="en-US" altLang="ko-KR" sz="20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1 g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당량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= Na</a:t>
            </a:r>
            <a:r>
              <a:rPr lang="en-US" altLang="ko-KR" sz="20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C</a:t>
            </a:r>
            <a:r>
              <a:rPr lang="en-US" altLang="ko-KR" sz="20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O</a:t>
            </a:r>
            <a:r>
              <a:rPr lang="en-US" altLang="ko-KR" sz="20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/2 </a:t>
            </a:r>
          </a:p>
          <a:p>
            <a:pPr defTabSz="985838"/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                       = 67 g</a:t>
            </a:r>
            <a:endParaRPr kumimoji="0" lang="ko-KR" alt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44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Blip>
                <a:blip r:embed="rId4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4. 0.1N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과망간산칼륨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제조 및 표정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5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조작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-0.1 N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과망간산칼륨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/>
        </p:nvGraphicFramePr>
        <p:xfrm>
          <a:off x="6718342" y="2015704"/>
          <a:ext cx="114300" cy="215900"/>
        </p:xfrm>
        <a:graphic>
          <a:graphicData uri="http://schemas.openxmlformats.org/presentationml/2006/ole">
            <p:oleObj spid="_x0000_s540681" name="Equation" r:id="rId6" imgW="114151" imgH="215619" progId="Equation.3">
              <p:embed/>
            </p:oleObj>
          </a:graphicData>
        </a:graphic>
      </p:graphicFrame>
      <p:grpSp>
        <p:nvGrpSpPr>
          <p:cNvPr id="44" name="그룹 43"/>
          <p:cNvGrpSpPr/>
          <p:nvPr/>
        </p:nvGrpSpPr>
        <p:grpSpPr>
          <a:xfrm>
            <a:off x="882204" y="2538465"/>
            <a:ext cx="8926569" cy="4330300"/>
            <a:chOff x="882204" y="2538465"/>
            <a:chExt cx="8926569" cy="4330300"/>
          </a:xfrm>
        </p:grpSpPr>
        <p:grpSp>
          <p:nvGrpSpPr>
            <p:cNvPr id="42" name="그룹 41"/>
            <p:cNvGrpSpPr/>
            <p:nvPr/>
          </p:nvGrpSpPr>
          <p:grpSpPr>
            <a:xfrm>
              <a:off x="882204" y="2538465"/>
              <a:ext cx="8926569" cy="4330300"/>
              <a:chOff x="1314252" y="2412479"/>
              <a:chExt cx="8926569" cy="4330300"/>
            </a:xfrm>
          </p:grpSpPr>
          <p:pic>
            <p:nvPicPr>
              <p:cNvPr id="413702" name="Picture 6" descr="Click to view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413232" y="3276575"/>
                <a:ext cx="1114425" cy="1619251"/>
              </a:xfrm>
              <a:prstGeom prst="rect">
                <a:avLst/>
              </a:prstGeom>
              <a:noFill/>
            </p:spPr>
          </p:pic>
          <p:sp>
            <p:nvSpPr>
              <p:cNvPr id="13" name="직사각형 12"/>
              <p:cNvSpPr/>
              <p:nvPr/>
            </p:nvSpPr>
            <p:spPr bwMode="auto">
              <a:xfrm>
                <a:off x="2066231" y="2556495"/>
                <a:ext cx="1800200" cy="36004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KMnO</a:t>
                </a:r>
                <a:r>
                  <a:rPr kumimoji="0" lang="en-US" altLang="ko-KR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4</a:t>
                </a: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1.58 g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23" name="직선 화살표 연결선 22"/>
              <p:cNvCxnSpPr>
                <a:stCxn id="13" idx="2"/>
                <a:endCxn id="413702" idx="0"/>
              </p:cNvCxnSpPr>
              <p:nvPr/>
            </p:nvCxnSpPr>
            <p:spPr bwMode="auto">
              <a:xfrm rot="16200000" flipH="1">
                <a:off x="2786311" y="3096555"/>
                <a:ext cx="36004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7" name="직사각형 26"/>
              <p:cNvSpPr/>
              <p:nvPr/>
            </p:nvSpPr>
            <p:spPr bwMode="auto">
              <a:xfrm>
                <a:off x="1314252" y="3780631"/>
                <a:ext cx="1656184" cy="36004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500 ml</a:t>
                </a:r>
              </a:p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1600" dirty="0" smtClean="0">
                    <a:latin typeface="맑은 고딕" pitchFamily="50" charset="-127"/>
                    <a:ea typeface="맑은 고딕" pitchFamily="50" charset="-127"/>
                  </a:rPr>
                  <a:t>메스 플라스크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 bwMode="auto">
              <a:xfrm>
                <a:off x="2066231" y="5364807"/>
                <a:ext cx="1800200" cy="36004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표선까지</a:t>
                </a: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채운다</a:t>
                </a:r>
              </a:p>
            </p:txBody>
          </p:sp>
          <p:cxnSp>
            <p:nvCxnSpPr>
              <p:cNvPr id="30" name="직선 화살표 연결선 29"/>
              <p:cNvCxnSpPr>
                <a:stCxn id="413702" idx="2"/>
                <a:endCxn id="28" idx="0"/>
              </p:cNvCxnSpPr>
              <p:nvPr/>
            </p:nvCxnSpPr>
            <p:spPr bwMode="auto">
              <a:xfrm rot="5400000">
                <a:off x="2735955" y="5130316"/>
                <a:ext cx="468981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2" name="직사각형 31"/>
              <p:cNvSpPr/>
              <p:nvPr/>
            </p:nvSpPr>
            <p:spPr bwMode="auto">
              <a:xfrm>
                <a:off x="3573553" y="4922126"/>
                <a:ext cx="864096" cy="36004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증류수</a:t>
                </a:r>
              </a:p>
            </p:txBody>
          </p:sp>
          <p:cxnSp>
            <p:nvCxnSpPr>
              <p:cNvPr id="34" name="직선 화살표 연결선 33"/>
              <p:cNvCxnSpPr>
                <a:stCxn id="32" idx="1"/>
              </p:cNvCxnSpPr>
              <p:nvPr/>
            </p:nvCxnSpPr>
            <p:spPr bwMode="auto">
              <a:xfrm rot="10800000">
                <a:off x="2970139" y="5102146"/>
                <a:ext cx="603415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5" name="직사각형 34"/>
              <p:cNvSpPr/>
              <p:nvPr/>
            </p:nvSpPr>
            <p:spPr bwMode="auto">
              <a:xfrm>
                <a:off x="2010643" y="6148685"/>
                <a:ext cx="1914740" cy="36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잘 흔들어 섞는</a:t>
                </a:r>
                <a:r>
                  <a:rPr lang="ko-KR" altLang="en-US" sz="1600" dirty="0" smtClean="0">
                    <a:latin typeface="맑은 고딕" pitchFamily="50" charset="-127"/>
                    <a:ea typeface="맑은 고딕" pitchFamily="50" charset="-127"/>
                  </a:rPr>
                  <a:t>다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37" name="직선 화살표 연결선 36"/>
              <p:cNvCxnSpPr>
                <a:stCxn id="28" idx="2"/>
              </p:cNvCxnSpPr>
              <p:nvPr/>
            </p:nvCxnSpPr>
            <p:spPr bwMode="auto">
              <a:xfrm rot="16200000" flipH="1">
                <a:off x="2750307" y="5940870"/>
                <a:ext cx="432049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0" name="직사각형 19"/>
              <p:cNvSpPr/>
              <p:nvPr/>
            </p:nvSpPr>
            <p:spPr bwMode="auto">
              <a:xfrm>
                <a:off x="5706740" y="2412479"/>
                <a:ext cx="3024336" cy="57606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-</a:t>
                </a: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어두운 곳에서 </a:t>
                </a: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1</a:t>
                </a: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주일 방치</a:t>
                </a:r>
                <a:endPara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-15</a:t>
                </a: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분간 조용히 끓여 </a:t>
                </a: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2</a:t>
                </a: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일 방치</a:t>
                </a:r>
              </a:p>
            </p:txBody>
          </p:sp>
          <p:pic>
            <p:nvPicPr>
              <p:cNvPr id="540676" name="Picture 4" descr="http://www.science-house.com/images/Membrane_FH_Sh.gif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916879" y="3265942"/>
                <a:ext cx="898401" cy="1584176"/>
              </a:xfrm>
              <a:prstGeom prst="rect">
                <a:avLst/>
              </a:prstGeom>
              <a:noFill/>
            </p:spPr>
          </p:pic>
          <p:sp>
            <p:nvSpPr>
              <p:cNvPr id="22" name="직사각형 21"/>
              <p:cNvSpPr/>
              <p:nvPr/>
            </p:nvSpPr>
            <p:spPr bwMode="auto">
              <a:xfrm>
                <a:off x="5634732" y="3740522"/>
                <a:ext cx="1440160" cy="576064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유리여과기로</a:t>
                </a:r>
                <a:endPara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여과</a:t>
                </a:r>
                <a:endPara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4" name="직사각형 23"/>
              <p:cNvSpPr/>
              <p:nvPr/>
            </p:nvSpPr>
            <p:spPr bwMode="auto">
              <a:xfrm>
                <a:off x="7576525" y="3989927"/>
                <a:ext cx="2664296" cy="936104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85838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주의</a:t>
                </a:r>
                <a:endParaRPr kumimoji="0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  <a:p>
                <a:pPr defTabSz="985838" latinLnBrk="1"/>
                <a:r>
                  <a:rPr lang="en-US" altLang="ko-KR" sz="1200" dirty="0" smtClean="0">
                    <a:latin typeface="맑은 고딕" pitchFamily="50" charset="-127"/>
                    <a:ea typeface="맑은 고딕" pitchFamily="50" charset="-127"/>
                  </a:rPr>
                  <a:t> -</a:t>
                </a:r>
                <a:r>
                  <a:rPr lang="ko-KR" altLang="en-US" sz="1200" dirty="0" smtClean="0">
                    <a:latin typeface="맑은 고딕" pitchFamily="50" charset="-127"/>
                    <a:ea typeface="맑은 고딕" pitchFamily="50" charset="-127"/>
                  </a:rPr>
                  <a:t>여과 전</a:t>
                </a:r>
                <a:r>
                  <a:rPr lang="en-US" altLang="ko-KR" sz="1200" dirty="0" smtClean="0"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dirty="0" smtClean="0">
                    <a:latin typeface="맑은 고딕" pitchFamily="50" charset="-127"/>
                    <a:ea typeface="맑은 고딕" pitchFamily="50" charset="-127"/>
                  </a:rPr>
                  <a:t>후에 물로 세척하지 않는다</a:t>
                </a:r>
                <a:endParaRPr lang="en-US" altLang="ko-KR" sz="1200" dirty="0" smtClean="0">
                  <a:latin typeface="맑은 고딕" pitchFamily="50" charset="-127"/>
                  <a:ea typeface="맑은 고딕" pitchFamily="50" charset="-127"/>
                </a:endParaRPr>
              </a:p>
              <a:p>
                <a:pPr defTabSz="985838" latinLnBrk="1"/>
                <a:r>
                  <a:rPr kumimoji="0" lang="en-US" altLang="ko-K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-</a:t>
                </a:r>
                <a:r>
                  <a:rPr kumimoji="0" lang="ko-KR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여과지의 유기물이 </a:t>
                </a:r>
                <a:r>
                  <a:rPr kumimoji="0" lang="en-US" altLang="ko-K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KMnO</a:t>
                </a:r>
                <a:r>
                  <a:rPr kumimoji="0" lang="en-US" altLang="ko-KR" sz="12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4</a:t>
                </a:r>
                <a:r>
                  <a:rPr kumimoji="0" lang="ko-KR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를 분해</a:t>
                </a:r>
                <a:endParaRPr kumimoji="0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  <a:p>
                <a:pPr defTabSz="985838" latinLnBrk="1"/>
                <a:r>
                  <a:rPr lang="en-US" altLang="ko-KR" sz="1200" dirty="0" smtClean="0">
                    <a:latin typeface="맑은 고딕" pitchFamily="50" charset="-127"/>
                    <a:ea typeface="맑은 고딕" pitchFamily="50" charset="-127"/>
                  </a:rPr>
                  <a:t>  </a:t>
                </a:r>
                <a:r>
                  <a:rPr kumimoji="0" lang="ko-KR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하므로 사용하지 않는다</a:t>
                </a:r>
              </a:p>
            </p:txBody>
          </p:sp>
          <p:pic>
            <p:nvPicPr>
              <p:cNvPr id="540678" name="Picture 6" descr="http://www.uft.uni-bremen.de/tanne/flask.gif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756042" y="5436815"/>
                <a:ext cx="926813" cy="1305964"/>
              </a:xfrm>
              <a:prstGeom prst="rect">
                <a:avLst/>
              </a:prstGeom>
              <a:noFill/>
            </p:spPr>
          </p:pic>
          <p:cxnSp>
            <p:nvCxnSpPr>
              <p:cNvPr id="29" name="직선 화살표 연결선 28"/>
              <p:cNvCxnSpPr>
                <a:stCxn id="20" idx="2"/>
              </p:cNvCxnSpPr>
              <p:nvPr/>
            </p:nvCxnSpPr>
            <p:spPr bwMode="auto">
              <a:xfrm rot="5400000">
                <a:off x="7074620" y="3132287"/>
                <a:ext cx="288032" cy="54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3" name="직선 화살표 연결선 32"/>
              <p:cNvCxnSpPr/>
              <p:nvPr/>
            </p:nvCxnSpPr>
            <p:spPr bwMode="auto">
              <a:xfrm rot="5400000">
                <a:off x="6966335" y="5123412"/>
                <a:ext cx="504056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6" name="직사각형 35"/>
              <p:cNvSpPr/>
              <p:nvPr/>
            </p:nvSpPr>
            <p:spPr bwMode="auto">
              <a:xfrm>
                <a:off x="5362179" y="5778012"/>
                <a:ext cx="1440160" cy="576064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0.1N</a:t>
                </a:r>
              </a:p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600" dirty="0" smtClean="0">
                    <a:solidFill>
                      <a:srgbClr val="006600"/>
                    </a:solidFill>
                    <a:latin typeface="맑은 고딕" pitchFamily="50" charset="-127"/>
                    <a:ea typeface="맑은 고딕" pitchFamily="50" charset="-127"/>
                  </a:rPr>
                  <a:t>KMnO</a:t>
                </a:r>
                <a:r>
                  <a:rPr lang="en-US" altLang="ko-KR" sz="1600" baseline="-25000" dirty="0" smtClean="0">
                    <a:solidFill>
                      <a:srgbClr val="006600"/>
                    </a:solidFill>
                    <a:latin typeface="맑은 고딕" pitchFamily="50" charset="-127"/>
                    <a:ea typeface="맑은 고딕" pitchFamily="50" charset="-127"/>
                  </a:rPr>
                  <a:t>4</a:t>
                </a:r>
                <a:r>
                  <a:rPr lang="en-US" altLang="ko-KR" sz="1600" dirty="0" smtClean="0">
                    <a:solidFill>
                      <a:srgbClr val="006600"/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ko-KR" altLang="en-US" sz="1600" dirty="0" err="1" smtClean="0">
                    <a:solidFill>
                      <a:srgbClr val="006600"/>
                    </a:solidFill>
                    <a:latin typeface="맑은 고딕" pitchFamily="50" charset="-127"/>
                    <a:ea typeface="맑은 고딕" pitchFamily="50" charset="-127"/>
                  </a:rPr>
                  <a:t>표준액</a:t>
                </a:r>
                <a:endPara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 bwMode="auto">
              <a:xfrm>
                <a:off x="7434932" y="5292799"/>
                <a:ext cx="864096" cy="36004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갈색병</a:t>
                </a:r>
                <a:endPara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 bwMode="auto">
              <a:xfrm>
                <a:off x="7794972" y="5580831"/>
                <a:ext cx="1800200" cy="72008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85838" latinLnBrk="1"/>
                <a:r>
                  <a:rPr kumimoji="0" lang="ko-KR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감광분해로 </a:t>
                </a:r>
                <a:r>
                  <a:rPr kumimoji="0" lang="en-US" altLang="ko-K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MnO2 </a:t>
                </a:r>
                <a:r>
                  <a:rPr kumimoji="0" lang="ko-KR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생성</a:t>
                </a:r>
                <a:r>
                  <a:rPr kumimoji="0" lang="en-US" altLang="ko-K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, </a:t>
                </a:r>
              </a:p>
              <a:p>
                <a:pPr defTabSz="985838" latinLnBrk="1"/>
                <a:r>
                  <a:rPr kumimoji="0" lang="ko-KR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이것이 촉매로 작용하므로 </a:t>
                </a:r>
                <a:endParaRPr kumimoji="0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  <a:p>
                <a:pPr defTabSz="985838" latinLnBrk="1"/>
                <a:r>
                  <a:rPr kumimoji="0" lang="ko-KR" altLang="en-US" sz="1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갈색병</a:t>
                </a:r>
                <a:r>
                  <a:rPr kumimoji="0" lang="ko-KR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넣어 암소에서 </a:t>
                </a:r>
                <a:endParaRPr kumimoji="0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  <a:p>
                <a:pPr defTabSz="985838" latinLnBrk="1"/>
                <a:r>
                  <a:rPr kumimoji="0" lang="ko-KR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보관</a:t>
                </a:r>
              </a:p>
            </p:txBody>
          </p:sp>
          <p:cxnSp>
            <p:nvCxnSpPr>
              <p:cNvPr id="41" name="Shape 40"/>
              <p:cNvCxnSpPr>
                <a:stCxn id="35" idx="2"/>
                <a:endCxn id="20" idx="1"/>
              </p:cNvCxnSpPr>
              <p:nvPr/>
            </p:nvCxnSpPr>
            <p:spPr bwMode="auto">
              <a:xfrm rot="5400000" flipH="1" flipV="1">
                <a:off x="2433289" y="3235234"/>
                <a:ext cx="3808174" cy="2738727"/>
              </a:xfrm>
              <a:prstGeom prst="bentConnector4">
                <a:avLst>
                  <a:gd name="adj1" fmla="val -6003"/>
                  <a:gd name="adj2" fmla="val 67478"/>
                </a:avLst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43" name="직사각형 42"/>
            <p:cNvSpPr/>
            <p:nvPr/>
          </p:nvSpPr>
          <p:spPr>
            <a:xfrm>
              <a:off x="6138788" y="5436815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solidFill>
                    <a:schemeClr val="accent2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45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Blip>
                <a:blip r:embed="rId4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4. 0.1N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과망간산칼륨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제조 및 표정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5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조작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-0.1 N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옥살산나트륨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/>
        </p:nvGraphicFramePr>
        <p:xfrm>
          <a:off x="6718342" y="2015704"/>
          <a:ext cx="114300" cy="215900"/>
        </p:xfrm>
        <a:graphic>
          <a:graphicData uri="http://schemas.openxmlformats.org/presentationml/2006/ole">
            <p:oleObj spid="_x0000_s561161" name="Equation" r:id="rId6" imgW="114151" imgH="215619" progId="Equation.3">
              <p:embed/>
            </p:oleObj>
          </a:graphicData>
        </a:graphic>
      </p:graphicFrame>
      <p:grpSp>
        <p:nvGrpSpPr>
          <p:cNvPr id="42" name="그룹 41"/>
          <p:cNvGrpSpPr/>
          <p:nvPr/>
        </p:nvGrpSpPr>
        <p:grpSpPr>
          <a:xfrm>
            <a:off x="2423848" y="2657979"/>
            <a:ext cx="5832648" cy="3934160"/>
            <a:chOff x="882204" y="2647346"/>
            <a:chExt cx="5832648" cy="3934160"/>
          </a:xfrm>
        </p:grpSpPr>
        <p:grpSp>
          <p:nvGrpSpPr>
            <p:cNvPr id="40" name="그룹 39"/>
            <p:cNvGrpSpPr/>
            <p:nvPr/>
          </p:nvGrpSpPr>
          <p:grpSpPr>
            <a:xfrm>
              <a:off x="882204" y="2647346"/>
              <a:ext cx="3123397" cy="3934160"/>
              <a:chOff x="882204" y="2700511"/>
              <a:chExt cx="3123397" cy="3934160"/>
            </a:xfrm>
          </p:grpSpPr>
          <p:pic>
            <p:nvPicPr>
              <p:cNvPr id="413702" name="Picture 6" descr="Click to view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981184" y="3402561"/>
                <a:ext cx="1114425" cy="1619251"/>
              </a:xfrm>
              <a:prstGeom prst="rect">
                <a:avLst/>
              </a:prstGeom>
              <a:noFill/>
            </p:spPr>
          </p:pic>
          <p:sp>
            <p:nvSpPr>
              <p:cNvPr id="13" name="직사각형 12"/>
              <p:cNvSpPr/>
              <p:nvPr/>
            </p:nvSpPr>
            <p:spPr bwMode="auto">
              <a:xfrm>
                <a:off x="1634183" y="2700511"/>
                <a:ext cx="1800200" cy="36004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Na</a:t>
                </a:r>
                <a:r>
                  <a:rPr kumimoji="0" lang="en-US" altLang="ko-KR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2</a:t>
                </a: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C</a:t>
                </a:r>
                <a:r>
                  <a:rPr kumimoji="0" lang="en-US" altLang="ko-KR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2</a:t>
                </a: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O</a:t>
                </a:r>
                <a:r>
                  <a:rPr kumimoji="0" lang="en-US" altLang="ko-KR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4</a:t>
                </a: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1.675 g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23" name="직선 화살표 연결선 22"/>
              <p:cNvCxnSpPr>
                <a:stCxn id="13" idx="2"/>
                <a:endCxn id="413702" idx="0"/>
              </p:cNvCxnSpPr>
              <p:nvPr/>
            </p:nvCxnSpPr>
            <p:spPr bwMode="auto">
              <a:xfrm rot="16200000" flipH="1">
                <a:off x="2365335" y="3229499"/>
                <a:ext cx="342010" cy="4114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7" name="직사각형 26"/>
              <p:cNvSpPr/>
              <p:nvPr/>
            </p:nvSpPr>
            <p:spPr bwMode="auto">
              <a:xfrm>
                <a:off x="882204" y="3906617"/>
                <a:ext cx="1656184" cy="36004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250 ml</a:t>
                </a:r>
              </a:p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1600" dirty="0" smtClean="0">
                    <a:latin typeface="맑은 고딕" pitchFamily="50" charset="-127"/>
                    <a:ea typeface="맑은 고딕" pitchFamily="50" charset="-127"/>
                  </a:rPr>
                  <a:t>메스 플라스크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 bwMode="auto">
              <a:xfrm>
                <a:off x="1634183" y="5490793"/>
                <a:ext cx="1800200" cy="36004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표선까지</a:t>
                </a: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채운다</a:t>
                </a:r>
              </a:p>
            </p:txBody>
          </p:sp>
          <p:cxnSp>
            <p:nvCxnSpPr>
              <p:cNvPr id="30" name="직선 화살표 연결선 29"/>
              <p:cNvCxnSpPr>
                <a:stCxn id="413702" idx="2"/>
                <a:endCxn id="28" idx="0"/>
              </p:cNvCxnSpPr>
              <p:nvPr/>
            </p:nvCxnSpPr>
            <p:spPr bwMode="auto">
              <a:xfrm rot="5400000">
                <a:off x="2303907" y="5256302"/>
                <a:ext cx="468981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2" name="직사각형 31"/>
              <p:cNvSpPr/>
              <p:nvPr/>
            </p:nvSpPr>
            <p:spPr bwMode="auto">
              <a:xfrm>
                <a:off x="3141505" y="5048112"/>
                <a:ext cx="864096" cy="36004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증류수</a:t>
                </a:r>
              </a:p>
            </p:txBody>
          </p:sp>
          <p:cxnSp>
            <p:nvCxnSpPr>
              <p:cNvPr id="34" name="직선 화살표 연결선 33"/>
              <p:cNvCxnSpPr>
                <a:stCxn id="32" idx="1"/>
              </p:cNvCxnSpPr>
              <p:nvPr/>
            </p:nvCxnSpPr>
            <p:spPr bwMode="auto">
              <a:xfrm rot="10800000">
                <a:off x="2538091" y="5228132"/>
                <a:ext cx="603415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5" name="직사각형 34"/>
              <p:cNvSpPr/>
              <p:nvPr/>
            </p:nvSpPr>
            <p:spPr bwMode="auto">
              <a:xfrm>
                <a:off x="1578595" y="6274671"/>
                <a:ext cx="1914740" cy="36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잘 흔들어 섞는</a:t>
                </a:r>
                <a:r>
                  <a:rPr lang="ko-KR" altLang="en-US" sz="1600" dirty="0" smtClean="0">
                    <a:latin typeface="맑은 고딕" pitchFamily="50" charset="-127"/>
                    <a:ea typeface="맑은 고딕" pitchFamily="50" charset="-127"/>
                  </a:rPr>
                  <a:t>다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37" name="직선 화살표 연결선 36"/>
              <p:cNvCxnSpPr>
                <a:stCxn id="28" idx="2"/>
              </p:cNvCxnSpPr>
              <p:nvPr/>
            </p:nvCxnSpPr>
            <p:spPr bwMode="auto">
              <a:xfrm rot="16200000" flipH="1">
                <a:off x="2318259" y="6066856"/>
                <a:ext cx="432049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31" name="사각형 설명선 30"/>
            <p:cNvSpPr/>
            <p:nvPr/>
          </p:nvSpPr>
          <p:spPr bwMode="auto">
            <a:xfrm>
              <a:off x="3978548" y="2844527"/>
              <a:ext cx="2736304" cy="1080120"/>
            </a:xfrm>
            <a:prstGeom prst="wedgeRectCallout">
              <a:avLst>
                <a:gd name="adj1" fmla="val -69400"/>
                <a:gd name="adj2" fmla="val -51012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85838" latinLnBrk="1">
                <a:lnSpc>
                  <a:spcPts val="2500"/>
                </a:lnSpc>
              </a:pPr>
              <a:r>
                <a:rPr lang="en-US" altLang="ko-KR" sz="1500" dirty="0" smtClean="0">
                  <a:latin typeface="맑은 고딕" pitchFamily="50" charset="-127"/>
                  <a:ea typeface="맑은 고딕" pitchFamily="50" charset="-127"/>
                </a:rPr>
                <a:t>150 ~ 200 ℃</a:t>
              </a:r>
              <a:r>
                <a:rPr lang="ko-KR" altLang="en-US" sz="1500" dirty="0" smtClean="0">
                  <a:latin typeface="맑은 고딕" pitchFamily="50" charset="-127"/>
                  <a:ea typeface="맑은 고딕" pitchFamily="50" charset="-127"/>
                </a:rPr>
                <a:t>로</a:t>
              </a:r>
              <a:r>
                <a:rPr lang="en-US" altLang="ko-KR" sz="1500" dirty="0" smtClean="0">
                  <a:latin typeface="맑은 고딕" pitchFamily="50" charset="-127"/>
                  <a:ea typeface="맑은 고딕" pitchFamily="50" charset="-127"/>
                </a:rPr>
                <a:t> 1~1.5</a:t>
              </a:r>
              <a:r>
                <a:rPr lang="ko-KR" altLang="en-US" sz="1500" dirty="0" smtClean="0">
                  <a:latin typeface="맑은 고딕" pitchFamily="50" charset="-127"/>
                  <a:ea typeface="맑은 고딕" pitchFamily="50" charset="-127"/>
                </a:rPr>
                <a:t>시간 </a:t>
              </a:r>
              <a:endParaRPr lang="en-US" altLang="ko-KR" sz="15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ctr" defTabSz="985838" latinLnBrk="1">
                <a:lnSpc>
                  <a:spcPts val="2500"/>
                </a:lnSpc>
              </a:pPr>
              <a:r>
                <a:rPr lang="ko-KR" altLang="en-US" sz="1500" dirty="0" smtClean="0">
                  <a:latin typeface="맑은 고딕" pitchFamily="50" charset="-127"/>
                  <a:ea typeface="맑은 고딕" pitchFamily="50" charset="-127"/>
                </a:rPr>
                <a:t>건조하여</a:t>
              </a:r>
              <a:r>
                <a:rPr lang="en-US" altLang="ko-KR" sz="15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500" dirty="0" err="1" smtClean="0">
                  <a:latin typeface="맑은 고딕" pitchFamily="50" charset="-127"/>
                  <a:ea typeface="맑은 고딕" pitchFamily="50" charset="-127"/>
                </a:rPr>
                <a:t>데시게이터</a:t>
              </a:r>
              <a:r>
                <a:rPr lang="ko-KR" altLang="en-US" sz="1500" dirty="0" smtClean="0">
                  <a:latin typeface="맑은 고딕" pitchFamily="50" charset="-127"/>
                  <a:ea typeface="맑은 고딕" pitchFamily="50" charset="-127"/>
                </a:rPr>
                <a:t> 중에서 </a:t>
              </a:r>
              <a:endParaRPr lang="en-US" altLang="ko-KR" sz="15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ctr" defTabSz="985838" latinLnBrk="1">
                <a:lnSpc>
                  <a:spcPts val="2500"/>
                </a:lnSpc>
              </a:pPr>
              <a:r>
                <a:rPr lang="ko-KR" altLang="en-US" sz="1500" dirty="0" err="1" smtClean="0">
                  <a:latin typeface="맑은 고딕" pitchFamily="50" charset="-127"/>
                  <a:ea typeface="맑은 고딕" pitchFamily="50" charset="-127"/>
                </a:rPr>
                <a:t>방냉하여</a:t>
              </a:r>
              <a:r>
                <a:rPr lang="ko-KR" altLang="en-US" sz="1500" dirty="0" smtClean="0">
                  <a:latin typeface="맑은 고딕" pitchFamily="50" charset="-127"/>
                  <a:ea typeface="맑은 고딕" pitchFamily="50" charset="-127"/>
                </a:rPr>
                <a:t> 준비 </a:t>
              </a:r>
              <a:r>
                <a:rPr lang="en-US" altLang="ko-KR" sz="15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ko-KR" altLang="en-US" sz="1500" dirty="0" smtClean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44" name="직사각형 43"/>
          <p:cNvSpPr/>
          <p:nvPr/>
        </p:nvSpPr>
        <p:spPr>
          <a:xfrm>
            <a:off x="2695460" y="2632525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</a:rPr>
              <a:t>②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46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Blip>
                <a:blip r:embed="rId4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4. 0.1N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과망간산칼륨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제조 및 표정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5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조작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표정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/>
        </p:nvGraphicFramePr>
        <p:xfrm>
          <a:off x="6718342" y="2015704"/>
          <a:ext cx="114300" cy="215900"/>
        </p:xfrm>
        <a:graphic>
          <a:graphicData uri="http://schemas.openxmlformats.org/presentationml/2006/ole">
            <p:oleObj spid="_x0000_s562192" name="Equation" r:id="rId6" imgW="114151" imgH="215619" progId="Equation.3">
              <p:embed/>
            </p:oleObj>
          </a:graphicData>
        </a:graphic>
      </p:graphicFrame>
      <p:grpSp>
        <p:nvGrpSpPr>
          <p:cNvPr id="52" name="그룹 51"/>
          <p:cNvGrpSpPr/>
          <p:nvPr/>
        </p:nvGrpSpPr>
        <p:grpSpPr>
          <a:xfrm>
            <a:off x="6655900" y="2245554"/>
            <a:ext cx="2363208" cy="2087452"/>
            <a:chOff x="6925089" y="2113853"/>
            <a:chExt cx="2363208" cy="2087452"/>
          </a:xfrm>
        </p:grpSpPr>
        <p:pic>
          <p:nvPicPr>
            <p:cNvPr id="413704" name="Picture 8" descr="http://core.ecu.edu/chem/chemlab/equipment/images/burette.jpg"/>
            <p:cNvPicPr>
              <a:picLocks noChangeAspect="1" noChangeArrowheads="1"/>
            </p:cNvPicPr>
            <p:nvPr/>
          </p:nvPicPr>
          <p:blipFill>
            <a:blip r:embed="rId7" cstate="print"/>
            <a:srcRect l="38268" r="28346"/>
            <a:stretch>
              <a:fillRect/>
            </a:stretch>
          </p:blipFill>
          <p:spPr bwMode="auto">
            <a:xfrm>
              <a:off x="7146900" y="2196455"/>
              <a:ext cx="669337" cy="2004850"/>
            </a:xfrm>
            <a:prstGeom prst="rect">
              <a:avLst/>
            </a:prstGeom>
            <a:noFill/>
          </p:spPr>
        </p:pic>
        <p:sp>
          <p:nvSpPr>
            <p:cNvPr id="38" name="직사각형 37"/>
            <p:cNvSpPr/>
            <p:nvPr/>
          </p:nvSpPr>
          <p:spPr bwMode="auto">
            <a:xfrm>
              <a:off x="7506940" y="2772519"/>
              <a:ext cx="1781357" cy="46936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0.1 N</a:t>
              </a:r>
              <a:r>
                <a:rPr kumimoji="0" lang="ko-KR" altLang="en-US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en-US" altLang="ko-KR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KMnO</a:t>
              </a:r>
              <a:r>
                <a:rPr kumimoji="0" lang="en-US" altLang="ko-KR" sz="15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4</a:t>
              </a:r>
              <a:endParaRPr lang="en-US" altLang="ko-KR" sz="1500" baseline="-250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표준액</a:t>
              </a:r>
              <a:endParaRPr kumimoji="0" lang="ko-KR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9" name="직사각형 48"/>
            <p:cNvSpPr/>
            <p:nvPr/>
          </p:nvSpPr>
          <p:spPr bwMode="auto">
            <a:xfrm>
              <a:off x="7358078" y="2207088"/>
              <a:ext cx="648072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갈색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뷰렛</a:t>
              </a:r>
              <a:endPara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6925089" y="2113853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solidFill>
                    <a:schemeClr val="accent2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378148" y="2343956"/>
            <a:ext cx="9073008" cy="4588607"/>
            <a:chOff x="378148" y="2343956"/>
            <a:chExt cx="9073008" cy="4588607"/>
          </a:xfrm>
        </p:grpSpPr>
        <p:graphicFrame>
          <p:nvGraphicFramePr>
            <p:cNvPr id="25" name="개체 24"/>
            <p:cNvGraphicFramePr>
              <a:graphicFrameLocks noChangeAspect="1"/>
            </p:cNvGraphicFramePr>
            <p:nvPr/>
          </p:nvGraphicFramePr>
          <p:xfrm>
            <a:off x="5670856" y="4203165"/>
            <a:ext cx="114300" cy="215900"/>
          </p:xfrm>
          <a:graphic>
            <a:graphicData uri="http://schemas.openxmlformats.org/presentationml/2006/ole">
              <p:oleObj spid="_x0000_s562193" name="Equation" r:id="rId8" imgW="114151" imgH="215619" progId="Equation.3">
                <p:embed/>
              </p:oleObj>
            </a:graphicData>
          </a:graphic>
        </p:graphicFrame>
        <p:sp>
          <p:nvSpPr>
            <p:cNvPr id="53" name="직사각형 52"/>
            <p:cNvSpPr/>
            <p:nvPr/>
          </p:nvSpPr>
          <p:spPr bwMode="auto">
            <a:xfrm>
              <a:off x="5855602" y="2343956"/>
              <a:ext cx="648072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적가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79" name="그룹 78"/>
            <p:cNvGrpSpPr/>
            <p:nvPr/>
          </p:nvGrpSpPr>
          <p:grpSpPr>
            <a:xfrm>
              <a:off x="378148" y="2540075"/>
              <a:ext cx="3184772" cy="4099610"/>
              <a:chOff x="527010" y="2561341"/>
              <a:chExt cx="3184772" cy="4099610"/>
            </a:xfrm>
          </p:grpSpPr>
          <p:sp>
            <p:nvSpPr>
              <p:cNvPr id="29" name="직사각형 28"/>
              <p:cNvSpPr/>
              <p:nvPr/>
            </p:nvSpPr>
            <p:spPr bwMode="auto">
              <a:xfrm>
                <a:off x="1655449" y="2561341"/>
                <a:ext cx="1800200" cy="504056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0.1 N Na</a:t>
                </a:r>
                <a:r>
                  <a:rPr kumimoji="0" lang="en-US" altLang="ko-KR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2</a:t>
                </a: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C</a:t>
                </a:r>
                <a:r>
                  <a:rPr kumimoji="0" lang="en-US" altLang="ko-KR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2</a:t>
                </a: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O</a:t>
                </a:r>
                <a:r>
                  <a:rPr kumimoji="0" lang="en-US" altLang="ko-KR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4</a:t>
                </a: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kumimoji="0" lang="ko-KR" alt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표준액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31" name="직선 화살표 연결선 30"/>
              <p:cNvCxnSpPr/>
              <p:nvPr/>
            </p:nvCxnSpPr>
            <p:spPr bwMode="auto">
              <a:xfrm rot="5400000">
                <a:off x="2289663" y="5351621"/>
                <a:ext cx="5400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3" name="직사각형 32"/>
              <p:cNvSpPr/>
              <p:nvPr/>
            </p:nvSpPr>
            <p:spPr bwMode="auto">
              <a:xfrm>
                <a:off x="527010" y="5148783"/>
                <a:ext cx="1535858" cy="4393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증류수</a:t>
                </a:r>
                <a:r>
                  <a:rPr kumimoji="0" lang="en-US" altLang="ko-K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50 ml</a:t>
                </a:r>
              </a:p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1400" dirty="0" smtClean="0">
                    <a:latin typeface="맑은 고딕" pitchFamily="50" charset="-127"/>
                    <a:ea typeface="맑은 고딕" pitchFamily="50" charset="-127"/>
                  </a:rPr>
                  <a:t>진한</a:t>
                </a: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 H</a:t>
                </a:r>
                <a:r>
                  <a:rPr lang="en-US" altLang="ko-KR" sz="1400" baseline="-25000" dirty="0" smtClean="0">
                    <a:latin typeface="맑은 고딕" pitchFamily="50" charset="-127"/>
                    <a:ea typeface="맑은 고딕" pitchFamily="50" charset="-127"/>
                  </a:rPr>
                  <a:t>2</a:t>
                </a: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SO</a:t>
                </a:r>
                <a:r>
                  <a:rPr lang="en-US" altLang="ko-KR" sz="1400" baseline="-25000" dirty="0" smtClean="0">
                    <a:latin typeface="맑은 고딕" pitchFamily="50" charset="-127"/>
                    <a:ea typeface="맑은 고딕" pitchFamily="50" charset="-127"/>
                  </a:rPr>
                  <a:t>4</a:t>
                </a: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 10 ml</a:t>
                </a:r>
                <a:endPara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36" name="직선 화살표 연결선 35"/>
              <p:cNvCxnSpPr/>
              <p:nvPr/>
            </p:nvCxnSpPr>
            <p:spPr bwMode="auto">
              <a:xfrm rot="10800000">
                <a:off x="2070388" y="5355009"/>
                <a:ext cx="4680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  <p:sp>
            <p:nvSpPr>
              <p:cNvPr id="43" name="직사각형 42"/>
              <p:cNvSpPr/>
              <p:nvPr/>
            </p:nvSpPr>
            <p:spPr bwMode="auto">
              <a:xfrm>
                <a:off x="1407526" y="3353429"/>
                <a:ext cx="2304256" cy="36004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피펫으로</a:t>
                </a: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25 ml </a:t>
                </a: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취한다</a:t>
                </a:r>
              </a:p>
            </p:txBody>
          </p:sp>
          <p:cxnSp>
            <p:nvCxnSpPr>
              <p:cNvPr id="44" name="직선 화살표 연결선 43"/>
              <p:cNvCxnSpPr>
                <a:stCxn id="29" idx="2"/>
                <a:endCxn id="43" idx="0"/>
              </p:cNvCxnSpPr>
              <p:nvPr/>
            </p:nvCxnSpPr>
            <p:spPr bwMode="auto">
              <a:xfrm rot="16200000" flipH="1">
                <a:off x="2411533" y="3209412"/>
                <a:ext cx="288032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pic>
            <p:nvPicPr>
              <p:cNvPr id="45" name="Picture 4" descr="Click to view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117584" y="4001501"/>
                <a:ext cx="874118" cy="1137065"/>
              </a:xfrm>
              <a:prstGeom prst="rect">
                <a:avLst/>
              </a:prstGeom>
              <a:noFill/>
            </p:spPr>
          </p:pic>
          <p:cxnSp>
            <p:nvCxnSpPr>
              <p:cNvPr id="46" name="직선 화살표 연결선 45"/>
              <p:cNvCxnSpPr>
                <a:stCxn id="43" idx="2"/>
                <a:endCxn id="45" idx="0"/>
              </p:cNvCxnSpPr>
              <p:nvPr/>
            </p:nvCxnSpPr>
            <p:spPr bwMode="auto">
              <a:xfrm rot="5400000">
                <a:off x="2415638" y="3857485"/>
                <a:ext cx="288032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7" name="직사각형 46"/>
              <p:cNvSpPr/>
              <p:nvPr/>
            </p:nvSpPr>
            <p:spPr bwMode="auto">
              <a:xfrm>
                <a:off x="770087" y="4406496"/>
                <a:ext cx="1512168" cy="43204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삼각 플라스크</a:t>
                </a:r>
                <a:endPara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1600" dirty="0" err="1" smtClean="0">
                    <a:latin typeface="맑은 고딕" pitchFamily="50" charset="-127"/>
                    <a:ea typeface="맑은 고딕" pitchFamily="50" charset="-127"/>
                  </a:rPr>
                  <a:t>비이커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1202135" y="2621892"/>
                <a:ext cx="4411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000" dirty="0" smtClean="0">
                    <a:solidFill>
                      <a:schemeClr val="accent2"/>
                    </a:solidFill>
                    <a:latin typeface="맑은 고딕" pitchFamily="50" charset="-127"/>
                    <a:ea typeface="맑은 고딕" pitchFamily="50" charset="-127"/>
                  </a:rPr>
                  <a:t>②</a:t>
                </a:r>
                <a:endParaRPr lang="ko-KR" alt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2" name="모서리가 둥근 직사각형 41"/>
              <p:cNvSpPr/>
              <p:nvPr/>
            </p:nvSpPr>
            <p:spPr bwMode="auto">
              <a:xfrm>
                <a:off x="1631760" y="5652839"/>
                <a:ext cx="1872208" cy="1008112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85838" latinLnBrk="1"/>
                <a:r>
                  <a:rPr lang="ko-KR" altLang="en-US" sz="1400" dirty="0" smtClean="0">
                    <a:latin typeface="맑은 고딕" pitchFamily="50" charset="-127"/>
                    <a:ea typeface="맑은 고딕" pitchFamily="50" charset="-127"/>
                  </a:rPr>
                  <a:t>물 중탕으로 용액의 온도를 </a:t>
                </a:r>
                <a:r>
                  <a:rPr lang="en-US" altLang="ko-KR" sz="1400" dirty="0" smtClean="0">
                    <a:latin typeface="맑은 고딕" pitchFamily="50" charset="-127"/>
                    <a:ea typeface="맑은 고딕" pitchFamily="50" charset="-127"/>
                  </a:rPr>
                  <a:t>25~30 ℃ </a:t>
                </a:r>
              </a:p>
              <a:p>
                <a:pPr algn="ctr" defTabSz="985838" latinLnBrk="1"/>
                <a:r>
                  <a:rPr lang="ko-KR" altLang="en-US" sz="1400" dirty="0" smtClean="0">
                    <a:latin typeface="맑은 고딕" pitchFamily="50" charset="-127"/>
                    <a:ea typeface="맑은 고딕" pitchFamily="50" charset="-127"/>
                  </a:rPr>
                  <a:t>정도로 하고 가볍게 저어 섞는다</a:t>
                </a:r>
                <a:endPara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65" name="직사각형 64"/>
            <p:cNvSpPr/>
            <p:nvPr/>
          </p:nvSpPr>
          <p:spPr bwMode="auto">
            <a:xfrm>
              <a:off x="4101297" y="2844527"/>
              <a:ext cx="2488381" cy="86409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just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-</a:t>
              </a: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뷰렛을 완전히 열어 적정 소요</a:t>
              </a:r>
              <a:endParaRPr kumimoji="0" lang="en-US" altLang="ko-K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just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300" dirty="0" smtClean="0"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량의 </a:t>
              </a: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2 ml </a:t>
              </a: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정도 전에서 멈춘다</a:t>
              </a:r>
              <a:endParaRPr kumimoji="0" lang="en-US" altLang="ko-K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just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300" dirty="0" smtClean="0">
                  <a:latin typeface="맑은 고딕" pitchFamily="50" charset="-127"/>
                  <a:ea typeface="맑은 고딕" pitchFamily="50" charset="-127"/>
                </a:rPr>
                <a:t> -</a:t>
              </a:r>
              <a:r>
                <a:rPr lang="ko-KR" altLang="en-US" sz="1300" dirty="0" smtClean="0">
                  <a:latin typeface="맑은 고딕" pitchFamily="50" charset="-127"/>
                  <a:ea typeface="맑은 고딕" pitchFamily="50" charset="-127"/>
                </a:rPr>
                <a:t>홍색이 없어질 때까지 방치 후</a:t>
              </a:r>
              <a:endParaRPr lang="en-US" altLang="ko-KR" sz="13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just" defTabSz="985838" latinLnBrk="1"/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-55~60</a:t>
              </a:r>
              <a:r>
                <a:rPr lang="en-US" altLang="ko-KR" sz="1300" dirty="0" smtClean="0">
                  <a:latin typeface="맑은 고딕" pitchFamily="50" charset="-127"/>
                  <a:ea typeface="맑은 고딕" pitchFamily="50" charset="-127"/>
                </a:rPr>
                <a:t> ℃</a:t>
              </a:r>
              <a:r>
                <a:rPr lang="ko-KR" altLang="en-US" sz="1300" dirty="0" smtClean="0">
                  <a:latin typeface="맑은 고딕" pitchFamily="50" charset="-127"/>
                  <a:ea typeface="맑은 고딕" pitchFamily="50" charset="-127"/>
                </a:rPr>
                <a:t>로 가온</a:t>
              </a:r>
              <a:endParaRPr kumimoji="0" lang="ko-KR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8" name="순서도: 문서 57"/>
            <p:cNvSpPr/>
            <p:nvPr/>
          </p:nvSpPr>
          <p:spPr bwMode="auto">
            <a:xfrm>
              <a:off x="8299028" y="5964560"/>
              <a:ext cx="1152128" cy="792088"/>
            </a:xfrm>
            <a:prstGeom prst="flowChartDocumen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노르말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농도 계산</a:t>
              </a:r>
            </a:p>
          </p:txBody>
        </p:sp>
        <p:sp>
          <p:nvSpPr>
            <p:cNvPr id="60" name="직사각형 59"/>
            <p:cNvSpPr/>
            <p:nvPr/>
          </p:nvSpPr>
          <p:spPr bwMode="auto">
            <a:xfrm>
              <a:off x="7699275" y="6394185"/>
              <a:ext cx="57606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yes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4" name="직사각형 63"/>
            <p:cNvSpPr/>
            <p:nvPr/>
          </p:nvSpPr>
          <p:spPr bwMode="auto">
            <a:xfrm>
              <a:off x="5345932" y="5173581"/>
              <a:ext cx="57606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yes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6" name="다이아몬드 65"/>
            <p:cNvSpPr/>
            <p:nvPr/>
          </p:nvSpPr>
          <p:spPr bwMode="auto">
            <a:xfrm>
              <a:off x="4338588" y="4186735"/>
              <a:ext cx="2016224" cy="1080120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30</a:t>
              </a: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초간</a:t>
              </a:r>
              <a:endParaRPr kumimoji="0" lang="en-US" altLang="ko-K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3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담홍색이 </a:t>
              </a:r>
              <a:endParaRPr lang="en-US" altLang="ko-KR" sz="13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3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유지</a:t>
              </a: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되었는가</a:t>
              </a:r>
            </a:p>
          </p:txBody>
        </p:sp>
        <p:sp>
          <p:nvSpPr>
            <p:cNvPr id="40" name="직사각형 39"/>
            <p:cNvSpPr/>
            <p:nvPr/>
          </p:nvSpPr>
          <p:spPr bwMode="auto">
            <a:xfrm>
              <a:off x="5016136" y="5532512"/>
              <a:ext cx="648072" cy="3600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종점</a:t>
              </a:r>
            </a:p>
          </p:txBody>
        </p:sp>
        <p:sp>
          <p:nvSpPr>
            <p:cNvPr id="50" name="타원 49"/>
            <p:cNvSpPr/>
            <p:nvPr/>
          </p:nvSpPr>
          <p:spPr bwMode="auto">
            <a:xfrm>
              <a:off x="4950656" y="6212483"/>
              <a:ext cx="792088" cy="36004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버림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5" name="다이아몬드 54"/>
            <p:cNvSpPr/>
            <p:nvPr/>
          </p:nvSpPr>
          <p:spPr bwMode="auto">
            <a:xfrm>
              <a:off x="6077413" y="5852443"/>
              <a:ext cx="1584176" cy="1080120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회 이상</a:t>
              </a:r>
              <a:endPara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4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반복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?</a:t>
              </a:r>
              <a:endParaRPr kumimoji="0" lang="ko-K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69" name="직선 화살표 연결선 68"/>
            <p:cNvCxnSpPr>
              <a:stCxn id="66" idx="2"/>
              <a:endCxn id="40" idx="0"/>
            </p:cNvCxnSpPr>
            <p:nvPr/>
          </p:nvCxnSpPr>
          <p:spPr bwMode="auto">
            <a:xfrm rot="5400000">
              <a:off x="5213872" y="5399683"/>
              <a:ext cx="265657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hape 40"/>
            <p:cNvCxnSpPr>
              <a:stCxn id="42" idx="2"/>
              <a:endCxn id="65" idx="0"/>
            </p:cNvCxnSpPr>
            <p:nvPr/>
          </p:nvCxnSpPr>
          <p:spPr bwMode="auto">
            <a:xfrm rot="5400000" flipH="1" flipV="1">
              <a:off x="1984666" y="3278863"/>
              <a:ext cx="3795158" cy="2926486"/>
            </a:xfrm>
            <a:prstGeom prst="bentConnector5">
              <a:avLst>
                <a:gd name="adj1" fmla="val -6023"/>
                <a:gd name="adj2" fmla="val 44736"/>
                <a:gd name="adj3" fmla="val 106023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직선 화살표 연결선 55"/>
            <p:cNvCxnSpPr/>
            <p:nvPr/>
          </p:nvCxnSpPr>
          <p:spPr bwMode="auto">
            <a:xfrm rot="10800000">
              <a:off x="5350985" y="2683471"/>
              <a:ext cx="1620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" name="직선 화살표 연결선 60"/>
            <p:cNvCxnSpPr>
              <a:stCxn id="65" idx="2"/>
              <a:endCxn id="66" idx="0"/>
            </p:cNvCxnSpPr>
            <p:nvPr/>
          </p:nvCxnSpPr>
          <p:spPr bwMode="auto">
            <a:xfrm rot="16200000" flipH="1">
              <a:off x="5107038" y="3947073"/>
              <a:ext cx="478112" cy="12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2" name="직선 화살표 연결선 71"/>
            <p:cNvCxnSpPr>
              <a:stCxn id="50" idx="6"/>
              <a:endCxn id="55" idx="1"/>
            </p:cNvCxnSpPr>
            <p:nvPr/>
          </p:nvCxnSpPr>
          <p:spPr bwMode="auto">
            <a:xfrm>
              <a:off x="5742744" y="6392503"/>
              <a:ext cx="334669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5" name="직선 화살표 연결선 74"/>
            <p:cNvCxnSpPr>
              <a:stCxn id="55" idx="3"/>
            </p:cNvCxnSpPr>
            <p:nvPr/>
          </p:nvCxnSpPr>
          <p:spPr bwMode="auto">
            <a:xfrm>
              <a:off x="7661589" y="6392503"/>
              <a:ext cx="637439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0" name="직선 화살표 연결선 79"/>
            <p:cNvCxnSpPr>
              <a:stCxn id="40" idx="2"/>
              <a:endCxn id="50" idx="0"/>
            </p:cNvCxnSpPr>
            <p:nvPr/>
          </p:nvCxnSpPr>
          <p:spPr bwMode="auto">
            <a:xfrm rot="16200000" flipH="1">
              <a:off x="5180207" y="6052517"/>
              <a:ext cx="319931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4" name="꺾인 연결선 83"/>
            <p:cNvCxnSpPr>
              <a:stCxn id="66" idx="1"/>
            </p:cNvCxnSpPr>
            <p:nvPr/>
          </p:nvCxnSpPr>
          <p:spPr bwMode="auto">
            <a:xfrm rot="10800000" flipH="1">
              <a:off x="4338588" y="3876329"/>
              <a:ext cx="1008112" cy="850467"/>
            </a:xfrm>
            <a:prstGeom prst="bentConnector3">
              <a:avLst>
                <a:gd name="adj1" fmla="val -22676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6" name="직사각형 85"/>
            <p:cNvSpPr/>
            <p:nvPr/>
          </p:nvSpPr>
          <p:spPr bwMode="auto">
            <a:xfrm>
              <a:off x="4048133" y="3996655"/>
              <a:ext cx="57606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No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9" name="직사각형 88"/>
            <p:cNvSpPr/>
            <p:nvPr/>
          </p:nvSpPr>
          <p:spPr bwMode="auto">
            <a:xfrm>
              <a:off x="6066780" y="3937703"/>
              <a:ext cx="648072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적가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90" name="직선 화살표 연결선 89"/>
            <p:cNvCxnSpPr/>
            <p:nvPr/>
          </p:nvCxnSpPr>
          <p:spPr bwMode="auto">
            <a:xfrm rot="10800000">
              <a:off x="5355078" y="3989186"/>
              <a:ext cx="1512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1" name="모서리가 둥근 사각형 설명선 90"/>
            <p:cNvSpPr/>
            <p:nvPr/>
          </p:nvSpPr>
          <p:spPr bwMode="auto">
            <a:xfrm>
              <a:off x="7218908" y="4380384"/>
              <a:ext cx="1872208" cy="936104"/>
            </a:xfrm>
            <a:prstGeom prst="wedgeRoundRectCallout">
              <a:avLst>
                <a:gd name="adj1" fmla="val -94094"/>
                <a:gd name="adj2" fmla="val -66984"/>
                <a:gd name="adj3" fmla="val 16667"/>
              </a:avLst>
            </a:prstGeom>
            <a:solidFill>
              <a:srgbClr val="99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종점 전의 </a:t>
              </a: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0.5~1</a:t>
              </a:r>
              <a:r>
                <a:rPr kumimoji="0" lang="en-US" altLang="ko-KR" sz="13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ml</a:t>
              </a:r>
              <a:r>
                <a:rPr kumimoji="0" lang="ko-KR" altLang="en-US" sz="13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는</a:t>
              </a:r>
              <a:r>
                <a:rPr kumimoji="0" lang="en-US" altLang="ko-KR" sz="13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3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한 방울씩 가하고 </a:t>
              </a:r>
              <a:r>
                <a:rPr kumimoji="0" lang="en-US" altLang="ko-KR" sz="13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KMnO</a:t>
              </a:r>
              <a:r>
                <a:rPr kumimoji="0" lang="en-US" altLang="ko-KR" sz="13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kumimoji="0" lang="en-US" altLang="ko-KR" sz="13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3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색이 없어지면 다시 가한다</a:t>
              </a:r>
              <a:endParaRPr kumimoji="0" lang="ko-KR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47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5. COD (chemical oxygen demand)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측정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목적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COD 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화학적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산소 요구량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은 물의 오염도를 나타내는 지표 중 하나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하천수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공장폐수 등을 시료로 하여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COD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측정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해설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COD (chemical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oxygen demand)</a:t>
            </a:r>
          </a:p>
          <a:p>
            <a:pPr marL="542925" lvl="1" indent="-180975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강한 산화제를 사용하여 시료 내의 유기물을 산화시킬 때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소모되는 산화제 중 산소요구량으로 유기물의 양을 나타내는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지표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-KMnO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에 의해서 산화되는 유기물은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KMnO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소비량에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의해서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COD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표현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48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5. COD (chemical oxygen demand)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측정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해설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eaLnBrk="1" hangingPunct="1">
              <a:lnSpc>
                <a:spcPts val="42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COD (chemical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oxygen demand)</a:t>
            </a:r>
          </a:p>
          <a:p>
            <a:pPr marL="542925" lvl="1" indent="-180975" eaLnBrk="1" hangingPunct="1">
              <a:lnSpc>
                <a:spcPts val="42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산업폐수 및 도시하수에는 각종 유기물과 무기물 함유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eaLnBrk="1" hangingPunct="1">
              <a:lnSpc>
                <a:spcPts val="42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무기물의 경우 각각에 대한 분석이 용이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유기화합물은 종류가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eaLnBrk="1" hangingPunct="1">
              <a:lnSpc>
                <a:spcPts val="42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다양하여 분석 곤란 → 전체의 양을 측정하는 방법 이용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eaLnBrk="1" hangingPunct="1">
              <a:lnSpc>
                <a:spcPts val="42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유기물이 산화되고 그 때 소비되는 산화제에 대응하는 산소량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eaLnBrk="1" hangingPunct="1">
              <a:lnSpc>
                <a:spcPts val="42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을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ppm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으로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표현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eaLnBrk="1" hangingPunct="1">
              <a:lnSpc>
                <a:spcPts val="42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산화제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KMnO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K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Cr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등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eaLnBrk="1" hangingPunct="1">
              <a:lnSpc>
                <a:spcPts val="42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시료에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KMnO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일정량을 가하고 일정 시간 가열반응을 시킨 후 소비된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KMnO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의 양으로부터 소비된 산소의 양을 측정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49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5. COD (chemical oxygen demand)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측정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준비물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668363" y="2052439"/>
          <a:ext cx="7344958" cy="38164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72479"/>
                <a:gridCol w="3672479"/>
              </a:tblGrid>
              <a:tr h="563790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매스 플라스크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(100 ml)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1</a:t>
                      </a:r>
                      <a:r>
                        <a:rPr lang="ko-KR" altLang="en-US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en-US" altLang="ko-KR" sz="2000" b="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시료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문천지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원수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3790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피펫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(10, 25, 50 ml)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각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N/40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KMnO</a:t>
                      </a:r>
                      <a:r>
                        <a:rPr lang="en-US" altLang="ko-KR" sz="20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표준액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3790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COD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용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bottle (300 ml) 4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N/40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Na</a:t>
                      </a:r>
                      <a:r>
                        <a:rPr lang="en-US" altLang="ko-KR" sz="20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</a:t>
                      </a:r>
                      <a:r>
                        <a:rPr lang="en-US" altLang="ko-KR" sz="20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O</a:t>
                      </a:r>
                      <a:r>
                        <a:rPr lang="en-US" altLang="ko-KR" sz="20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표준액</a:t>
                      </a:r>
                      <a:endParaRPr lang="ko-KR" altLang="en-US" sz="2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3790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뷰렛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갈색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50 ml) 1</a:t>
                      </a:r>
                      <a:r>
                        <a:rPr lang="ko-KR" altLang="en-US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환류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냉각기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7475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수욕조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en-US" altLang="ko-KR" sz="2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12 N-H</a:t>
                      </a:r>
                      <a:r>
                        <a:rPr lang="en-US" altLang="ko-KR" sz="20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SO</a:t>
                      </a:r>
                      <a:r>
                        <a:rPr lang="en-US" altLang="ko-KR" sz="20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  <a:p>
                      <a:pPr latinLnBrk="1">
                        <a:buFont typeface="Wingdings" pitchFamily="2" charset="2"/>
                        <a:buNone/>
                      </a:pP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(</a:t>
                      </a:r>
                      <a:r>
                        <a:rPr lang="ko-KR" altLang="en-US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또는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(1+2) H</a:t>
                      </a:r>
                      <a:r>
                        <a:rPr lang="en-US" altLang="ko-KR" sz="20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SO</a:t>
                      </a:r>
                      <a:r>
                        <a:rPr lang="en-US" altLang="ko-KR" sz="20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3790">
                <a:tc>
                  <a:txBody>
                    <a:bodyPr/>
                    <a:lstStyle/>
                    <a:p>
                      <a:pPr latinLnBrk="1"/>
                      <a:endParaRPr lang="ko-KR" altLang="en-US" sz="2000" b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황산은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(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분말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5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1044575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1.1 Introduction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실험실 사고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Ch.1.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실험실 안전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876251" y="2088060"/>
            <a:ext cx="4935613" cy="4991515"/>
            <a:chOff x="2876251" y="2088060"/>
            <a:chExt cx="4935613" cy="4991515"/>
          </a:xfrm>
        </p:grpSpPr>
        <p:pic>
          <p:nvPicPr>
            <p:cNvPr id="5212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30000"/>
            </a:blip>
            <a:srcRect l="13875" t="24567" r="13875" b="13228"/>
            <a:stretch>
              <a:fillRect/>
            </a:stretch>
          </p:blipFill>
          <p:spPr bwMode="auto">
            <a:xfrm>
              <a:off x="2876251" y="2088060"/>
              <a:ext cx="4935613" cy="4991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직선 연결선 5"/>
            <p:cNvCxnSpPr/>
            <p:nvPr/>
          </p:nvCxnSpPr>
          <p:spPr bwMode="auto">
            <a:xfrm>
              <a:off x="3112029" y="4860751"/>
              <a:ext cx="4140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직선 연결선 6"/>
            <p:cNvCxnSpPr/>
            <p:nvPr/>
          </p:nvCxnSpPr>
          <p:spPr bwMode="auto">
            <a:xfrm>
              <a:off x="5203295" y="4572719"/>
              <a:ext cx="259101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50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Blip>
                <a:blip r:embed="rId4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5. COD (chemical oxygen demand)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측정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5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조작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334532" y="2412479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</a:rPr>
              <a:t>②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grpSp>
        <p:nvGrpSpPr>
          <p:cNvPr id="116" name="그룹 115"/>
          <p:cNvGrpSpPr/>
          <p:nvPr/>
        </p:nvGrpSpPr>
        <p:grpSpPr>
          <a:xfrm>
            <a:off x="932005" y="1980431"/>
            <a:ext cx="4990759" cy="4881065"/>
            <a:chOff x="932005" y="1980431"/>
            <a:chExt cx="4990759" cy="4881065"/>
          </a:xfrm>
        </p:grpSpPr>
        <p:sp>
          <p:nvSpPr>
            <p:cNvPr id="29" name="직사각형 28"/>
            <p:cNvSpPr/>
            <p:nvPr/>
          </p:nvSpPr>
          <p:spPr bwMode="auto">
            <a:xfrm>
              <a:off x="2071077" y="1980431"/>
              <a:ext cx="1368152" cy="5040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시료</a:t>
              </a:r>
              <a:endPara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600" dirty="0" err="1" smtClean="0">
                  <a:latin typeface="맑은 고딕" pitchFamily="50" charset="-127"/>
                  <a:ea typeface="맑은 고딕" pitchFamily="50" charset="-127"/>
                </a:rPr>
                <a:t>문천지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</a:rPr>
                <a:t> 원수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932005" y="4701256"/>
              <a:ext cx="1296144" cy="29045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증류수</a:t>
              </a:r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50 ml</a:t>
              </a:r>
            </a:p>
          </p:txBody>
        </p:sp>
        <p:sp>
          <p:nvSpPr>
            <p:cNvPr id="43" name="직사각형 42"/>
            <p:cNvSpPr/>
            <p:nvPr/>
          </p:nvSpPr>
          <p:spPr bwMode="auto">
            <a:xfrm>
              <a:off x="1610494" y="2772519"/>
              <a:ext cx="2304256" cy="3600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피펫으로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50 ml 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취한다</a:t>
              </a:r>
            </a:p>
          </p:txBody>
        </p:sp>
        <p:sp>
          <p:nvSpPr>
            <p:cNvPr id="47" name="직사각형 46"/>
            <p:cNvSpPr/>
            <p:nvPr/>
          </p:nvSpPr>
          <p:spPr bwMode="auto">
            <a:xfrm>
              <a:off x="1409008" y="3910650"/>
              <a:ext cx="1125075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COD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용</a:t>
              </a:r>
              <a:endPara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bottle</a:t>
              </a:r>
            </a:p>
          </p:txBody>
        </p:sp>
        <p:sp>
          <p:nvSpPr>
            <p:cNvPr id="59" name="직사각형 58"/>
            <p:cNvSpPr/>
            <p:nvPr/>
          </p:nvSpPr>
          <p:spPr bwMode="auto">
            <a:xfrm>
              <a:off x="1787891" y="5037607"/>
              <a:ext cx="1952426" cy="3600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100 ml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로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mass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up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2" name="직사각형 61"/>
            <p:cNvSpPr/>
            <p:nvPr/>
          </p:nvSpPr>
          <p:spPr bwMode="auto">
            <a:xfrm>
              <a:off x="1790833" y="5741143"/>
              <a:ext cx="1952426" cy="50417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격렬하게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흔들어</a:t>
              </a:r>
              <a:endPara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</a:rPr>
                <a:t>섞는다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3" name="직사각형 62"/>
            <p:cNvSpPr/>
            <p:nvPr/>
          </p:nvSpPr>
          <p:spPr bwMode="auto">
            <a:xfrm>
              <a:off x="1790833" y="6501456"/>
              <a:ext cx="1952426" cy="3600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수분 간 방치</a:t>
              </a:r>
            </a:p>
          </p:txBody>
        </p:sp>
        <p:cxnSp>
          <p:nvCxnSpPr>
            <p:cNvPr id="68" name="직선 화살표 연결선 67"/>
            <p:cNvCxnSpPr>
              <a:stCxn id="29" idx="2"/>
              <a:endCxn id="43" idx="0"/>
            </p:cNvCxnSpPr>
            <p:nvPr/>
          </p:nvCxnSpPr>
          <p:spPr bwMode="auto">
            <a:xfrm rot="16200000" flipH="1">
              <a:off x="2611137" y="2628502"/>
              <a:ext cx="288032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1" name="직선 화살표 연결선 70"/>
            <p:cNvCxnSpPr>
              <a:stCxn id="43" idx="2"/>
            </p:cNvCxnSpPr>
            <p:nvPr/>
          </p:nvCxnSpPr>
          <p:spPr bwMode="auto">
            <a:xfrm rot="16200000" flipH="1">
              <a:off x="2643598" y="3251582"/>
              <a:ext cx="247923" cy="987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4" name="직선 화살표 연결선 73"/>
            <p:cNvCxnSpPr>
              <a:endCxn id="59" idx="0"/>
            </p:cNvCxnSpPr>
            <p:nvPr/>
          </p:nvCxnSpPr>
          <p:spPr bwMode="auto">
            <a:xfrm rot="5400000">
              <a:off x="2606352" y="4871462"/>
              <a:ext cx="323898" cy="83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7" name="직선 화살표 연결선 76"/>
            <p:cNvCxnSpPr>
              <a:stCxn id="59" idx="2"/>
              <a:endCxn id="62" idx="0"/>
            </p:cNvCxnSpPr>
            <p:nvPr/>
          </p:nvCxnSpPr>
          <p:spPr bwMode="auto">
            <a:xfrm rot="16200000" flipH="1">
              <a:off x="2593827" y="5567924"/>
              <a:ext cx="343496" cy="294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9" name="직선 화살표 연결선 78"/>
            <p:cNvCxnSpPr>
              <a:stCxn id="62" idx="2"/>
              <a:endCxn id="63" idx="0"/>
            </p:cNvCxnSpPr>
            <p:nvPr/>
          </p:nvCxnSpPr>
          <p:spPr bwMode="auto">
            <a:xfrm rot="5400000">
              <a:off x="2638979" y="6373389"/>
              <a:ext cx="256134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2" name="직선 화살표 연결선 81"/>
            <p:cNvCxnSpPr>
              <a:stCxn id="33" idx="3"/>
            </p:cNvCxnSpPr>
            <p:nvPr/>
          </p:nvCxnSpPr>
          <p:spPr bwMode="auto">
            <a:xfrm flipV="1">
              <a:off x="2228149" y="4845272"/>
              <a:ext cx="538897" cy="12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3" name="직사각형 82"/>
            <p:cNvSpPr/>
            <p:nvPr/>
          </p:nvSpPr>
          <p:spPr bwMode="auto">
            <a:xfrm>
              <a:off x="3794423" y="5338695"/>
              <a:ext cx="1368152" cy="43447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12N H</a:t>
              </a:r>
              <a:r>
                <a:rPr kumimoji="0" lang="en-US" altLang="ko-KR" sz="1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SO</a:t>
              </a:r>
              <a:r>
                <a:rPr kumimoji="0" lang="en-US" altLang="ko-KR" sz="1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10ml</a:t>
              </a: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400" dirty="0" smtClean="0">
                  <a:latin typeface="맑은 고딕" pitchFamily="50" charset="-127"/>
                  <a:ea typeface="맑은 고딕" pitchFamily="50" charset="-127"/>
                </a:rPr>
                <a:t>황산은</a:t>
              </a:r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</a:rPr>
                <a:t> 1g (</a:t>
              </a:r>
              <a:r>
                <a:rPr lang="ko-KR" altLang="en-US" sz="1400" dirty="0" smtClean="0">
                  <a:latin typeface="맑은 고딕" pitchFamily="50" charset="-127"/>
                  <a:ea typeface="맑은 고딕" pitchFamily="50" charset="-127"/>
                </a:rPr>
                <a:t>분말</a:t>
              </a:r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87" name="직선 화살표 연결선 86"/>
            <p:cNvCxnSpPr>
              <a:stCxn id="83" idx="1"/>
            </p:cNvCxnSpPr>
            <p:nvPr/>
          </p:nvCxnSpPr>
          <p:spPr bwMode="auto">
            <a:xfrm rot="10800000" flipV="1">
              <a:off x="2798945" y="5565351"/>
              <a:ext cx="99547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2" name="모서리가 둥근 사각형 설명선 91"/>
            <p:cNvSpPr/>
            <p:nvPr/>
          </p:nvSpPr>
          <p:spPr bwMode="auto">
            <a:xfrm>
              <a:off x="3834532" y="3276575"/>
              <a:ext cx="2088232" cy="1080120"/>
            </a:xfrm>
            <a:prstGeom prst="wedgeRoundRectCallout">
              <a:avLst>
                <a:gd name="adj1" fmla="val -75764"/>
                <a:gd name="adj2" fmla="val -61077"/>
                <a:gd name="adj3" fmla="val 16667"/>
              </a:avLst>
            </a:prstGeom>
            <a:solidFill>
              <a:srgbClr val="99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just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시료는</a:t>
              </a: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비등수욕 중에서 </a:t>
              </a: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30</a:t>
              </a: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분간 반응 후 </a:t>
              </a:r>
              <a:r>
                <a:rPr kumimoji="0" lang="ko-KR" altLang="en-US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잔유</a:t>
              </a: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N/40 KMnO4</a:t>
              </a:r>
              <a:r>
                <a:rPr kumimoji="0" lang="en-US" altLang="ko-KR" sz="13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3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용액이</a:t>
              </a:r>
              <a:r>
                <a:rPr kumimoji="0" lang="en-US" altLang="ko-KR" sz="13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3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첨가량의 </a:t>
              </a:r>
              <a:r>
                <a:rPr kumimoji="0" lang="en-US" altLang="ko-KR" sz="13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½ </a:t>
              </a:r>
              <a:r>
                <a:rPr kumimoji="0" lang="ko-KR" altLang="en-US" sz="13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양 이상 남도록 채취</a:t>
              </a:r>
              <a:endParaRPr kumimoji="0" lang="ko-KR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3" name="모서리가 둥근 사각형 설명선 92"/>
            <p:cNvSpPr/>
            <p:nvPr/>
          </p:nvSpPr>
          <p:spPr bwMode="auto">
            <a:xfrm>
              <a:off x="4194572" y="5925392"/>
              <a:ext cx="1584176" cy="864096"/>
            </a:xfrm>
            <a:prstGeom prst="wedgeRoundRectCallout">
              <a:avLst>
                <a:gd name="adj1" fmla="val -32924"/>
                <a:gd name="adj2" fmla="val -68460"/>
                <a:gd name="adj3" fmla="val 16667"/>
              </a:avLst>
            </a:prstGeom>
            <a:solidFill>
              <a:srgbClr val="99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just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Cl</a:t>
              </a:r>
              <a:r>
                <a:rPr kumimoji="0" lang="en-US" altLang="ko-KR" sz="13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의 방해를 방치하기 위해 첨가 </a:t>
              </a: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en-US" altLang="ko-KR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Cl</a:t>
              </a:r>
              <a:r>
                <a:rPr kumimoji="0" lang="en-US" altLang="ko-KR" sz="13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에 의해 </a:t>
              </a: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KMnO</a:t>
              </a:r>
              <a:r>
                <a:rPr kumimoji="0" lang="en-US" altLang="ko-KR" sz="13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가 소비됨</a:t>
              </a: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ko-KR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565255" name="Picture 7" descr="http://ecx.images-amazon.com/images/I/31ABV%2Buv%2BNL._SL500_AA300_.jpg"/>
            <p:cNvPicPr>
              <a:picLocks noChangeAspect="1" noChangeArrowheads="1"/>
            </p:cNvPicPr>
            <p:nvPr/>
          </p:nvPicPr>
          <p:blipFill>
            <a:blip r:embed="rId6" cstate="print"/>
            <a:srcRect l="28976" t="7559" r="30236" b="7559"/>
            <a:stretch>
              <a:fillRect/>
            </a:stretch>
          </p:blipFill>
          <p:spPr bwMode="auto">
            <a:xfrm>
              <a:off x="2447537" y="3418168"/>
              <a:ext cx="657585" cy="1368468"/>
            </a:xfrm>
            <a:prstGeom prst="rect">
              <a:avLst/>
            </a:prstGeom>
            <a:noFill/>
          </p:spPr>
        </p:pic>
      </p:grpSp>
      <p:grpSp>
        <p:nvGrpSpPr>
          <p:cNvPr id="103" name="그룹 102"/>
          <p:cNvGrpSpPr/>
          <p:nvPr/>
        </p:nvGrpSpPr>
        <p:grpSpPr>
          <a:xfrm>
            <a:off x="6399352" y="2047603"/>
            <a:ext cx="3339836" cy="2071802"/>
            <a:chOff x="6399352" y="2015704"/>
            <a:chExt cx="3339836" cy="2071802"/>
          </a:xfrm>
        </p:grpSpPr>
        <p:sp>
          <p:nvSpPr>
            <p:cNvPr id="101" name="모서리가 둥근 직사각형 100"/>
            <p:cNvSpPr/>
            <p:nvPr/>
          </p:nvSpPr>
          <p:spPr bwMode="auto">
            <a:xfrm>
              <a:off x="6737600" y="2431322"/>
              <a:ext cx="3001588" cy="165618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00" name="그룹 99"/>
            <p:cNvGrpSpPr/>
            <p:nvPr/>
          </p:nvGrpSpPr>
          <p:grpSpPr>
            <a:xfrm>
              <a:off x="6399352" y="2015704"/>
              <a:ext cx="1826186" cy="1987679"/>
              <a:chOff x="6718342" y="2015704"/>
              <a:chExt cx="1826186" cy="1987679"/>
            </a:xfrm>
          </p:grpSpPr>
          <p:grpSp>
            <p:nvGrpSpPr>
              <p:cNvPr id="99" name="그룹 98"/>
              <p:cNvGrpSpPr/>
              <p:nvPr/>
            </p:nvGrpSpPr>
            <p:grpSpPr>
              <a:xfrm>
                <a:off x="7176376" y="3571335"/>
                <a:ext cx="1368152" cy="432048"/>
                <a:chOff x="7218908" y="3996655"/>
                <a:chExt cx="1368152" cy="432048"/>
              </a:xfrm>
            </p:grpSpPr>
            <p:sp>
              <p:nvSpPr>
                <p:cNvPr id="95" name="사다리꼴 94"/>
                <p:cNvSpPr/>
                <p:nvPr/>
              </p:nvSpPr>
              <p:spPr bwMode="auto">
                <a:xfrm rot="10800000">
                  <a:off x="7218908" y="3996655"/>
                  <a:ext cx="1368152" cy="432048"/>
                </a:xfrm>
                <a:prstGeom prst="trapezoid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1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97" name="직선 연결선 96"/>
                <p:cNvCxnSpPr>
                  <a:stCxn id="95" idx="3"/>
                  <a:endCxn id="95" idx="1"/>
                </p:cNvCxnSpPr>
                <p:nvPr/>
              </p:nvCxnSpPr>
              <p:spPr bwMode="auto">
                <a:xfrm rot="10800000" flipH="1">
                  <a:off x="7272914" y="4212679"/>
                  <a:ext cx="126014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aphicFrame>
            <p:nvGraphicFramePr>
              <p:cNvPr id="12" name="개체 11"/>
              <p:cNvGraphicFramePr>
                <a:graphicFrameLocks noChangeAspect="1"/>
              </p:cNvGraphicFramePr>
              <p:nvPr/>
            </p:nvGraphicFramePr>
            <p:xfrm>
              <a:off x="6718342" y="2015704"/>
              <a:ext cx="114300" cy="215900"/>
            </p:xfrm>
            <a:graphic>
              <a:graphicData uri="http://schemas.openxmlformats.org/presentationml/2006/ole">
                <p:oleObj spid="_x0000_s565257" name="Equation" r:id="rId7" imgW="114151" imgH="215619" progId="Equation.3">
                  <p:embed/>
                </p:oleObj>
              </a:graphicData>
            </a:graphic>
          </p:graphicFrame>
          <p:grpSp>
            <p:nvGrpSpPr>
              <p:cNvPr id="98" name="그룹 97"/>
              <p:cNvGrpSpPr/>
              <p:nvPr/>
            </p:nvGrpSpPr>
            <p:grpSpPr>
              <a:xfrm>
                <a:off x="7640323" y="2196455"/>
                <a:ext cx="432048" cy="1792686"/>
                <a:chOff x="7640323" y="2196455"/>
                <a:chExt cx="432048" cy="1792686"/>
              </a:xfrm>
            </p:grpSpPr>
            <p:pic>
              <p:nvPicPr>
                <p:cNvPr id="565257" name="Picture 9" descr="http://www.joylab.net/shop/data/0/0011_00005.jp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l="37795" t="11339" r="41575" b="8819"/>
                <a:stretch>
                  <a:fillRect/>
                </a:stretch>
              </p:blipFill>
              <p:spPr bwMode="auto">
                <a:xfrm>
                  <a:off x="7722965" y="2196455"/>
                  <a:ext cx="267130" cy="10338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7" descr="http://ecx.images-amazon.com/images/I/31ABV%2Buv%2BNL._SL500_AA300_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28976" t="7559" r="30236" b="7559"/>
                <a:stretch>
                  <a:fillRect/>
                </a:stretch>
              </p:blipFill>
              <p:spPr bwMode="auto">
                <a:xfrm>
                  <a:off x="7640323" y="3090027"/>
                  <a:ext cx="432048" cy="899114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102" name="모서리가 둥근 직사각형 101"/>
            <p:cNvSpPr/>
            <p:nvPr/>
          </p:nvSpPr>
          <p:spPr bwMode="auto">
            <a:xfrm>
              <a:off x="7867650" y="2628503"/>
              <a:ext cx="1800200" cy="936104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비등수욕 중에서 </a:t>
              </a: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30</a:t>
              </a: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분 가열</a:t>
              </a:r>
              <a:r>
                <a:rPr lang="en-US" altLang="ko-KR" sz="1300" dirty="0" smtClean="0">
                  <a:latin typeface="맑은 고딕" pitchFamily="50" charset="-127"/>
                  <a:ea typeface="맑은 고딕" pitchFamily="50" charset="-127"/>
                </a:rPr>
                <a:t> (</a:t>
              </a:r>
              <a:r>
                <a:rPr lang="ko-KR" altLang="en-US" sz="1300" dirty="0" smtClean="0">
                  <a:latin typeface="맑은 고딕" pitchFamily="50" charset="-127"/>
                  <a:ea typeface="맑은 고딕" pitchFamily="50" charset="-127"/>
                </a:rPr>
                <a:t>비등수욕의 수면이 플라스크 내수면보다 위로 오도록</a:t>
              </a:r>
              <a:r>
                <a:rPr lang="en-US" altLang="ko-KR" sz="1300" dirty="0" smtClean="0"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ko-KR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cxnSp>
        <p:nvCxnSpPr>
          <p:cNvPr id="105" name="Shape 104"/>
          <p:cNvCxnSpPr>
            <a:stCxn id="63" idx="2"/>
            <a:endCxn id="101" idx="0"/>
          </p:cNvCxnSpPr>
          <p:nvPr/>
        </p:nvCxnSpPr>
        <p:spPr bwMode="auto">
          <a:xfrm rot="5400000" flipH="1" flipV="1">
            <a:off x="3303582" y="1926685"/>
            <a:ext cx="4398275" cy="5471348"/>
          </a:xfrm>
          <a:prstGeom prst="bentConnector5">
            <a:avLst>
              <a:gd name="adj1" fmla="val -5197"/>
              <a:gd name="adj2" fmla="val 65222"/>
              <a:gd name="adj3" fmla="val 112691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직사각형 108"/>
          <p:cNvSpPr/>
          <p:nvPr/>
        </p:nvSpPr>
        <p:spPr bwMode="auto">
          <a:xfrm>
            <a:off x="8587060" y="1908423"/>
            <a:ext cx="1368152" cy="5040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858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N/40 KMnO</a:t>
            </a:r>
            <a:r>
              <a:rPr kumimoji="0" lang="en-US" altLang="ko-KR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4</a:t>
            </a:r>
          </a:p>
          <a:p>
            <a:pPr marL="0" marR="0" indent="0" algn="ctr" defTabSz="9858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표준액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10 ml</a:t>
            </a:r>
            <a:endParaRPr kumimoji="0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13" name="직선 화살표 연결선 112"/>
          <p:cNvCxnSpPr>
            <a:stCxn id="109" idx="1"/>
          </p:cNvCxnSpPr>
          <p:nvPr/>
        </p:nvCxnSpPr>
        <p:spPr bwMode="auto">
          <a:xfrm rot="10800000" flipV="1">
            <a:off x="8227020" y="2196455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모서리가 둥근 사각형 설명선 116"/>
          <p:cNvSpPr/>
          <p:nvPr/>
        </p:nvSpPr>
        <p:spPr bwMode="auto">
          <a:xfrm>
            <a:off x="4914652" y="2124150"/>
            <a:ext cx="1584176" cy="792088"/>
          </a:xfrm>
          <a:prstGeom prst="wedgeRoundRectCallout">
            <a:avLst>
              <a:gd name="adj1" fmla="val 102653"/>
              <a:gd name="adj2" fmla="val 106045"/>
              <a:gd name="adj3" fmla="val 16667"/>
            </a:avLst>
          </a:prstGeom>
          <a:solidFill>
            <a:srgbClr val="99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85838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가열</a:t>
            </a:r>
            <a:r>
              <a:rPr kumimoji="0" lang="en-US" altLang="ko-K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후 </a:t>
            </a:r>
            <a:r>
              <a:rPr kumimoji="0" lang="en-US" altLang="ko-K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KMnO</a:t>
            </a:r>
            <a:r>
              <a:rPr kumimoji="0" lang="en-US" altLang="ko-KR" sz="13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4</a:t>
            </a:r>
            <a:r>
              <a:rPr kumimoji="0" lang="ko-KR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의 홍색이 남아 있어야 함</a:t>
            </a:r>
          </a:p>
        </p:txBody>
      </p:sp>
      <p:sp>
        <p:nvSpPr>
          <p:cNvPr id="118" name="직사각형 117"/>
          <p:cNvSpPr/>
          <p:nvPr/>
        </p:nvSpPr>
        <p:spPr bwMode="auto">
          <a:xfrm>
            <a:off x="7290916" y="4819701"/>
            <a:ext cx="1872208" cy="504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858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비등수욕 중에서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0" marR="0" indent="0" algn="ctr" defTabSz="9858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60~80 ℃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로 가열</a:t>
            </a:r>
            <a:endParaRPr kumimoji="0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9" name="직사각형 118"/>
          <p:cNvSpPr/>
          <p:nvPr/>
        </p:nvSpPr>
        <p:spPr bwMode="auto">
          <a:xfrm>
            <a:off x="8800661" y="4220889"/>
            <a:ext cx="1440160" cy="5040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858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N/40 Na</a:t>
            </a:r>
            <a:r>
              <a:rPr kumimoji="0" lang="en-US" altLang="ko-KR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C</a:t>
            </a:r>
            <a:r>
              <a:rPr kumimoji="0" lang="en-US" altLang="ko-KR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O</a:t>
            </a:r>
            <a:r>
              <a:rPr kumimoji="0" lang="en-US" altLang="ko-KR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4</a:t>
            </a:r>
          </a:p>
          <a:p>
            <a:pPr marL="0" marR="0" indent="0" algn="ctr" defTabSz="9858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표준액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10 ml</a:t>
            </a:r>
            <a:endParaRPr kumimoji="0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21" name="직선 화살표 연결선 120"/>
          <p:cNvCxnSpPr>
            <a:stCxn id="101" idx="2"/>
            <a:endCxn id="118" idx="0"/>
          </p:cNvCxnSpPr>
          <p:nvPr/>
        </p:nvCxnSpPr>
        <p:spPr bwMode="auto">
          <a:xfrm rot="5400000">
            <a:off x="7888246" y="4469553"/>
            <a:ext cx="70029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3" name="직선 화살표 연결선 122"/>
          <p:cNvCxnSpPr>
            <a:stCxn id="119" idx="1"/>
          </p:cNvCxnSpPr>
          <p:nvPr/>
        </p:nvCxnSpPr>
        <p:spPr bwMode="auto">
          <a:xfrm rot="10800000">
            <a:off x="8226425" y="4472917"/>
            <a:ext cx="57423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4" name="모서리가 둥근 사각형 설명선 123"/>
          <p:cNvSpPr/>
          <p:nvPr/>
        </p:nvSpPr>
        <p:spPr bwMode="auto">
          <a:xfrm>
            <a:off x="5634732" y="4788743"/>
            <a:ext cx="1440160" cy="648072"/>
          </a:xfrm>
          <a:prstGeom prst="wedgeRoundRectCallout">
            <a:avLst>
              <a:gd name="adj1" fmla="val 62785"/>
              <a:gd name="adj2" fmla="val -5519"/>
              <a:gd name="adj3" fmla="val 16667"/>
            </a:avLst>
          </a:prstGeom>
          <a:solidFill>
            <a:srgbClr val="99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85838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KMnO</a:t>
            </a:r>
            <a:r>
              <a:rPr kumimoji="0" lang="en-US" altLang="ko-KR" sz="13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4</a:t>
            </a:r>
            <a:r>
              <a:rPr kumimoji="0" lang="ko-KR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의 홍색이 </a:t>
            </a:r>
            <a:endParaRPr kumimoji="0" lang="en-US" altLang="ko-K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0" marR="0" indent="0" algn="just" defTabSz="985838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사라지고</a:t>
            </a:r>
            <a:r>
              <a:rPr kumimoji="0" lang="en-US" altLang="ko-K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무색</a:t>
            </a:r>
          </a:p>
        </p:txBody>
      </p:sp>
      <p:cxnSp>
        <p:nvCxnSpPr>
          <p:cNvPr id="126" name="직선 화살표 연결선 125"/>
          <p:cNvCxnSpPr>
            <a:stCxn id="118" idx="2"/>
          </p:cNvCxnSpPr>
          <p:nvPr/>
        </p:nvCxnSpPr>
        <p:spPr bwMode="auto">
          <a:xfrm rot="5400000">
            <a:off x="7954170" y="5596013"/>
            <a:ext cx="545106" cy="5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7" name="직사각형 126"/>
          <p:cNvSpPr/>
          <p:nvPr/>
        </p:nvSpPr>
        <p:spPr>
          <a:xfrm>
            <a:off x="8005852" y="5868863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</a:rPr>
              <a:t>①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51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Blip>
                <a:blip r:embed="rId4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5. COD (chemical oxygen demand)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측정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5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조작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14" name="그룹 113"/>
          <p:cNvGrpSpPr/>
          <p:nvPr/>
        </p:nvGrpSpPr>
        <p:grpSpPr>
          <a:xfrm>
            <a:off x="1170236" y="1836415"/>
            <a:ext cx="8342295" cy="5074882"/>
            <a:chOff x="1170236" y="1836415"/>
            <a:chExt cx="8342295" cy="5074882"/>
          </a:xfrm>
        </p:grpSpPr>
        <p:grpSp>
          <p:nvGrpSpPr>
            <p:cNvPr id="112" name="그룹 111"/>
            <p:cNvGrpSpPr/>
            <p:nvPr/>
          </p:nvGrpSpPr>
          <p:grpSpPr>
            <a:xfrm>
              <a:off x="1170236" y="1836415"/>
              <a:ext cx="8342295" cy="5074882"/>
              <a:chOff x="2034332" y="1836415"/>
              <a:chExt cx="8342295" cy="5074882"/>
            </a:xfrm>
          </p:grpSpPr>
          <p:grpSp>
            <p:nvGrpSpPr>
              <p:cNvPr id="93" name="그룹 92"/>
              <p:cNvGrpSpPr/>
              <p:nvPr/>
            </p:nvGrpSpPr>
            <p:grpSpPr>
              <a:xfrm>
                <a:off x="2034332" y="1994438"/>
                <a:ext cx="5627257" cy="4916859"/>
                <a:chOff x="3823899" y="2015704"/>
                <a:chExt cx="5627257" cy="4916859"/>
              </a:xfrm>
            </p:grpSpPr>
            <p:graphicFrame>
              <p:nvGraphicFramePr>
                <p:cNvPr id="12" name="개체 11"/>
                <p:cNvGraphicFramePr>
                  <a:graphicFrameLocks noChangeAspect="1"/>
                </p:cNvGraphicFramePr>
                <p:nvPr/>
              </p:nvGraphicFramePr>
              <p:xfrm>
                <a:off x="6718342" y="2015704"/>
                <a:ext cx="114300" cy="215900"/>
              </p:xfrm>
              <a:graphic>
                <a:graphicData uri="http://schemas.openxmlformats.org/presentationml/2006/ole">
                  <p:oleObj spid="_x0000_s578576" name="Equation" r:id="rId6" imgW="114151" imgH="215619" progId="Equation.3">
                    <p:embed/>
                  </p:oleObj>
                </a:graphicData>
              </a:graphic>
            </p:graphicFrame>
            <p:graphicFrame>
              <p:nvGraphicFramePr>
                <p:cNvPr id="25" name="개체 24"/>
                <p:cNvGraphicFramePr>
                  <a:graphicFrameLocks noChangeAspect="1"/>
                </p:cNvGraphicFramePr>
                <p:nvPr/>
              </p:nvGraphicFramePr>
              <p:xfrm>
                <a:off x="5670856" y="4203165"/>
                <a:ext cx="114300" cy="215900"/>
              </p:xfrm>
              <a:graphic>
                <a:graphicData uri="http://schemas.openxmlformats.org/presentationml/2006/ole">
                  <p:oleObj spid="_x0000_s578577" name="Equation" r:id="rId7" imgW="114151" imgH="215619" progId="Equation.3">
                    <p:embed/>
                  </p:oleObj>
                </a:graphicData>
              </a:graphic>
            </p:graphicFrame>
            <p:sp>
              <p:nvSpPr>
                <p:cNvPr id="53" name="직사각형 52"/>
                <p:cNvSpPr/>
                <p:nvPr/>
              </p:nvSpPr>
              <p:spPr bwMode="auto">
                <a:xfrm>
                  <a:off x="5823703" y="2790542"/>
                  <a:ext cx="648072" cy="360040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ko-KR" altLang="en-US" sz="16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적가</a:t>
                  </a:r>
                  <a:endPara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39" name="직사각형 38"/>
                <p:cNvSpPr/>
                <p:nvPr/>
              </p:nvSpPr>
              <p:spPr>
                <a:xfrm>
                  <a:off x="6639015" y="5116884"/>
                  <a:ext cx="44114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2000" b="1" dirty="0" smtClean="0">
                      <a:solidFill>
                        <a:schemeClr val="accent2"/>
                      </a:solidFill>
                      <a:latin typeface="맑은 고딕" pitchFamily="50" charset="-127"/>
                      <a:ea typeface="맑은 고딕" pitchFamily="50" charset="-127"/>
                    </a:rPr>
                    <a:t>②</a:t>
                  </a:r>
                  <a:endParaRPr lang="ko-KR" altLang="en-US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58" name="순서도: 문서 57"/>
                <p:cNvSpPr/>
                <p:nvPr/>
              </p:nvSpPr>
              <p:spPr bwMode="auto">
                <a:xfrm>
                  <a:off x="8299028" y="5964560"/>
                  <a:ext cx="1152128" cy="792088"/>
                </a:xfrm>
                <a:prstGeom prst="flowChartDocumen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ko-KR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COD</a:t>
                  </a:r>
                  <a:r>
                    <a:rPr kumimoji="0" lang="ko-KR" alt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 계산</a:t>
                  </a:r>
                </a:p>
              </p:txBody>
            </p:sp>
            <p:sp>
              <p:nvSpPr>
                <p:cNvPr id="60" name="직사각형 59"/>
                <p:cNvSpPr/>
                <p:nvPr/>
              </p:nvSpPr>
              <p:spPr bwMode="auto">
                <a:xfrm>
                  <a:off x="7699275" y="6394185"/>
                  <a:ext cx="576064" cy="360040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ko-KR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yes</a:t>
                  </a:r>
                  <a:endPara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64" name="직사각형 63"/>
                <p:cNvSpPr/>
                <p:nvPr/>
              </p:nvSpPr>
              <p:spPr bwMode="auto">
                <a:xfrm>
                  <a:off x="5345932" y="5173581"/>
                  <a:ext cx="576064" cy="360040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ko-KR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yes</a:t>
                  </a:r>
                  <a:endPara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66" name="다이아몬드 65"/>
                <p:cNvSpPr/>
                <p:nvPr/>
              </p:nvSpPr>
              <p:spPr bwMode="auto">
                <a:xfrm>
                  <a:off x="4338588" y="4186735"/>
                  <a:ext cx="2016224" cy="1080120"/>
                </a:xfrm>
                <a:prstGeom prst="diamond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85838" rtl="0" eaLnBrk="0" fontAlgn="base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ko-KR" altLang="en-US" sz="13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액의 색이</a:t>
                  </a:r>
                  <a:endParaRPr kumimoji="0" lang="en-US" altLang="ko-KR" sz="13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endParaRPr>
                </a:p>
                <a:p>
                  <a:pPr marL="0" marR="0" indent="0" algn="ctr" defTabSz="985838" rtl="0" eaLnBrk="0" fontAlgn="base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ko-KR" altLang="en-US" sz="1300" dirty="0" smtClean="0">
                      <a:solidFill>
                        <a:schemeClr val="tx1"/>
                      </a:solidFill>
                      <a:latin typeface="맑은 고딕" pitchFamily="50" charset="-127"/>
                      <a:ea typeface="맑은 고딕" pitchFamily="50" charset="-127"/>
                    </a:rPr>
                    <a:t>엷은 홍색이</a:t>
                  </a:r>
                  <a:endParaRPr lang="en-US" altLang="ko-KR" sz="1300" dirty="0" smtClean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pPr marL="0" marR="0" indent="0" algn="ctr" defTabSz="985838" rtl="0" eaLnBrk="0" fontAlgn="base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ko-KR" altLang="en-US" sz="13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되었나</a:t>
                  </a:r>
                  <a:r>
                    <a:rPr lang="en-US" altLang="ko-KR" sz="1300" dirty="0" smtClean="0">
                      <a:solidFill>
                        <a:schemeClr val="tx1"/>
                      </a:solidFill>
                      <a:latin typeface="맑은 고딕" pitchFamily="50" charset="-127"/>
                      <a:ea typeface="맑은 고딕" pitchFamily="50" charset="-127"/>
                    </a:rPr>
                    <a:t>?</a:t>
                  </a:r>
                  <a:endParaRPr kumimoji="0" lang="ko-KR" altLang="en-US" sz="13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40" name="직사각형 39"/>
                <p:cNvSpPr/>
                <p:nvPr/>
              </p:nvSpPr>
              <p:spPr bwMode="auto">
                <a:xfrm>
                  <a:off x="5016136" y="5532512"/>
                  <a:ext cx="648072" cy="36004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ko-KR" alt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종점</a:t>
                  </a:r>
                </a:p>
              </p:txBody>
            </p:sp>
            <p:sp>
              <p:nvSpPr>
                <p:cNvPr id="50" name="타원 49"/>
                <p:cNvSpPr/>
                <p:nvPr/>
              </p:nvSpPr>
              <p:spPr bwMode="auto">
                <a:xfrm>
                  <a:off x="4950656" y="6212483"/>
                  <a:ext cx="792088" cy="36004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ko-KR" altLang="en-US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버림</a:t>
                  </a:r>
                  <a:endPara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55" name="다이아몬드 54"/>
                <p:cNvSpPr/>
                <p:nvPr/>
              </p:nvSpPr>
              <p:spPr bwMode="auto">
                <a:xfrm>
                  <a:off x="6077413" y="5852443"/>
                  <a:ext cx="1584176" cy="1080120"/>
                </a:xfrm>
                <a:prstGeom prst="diamond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ko-KR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3</a:t>
                  </a:r>
                  <a:r>
                    <a:rPr kumimoji="0" lang="ko-KR" altLang="en-US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회 이상</a:t>
                  </a:r>
                  <a:endParaRPr kumimoji="0" lang="en-US" altLang="ko-K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endParaRPr>
                </a:p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ko-KR" altLang="en-US" sz="1400" dirty="0" smtClean="0">
                      <a:solidFill>
                        <a:schemeClr val="tx1"/>
                      </a:solidFill>
                      <a:latin typeface="맑은 고딕" pitchFamily="50" charset="-127"/>
                      <a:ea typeface="맑은 고딕" pitchFamily="50" charset="-127"/>
                    </a:rPr>
                    <a:t>반복</a:t>
                  </a:r>
                  <a:r>
                    <a:rPr lang="en-US" altLang="ko-KR" sz="1400" dirty="0" smtClean="0">
                      <a:solidFill>
                        <a:schemeClr val="tx1"/>
                      </a:solidFill>
                      <a:latin typeface="맑은 고딕" pitchFamily="50" charset="-127"/>
                      <a:ea typeface="맑은 고딕" pitchFamily="50" charset="-127"/>
                    </a:rPr>
                    <a:t>?</a:t>
                  </a:r>
                  <a:endParaRPr kumimoji="0" lang="ko-KR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cxnSp>
              <p:nvCxnSpPr>
                <p:cNvPr id="69" name="직선 화살표 연결선 68"/>
                <p:cNvCxnSpPr>
                  <a:stCxn id="66" idx="2"/>
                  <a:endCxn id="40" idx="0"/>
                </p:cNvCxnSpPr>
                <p:nvPr/>
              </p:nvCxnSpPr>
              <p:spPr bwMode="auto">
                <a:xfrm rot="5400000">
                  <a:off x="5213872" y="5399683"/>
                  <a:ext cx="265657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pic>
              <p:nvPicPr>
                <p:cNvPr id="413704" name="Picture 8" descr="http://core.ecu.edu/chem/chemlab/equipment/images/burette.jp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l="38268" r="28346"/>
                <a:stretch>
                  <a:fillRect/>
                </a:stretch>
              </p:blipFill>
              <p:spPr bwMode="auto">
                <a:xfrm>
                  <a:off x="6771381" y="2158028"/>
                  <a:ext cx="669337" cy="2004850"/>
                </a:xfrm>
                <a:prstGeom prst="rect">
                  <a:avLst/>
                </a:prstGeom>
                <a:noFill/>
              </p:spPr>
            </p:pic>
            <p:sp>
              <p:nvSpPr>
                <p:cNvPr id="38" name="직사각형 37"/>
                <p:cNvSpPr/>
                <p:nvPr/>
              </p:nvSpPr>
              <p:spPr bwMode="auto">
                <a:xfrm>
                  <a:off x="6904764" y="2143290"/>
                  <a:ext cx="1565333" cy="469366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ko-KR" sz="15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N/40</a:t>
                  </a:r>
                  <a:r>
                    <a:rPr kumimoji="0" lang="ko-KR" altLang="en-US" sz="15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kumimoji="0" lang="en-US" altLang="ko-KR" sz="15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KMnO</a:t>
                  </a:r>
                  <a:r>
                    <a:rPr kumimoji="0" lang="en-US" altLang="ko-KR" sz="1500" b="0" i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4</a:t>
                  </a:r>
                  <a:endParaRPr lang="en-US" altLang="ko-KR" sz="1500" baseline="-25000" dirty="0" smtClean="0">
                    <a:latin typeface="맑은 고딕" pitchFamily="50" charset="-127"/>
                    <a:ea typeface="맑은 고딕" pitchFamily="50" charset="-127"/>
                  </a:endParaRPr>
                </a:p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ko-KR" altLang="en-US" sz="15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표준액</a:t>
                  </a:r>
                  <a:endParaRPr kumimoji="0" lang="ko-KR" altLang="en-US" sz="1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51" name="직사각형 50"/>
                <p:cNvSpPr/>
                <p:nvPr/>
              </p:nvSpPr>
              <p:spPr>
                <a:xfrm>
                  <a:off x="5126127" y="2516128"/>
                  <a:ext cx="44114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2000" b="1" dirty="0" smtClean="0">
                      <a:solidFill>
                        <a:schemeClr val="accent2"/>
                      </a:solidFill>
                      <a:latin typeface="맑은 고딕" pitchFamily="50" charset="-127"/>
                      <a:ea typeface="맑은 고딕" pitchFamily="50" charset="-127"/>
                    </a:rPr>
                    <a:t>①</a:t>
                  </a:r>
                  <a:endParaRPr lang="ko-KR" altLang="en-US" b="1" dirty="0">
                    <a:solidFill>
                      <a:schemeClr val="accent2"/>
                    </a:solidFill>
                  </a:endParaRPr>
                </a:p>
              </p:txBody>
            </p:sp>
            <p:cxnSp>
              <p:nvCxnSpPr>
                <p:cNvPr id="61" name="직선 화살표 연결선 60"/>
                <p:cNvCxnSpPr>
                  <a:endCxn id="66" idx="0"/>
                </p:cNvCxnSpPr>
                <p:nvPr/>
              </p:nvCxnSpPr>
              <p:spPr bwMode="auto">
                <a:xfrm rot="16200000" flipH="1">
                  <a:off x="4716094" y="3556129"/>
                  <a:ext cx="1260000" cy="1212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2" name="직선 화살표 연결선 71"/>
                <p:cNvCxnSpPr>
                  <a:stCxn id="50" idx="6"/>
                  <a:endCxn id="55" idx="1"/>
                </p:cNvCxnSpPr>
                <p:nvPr/>
              </p:nvCxnSpPr>
              <p:spPr bwMode="auto">
                <a:xfrm>
                  <a:off x="5742744" y="6392503"/>
                  <a:ext cx="334669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5" name="직선 화살표 연결선 74"/>
                <p:cNvCxnSpPr>
                  <a:stCxn id="55" idx="3"/>
                </p:cNvCxnSpPr>
                <p:nvPr/>
              </p:nvCxnSpPr>
              <p:spPr bwMode="auto">
                <a:xfrm>
                  <a:off x="7661589" y="6392503"/>
                  <a:ext cx="637439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0" name="직선 화살표 연결선 79"/>
                <p:cNvCxnSpPr>
                  <a:stCxn id="40" idx="2"/>
                  <a:endCxn id="50" idx="0"/>
                </p:cNvCxnSpPr>
                <p:nvPr/>
              </p:nvCxnSpPr>
              <p:spPr bwMode="auto">
                <a:xfrm rot="16200000" flipH="1">
                  <a:off x="5180207" y="6052517"/>
                  <a:ext cx="319931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86" name="직사각형 85"/>
                <p:cNvSpPr/>
                <p:nvPr/>
              </p:nvSpPr>
              <p:spPr bwMode="auto">
                <a:xfrm>
                  <a:off x="6817056" y="5551355"/>
                  <a:ext cx="576064" cy="360040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ko-KR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No</a:t>
                  </a:r>
                  <a:endPara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cxnSp>
              <p:nvCxnSpPr>
                <p:cNvPr id="90" name="직선 화살표 연결선 89"/>
                <p:cNvCxnSpPr/>
                <p:nvPr/>
              </p:nvCxnSpPr>
              <p:spPr bwMode="auto">
                <a:xfrm rot="10800000">
                  <a:off x="5346700" y="3225833"/>
                  <a:ext cx="151200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52" name="직사각형 51"/>
                <p:cNvSpPr/>
                <p:nvPr/>
              </p:nvSpPr>
              <p:spPr bwMode="auto">
                <a:xfrm>
                  <a:off x="4626620" y="3383273"/>
                  <a:ext cx="1440159" cy="469366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ko-KR" altLang="en-US" sz="15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액온은</a:t>
                  </a:r>
                  <a:r>
                    <a:rPr kumimoji="0" lang="ko-KR" altLang="en-US" sz="15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endParaRPr kumimoji="0" lang="en-US" altLang="ko-KR" sz="1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endParaRPr>
                </a:p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ko-KR" sz="15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60~80</a:t>
                  </a:r>
                  <a:r>
                    <a:rPr kumimoji="0" lang="en-US" altLang="ko-KR" sz="15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 ℃ </a:t>
                  </a:r>
                  <a:r>
                    <a:rPr lang="ko-KR" altLang="en-US" sz="1500" baseline="0" dirty="0" smtClean="0">
                      <a:latin typeface="맑은 고딕" pitchFamily="50" charset="-127"/>
                      <a:ea typeface="맑은 고딕" pitchFamily="50" charset="-127"/>
                    </a:rPr>
                    <a:t>유지</a:t>
                  </a:r>
                  <a:endParaRPr kumimoji="0" lang="ko-KR" altLang="en-US" sz="1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grpSp>
              <p:nvGrpSpPr>
                <p:cNvPr id="85" name="그룹 84"/>
                <p:cNvGrpSpPr/>
                <p:nvPr/>
              </p:nvGrpSpPr>
              <p:grpSpPr>
                <a:xfrm>
                  <a:off x="3823899" y="3060551"/>
                  <a:ext cx="1512168" cy="1666244"/>
                  <a:chOff x="3823899" y="3060551"/>
                  <a:chExt cx="1512168" cy="1666244"/>
                </a:xfrm>
              </p:grpSpPr>
              <p:cxnSp>
                <p:nvCxnSpPr>
                  <p:cNvPr id="76" name="Shape 75"/>
                  <p:cNvCxnSpPr>
                    <a:stCxn id="66" idx="1"/>
                  </p:cNvCxnSpPr>
                  <p:nvPr/>
                </p:nvCxnSpPr>
                <p:spPr bwMode="auto">
                  <a:xfrm rot="10800000">
                    <a:off x="3834532" y="3060551"/>
                    <a:ext cx="504056" cy="1666244"/>
                  </a:xfrm>
                  <a:prstGeom prst="bentConnector2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  <p:cxnSp>
                <p:nvCxnSpPr>
                  <p:cNvPr id="81" name="직선 화살표 연결선 80"/>
                  <p:cNvCxnSpPr/>
                  <p:nvPr/>
                </p:nvCxnSpPr>
                <p:spPr bwMode="auto">
                  <a:xfrm>
                    <a:off x="3823899" y="3071184"/>
                    <a:ext cx="1512168" cy="158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cxnSp>
              <p:nvCxnSpPr>
                <p:cNvPr id="92" name="직선 화살표 연결선 91"/>
                <p:cNvCxnSpPr>
                  <a:stCxn id="55" idx="0"/>
                </p:cNvCxnSpPr>
                <p:nvPr/>
              </p:nvCxnSpPr>
              <p:spPr bwMode="auto">
                <a:xfrm rot="16200000" flipV="1">
                  <a:off x="6687779" y="5680632"/>
                  <a:ext cx="34362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grpSp>
            <p:nvGrpSpPr>
              <p:cNvPr id="110" name="그룹 109"/>
              <p:cNvGrpSpPr/>
              <p:nvPr/>
            </p:nvGrpSpPr>
            <p:grpSpPr>
              <a:xfrm>
                <a:off x="7803182" y="1980431"/>
                <a:ext cx="2573445" cy="2880319"/>
                <a:chOff x="7803182" y="1980431"/>
                <a:chExt cx="2573445" cy="2880319"/>
              </a:xfrm>
            </p:grpSpPr>
            <p:sp>
              <p:nvSpPr>
                <p:cNvPr id="94" name="직사각형 93"/>
                <p:cNvSpPr/>
                <p:nvPr/>
              </p:nvSpPr>
              <p:spPr bwMode="auto">
                <a:xfrm>
                  <a:off x="7803182" y="1980431"/>
                  <a:ext cx="1565333" cy="469366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ko-KR" sz="15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N/10</a:t>
                  </a:r>
                  <a:r>
                    <a:rPr kumimoji="0" lang="ko-KR" altLang="en-US" sz="15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kumimoji="0" lang="en-US" altLang="ko-KR" sz="15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KMnO</a:t>
                  </a:r>
                  <a:r>
                    <a:rPr kumimoji="0" lang="en-US" altLang="ko-KR" sz="1500" b="0" i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4</a:t>
                  </a:r>
                  <a:endParaRPr lang="en-US" altLang="ko-KR" sz="1500" baseline="-25000" dirty="0" smtClean="0">
                    <a:latin typeface="맑은 고딕" pitchFamily="50" charset="-127"/>
                    <a:ea typeface="맑은 고딕" pitchFamily="50" charset="-127"/>
                  </a:endParaRPr>
                </a:p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ko-KR" altLang="en-US" sz="15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표준액</a:t>
                  </a:r>
                  <a:endParaRPr kumimoji="0" lang="ko-KR" altLang="en-US" sz="1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pic>
              <p:nvPicPr>
                <p:cNvPr id="95" name="Picture 6" descr="Click to view">
                  <a:hlinkClick r:id="rId9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8256496" y="2883695"/>
                  <a:ext cx="668195" cy="970882"/>
                </a:xfrm>
                <a:prstGeom prst="rect">
                  <a:avLst/>
                </a:prstGeom>
                <a:noFill/>
              </p:spPr>
            </p:pic>
            <p:sp>
              <p:nvSpPr>
                <p:cNvPr id="96" name="직사각형 95"/>
                <p:cNvSpPr/>
                <p:nvPr/>
              </p:nvSpPr>
              <p:spPr bwMode="auto">
                <a:xfrm>
                  <a:off x="8650586" y="3060551"/>
                  <a:ext cx="1296144" cy="360040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45720" rIns="3600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ko-KR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100 ml</a:t>
                  </a:r>
                </a:p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ko-KR" altLang="en-US" sz="1400" dirty="0" smtClean="0">
                      <a:latin typeface="맑은 고딕" pitchFamily="50" charset="-127"/>
                      <a:ea typeface="맑은 고딕" pitchFamily="50" charset="-127"/>
                    </a:rPr>
                    <a:t>메스 플라스크</a:t>
                  </a:r>
                  <a:endParaRPr kumimoji="0" lang="ko-KR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cxnSp>
              <p:nvCxnSpPr>
                <p:cNvPr id="98" name="직선 화살표 연결선 97"/>
                <p:cNvCxnSpPr>
                  <a:stCxn id="94" idx="2"/>
                  <a:endCxn id="95" idx="0"/>
                </p:cNvCxnSpPr>
                <p:nvPr/>
              </p:nvCxnSpPr>
              <p:spPr bwMode="auto">
                <a:xfrm rot="16200000" flipH="1">
                  <a:off x="8371272" y="2664373"/>
                  <a:ext cx="433898" cy="4745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99" name="직사각형 98"/>
                <p:cNvSpPr/>
                <p:nvPr/>
              </p:nvSpPr>
              <p:spPr bwMode="auto">
                <a:xfrm>
                  <a:off x="8864459" y="2452291"/>
                  <a:ext cx="1512168" cy="432048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45720" rIns="3600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ko-KR" altLang="en-US" sz="14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피펫으로</a:t>
                  </a:r>
                  <a:r>
                    <a:rPr kumimoji="0" lang="ko-KR" altLang="en-US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kumimoji="0" lang="en-US" altLang="ko-KR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25 ml</a:t>
                  </a:r>
                </a:p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ko-KR" altLang="en-US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취한다</a:t>
                  </a:r>
                </a:p>
              </p:txBody>
            </p:sp>
            <p:cxnSp>
              <p:nvCxnSpPr>
                <p:cNvPr id="101" name="직선 화살표 연결선 100"/>
                <p:cNvCxnSpPr>
                  <a:stCxn id="99" idx="1"/>
                </p:cNvCxnSpPr>
                <p:nvPr/>
              </p:nvCxnSpPr>
              <p:spPr bwMode="auto">
                <a:xfrm rot="10800000">
                  <a:off x="8576155" y="2668315"/>
                  <a:ext cx="28830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02" name="직사각형 101"/>
                <p:cNvSpPr/>
                <p:nvPr/>
              </p:nvSpPr>
              <p:spPr bwMode="auto">
                <a:xfrm>
                  <a:off x="7844773" y="4354271"/>
                  <a:ext cx="1475423" cy="506479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ko-KR" altLang="en-US" sz="14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표선까지</a:t>
                  </a:r>
                  <a:r>
                    <a:rPr kumimoji="0" lang="ko-KR" altLang="en-US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 채운다</a:t>
                  </a:r>
                </a:p>
              </p:txBody>
            </p:sp>
            <p:sp>
              <p:nvSpPr>
                <p:cNvPr id="104" name="직사각형 103"/>
                <p:cNvSpPr/>
                <p:nvPr/>
              </p:nvSpPr>
              <p:spPr bwMode="auto">
                <a:xfrm>
                  <a:off x="9195023" y="3911591"/>
                  <a:ext cx="864096" cy="360040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ko-KR" alt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증류수</a:t>
                  </a:r>
                </a:p>
              </p:txBody>
            </p:sp>
            <p:cxnSp>
              <p:nvCxnSpPr>
                <p:cNvPr id="105" name="직선 화살표 연결선 104"/>
                <p:cNvCxnSpPr>
                  <a:stCxn id="104" idx="1"/>
                </p:cNvCxnSpPr>
                <p:nvPr/>
              </p:nvCxnSpPr>
              <p:spPr bwMode="auto">
                <a:xfrm rot="10800000">
                  <a:off x="8591609" y="4091611"/>
                  <a:ext cx="603415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08" name="직선 화살표 연결선 107"/>
                <p:cNvCxnSpPr>
                  <a:stCxn id="95" idx="2"/>
                  <a:endCxn id="102" idx="0"/>
                </p:cNvCxnSpPr>
                <p:nvPr/>
              </p:nvCxnSpPr>
              <p:spPr bwMode="auto">
                <a:xfrm rot="5400000">
                  <a:off x="8336693" y="4100370"/>
                  <a:ext cx="499694" cy="8109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111" name="모서리가 둥근 사각형 설명선 110"/>
              <p:cNvSpPr/>
              <p:nvPr/>
            </p:nvSpPr>
            <p:spPr bwMode="auto">
              <a:xfrm>
                <a:off x="7578948" y="1836415"/>
                <a:ext cx="2736304" cy="3240360"/>
              </a:xfrm>
              <a:prstGeom prst="wedgeRoundRectCallout">
                <a:avLst>
                  <a:gd name="adj1" fmla="val -91553"/>
                  <a:gd name="adj2" fmla="val -32329"/>
                  <a:gd name="adj3" fmla="val 1666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13" name="직사각형 112"/>
            <p:cNvSpPr/>
            <p:nvPr/>
          </p:nvSpPr>
          <p:spPr bwMode="auto">
            <a:xfrm>
              <a:off x="1170236" y="3708623"/>
              <a:ext cx="57606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No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15" name="순서도: 대체 처리 114"/>
          <p:cNvSpPr/>
          <p:nvPr/>
        </p:nvSpPr>
        <p:spPr bwMode="auto">
          <a:xfrm>
            <a:off x="7578948" y="5796855"/>
            <a:ext cx="2160240" cy="864096"/>
          </a:xfrm>
          <a:prstGeom prst="flowChartAlternateProcess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85838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별도로 동일조건에서 </a:t>
            </a:r>
            <a:r>
              <a:rPr kumimoji="0" lang="ko-KR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공시험</a:t>
            </a: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수행 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0" marR="0" indent="0" algn="ctr" defTabSz="985838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증류수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52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Blip>
                <a:blip r:embed="rId4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5. COD (chemical oxygen demand)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측정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5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농도 계산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다음 식에서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KMnO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에 의한 산소 소비량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ppm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계산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시료에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KMnO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표준액을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일정량 가하고 충분히 반응시킨 후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Na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용액을 일정량 가하여 남아 있는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KMnO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와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반응 → 여기서 남은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Na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를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KMnO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와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반응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ctr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2KMnO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+ 5Na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+ 8H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SO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→ </a:t>
            </a:r>
          </a:p>
          <a:p>
            <a:pPr marL="0" lvl="1" indent="0" algn="ctr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K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SO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+ 2MnSO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+ 5Na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SO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+ 10CO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+ 8H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O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/>
        </p:nvGraphicFramePr>
        <p:xfrm>
          <a:off x="5289550" y="3671888"/>
          <a:ext cx="114300" cy="215900"/>
        </p:xfrm>
        <a:graphic>
          <a:graphicData uri="http://schemas.openxmlformats.org/presentationml/2006/ole">
            <p:oleObj spid="_x0000_s580624" name="Equation" r:id="rId6" imgW="114151" imgH="215619" progId="Equation.3">
              <p:embed/>
            </p:oleObj>
          </a:graphicData>
        </a:graphic>
      </p:graphicFrame>
      <p:grpSp>
        <p:nvGrpSpPr>
          <p:cNvPr id="17" name="그룹 16"/>
          <p:cNvGrpSpPr/>
          <p:nvPr/>
        </p:nvGrpSpPr>
        <p:grpSpPr>
          <a:xfrm>
            <a:off x="2970436" y="2560303"/>
            <a:ext cx="4752528" cy="2164642"/>
            <a:chOff x="2754412" y="2581569"/>
            <a:chExt cx="4752528" cy="2164642"/>
          </a:xfrm>
        </p:grpSpPr>
        <p:graphicFrame>
          <p:nvGraphicFramePr>
            <p:cNvPr id="9" name="개체 8"/>
            <p:cNvGraphicFramePr>
              <a:graphicFrameLocks noChangeAspect="1"/>
            </p:cNvGraphicFramePr>
            <p:nvPr/>
          </p:nvGraphicFramePr>
          <p:xfrm>
            <a:off x="3341109" y="3267066"/>
            <a:ext cx="3997419" cy="700113"/>
          </p:xfrm>
          <a:graphic>
            <a:graphicData uri="http://schemas.openxmlformats.org/presentationml/2006/ole">
              <p:oleObj spid="_x0000_s580625" name="Equation" r:id="rId7" imgW="2247900" imgH="393700" progId="Equation.3">
                <p:embed/>
              </p:oleObj>
            </a:graphicData>
          </a:graphic>
        </p:graphicFrame>
        <p:sp>
          <p:nvSpPr>
            <p:cNvPr id="11" name="모서리가 둥근 사각형 설명선 10"/>
            <p:cNvSpPr/>
            <p:nvPr/>
          </p:nvSpPr>
          <p:spPr bwMode="auto">
            <a:xfrm>
              <a:off x="2754412" y="2581569"/>
              <a:ext cx="1224136" cy="648072"/>
            </a:xfrm>
            <a:prstGeom prst="wedgeRoundRectCallout">
              <a:avLst>
                <a:gd name="adj1" fmla="val 25436"/>
                <a:gd name="adj2" fmla="val 84717"/>
                <a:gd name="adj3" fmla="val 16667"/>
              </a:avLst>
            </a:prstGeom>
            <a:solidFill>
              <a:srgbClr val="99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KMnO</a:t>
              </a:r>
              <a:r>
                <a:rPr kumimoji="0" lang="en-US" altLang="ko-KR" sz="13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에 의한 </a:t>
              </a:r>
              <a:endParaRPr kumimoji="0" lang="en-US" altLang="ko-K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산소 소비량 </a:t>
              </a: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en-US" altLang="ko-KR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ppm</a:t>
              </a: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ko-KR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모서리가 둥근 사각형 설명선 12"/>
            <p:cNvSpPr/>
            <p:nvPr/>
          </p:nvSpPr>
          <p:spPr bwMode="auto">
            <a:xfrm>
              <a:off x="4499024" y="2581569"/>
              <a:ext cx="1224136" cy="648072"/>
            </a:xfrm>
            <a:prstGeom prst="wedgeRoundRectCallout">
              <a:avLst>
                <a:gd name="adj1" fmla="val 8065"/>
                <a:gd name="adj2" fmla="val 79795"/>
                <a:gd name="adj3" fmla="val 16667"/>
              </a:avLst>
            </a:prstGeom>
            <a:solidFill>
              <a:srgbClr val="99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N/40 KMnO</a:t>
              </a:r>
              <a:r>
                <a:rPr kumimoji="0" lang="en-US" altLang="ko-KR" sz="13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표준액의</a:t>
              </a: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endParaRPr kumimoji="0" lang="en-US" altLang="ko-K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농도계수</a:t>
              </a:r>
            </a:p>
          </p:txBody>
        </p:sp>
        <p:sp>
          <p:nvSpPr>
            <p:cNvPr id="14" name="모서리가 둥근 사각형 설명선 13"/>
            <p:cNvSpPr/>
            <p:nvPr/>
          </p:nvSpPr>
          <p:spPr bwMode="auto">
            <a:xfrm>
              <a:off x="3114452" y="4098139"/>
              <a:ext cx="1224136" cy="648072"/>
            </a:xfrm>
            <a:prstGeom prst="wedgeRoundRectCallout">
              <a:avLst>
                <a:gd name="adj1" fmla="val 52362"/>
                <a:gd name="adj2" fmla="val -108879"/>
                <a:gd name="adj3" fmla="val 16667"/>
              </a:avLst>
            </a:prstGeom>
            <a:solidFill>
              <a:srgbClr val="99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적정에 사용된 </a:t>
              </a: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N/40 KMnO</a:t>
              </a:r>
              <a:r>
                <a:rPr kumimoji="0" lang="en-US" altLang="ko-KR" sz="13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4</a:t>
              </a:r>
              <a:endParaRPr lang="en-US" altLang="ko-KR" sz="1300" baseline="-250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표준액</a:t>
              </a: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(ml)</a:t>
              </a:r>
              <a:endParaRPr kumimoji="0" lang="ko-KR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모서리가 둥근 사각형 설명선 14"/>
            <p:cNvSpPr/>
            <p:nvPr/>
          </p:nvSpPr>
          <p:spPr bwMode="auto">
            <a:xfrm>
              <a:off x="4698628" y="4098139"/>
              <a:ext cx="1584176" cy="648072"/>
            </a:xfrm>
            <a:prstGeom prst="wedgeRoundRectCallout">
              <a:avLst>
                <a:gd name="adj1" fmla="val -45511"/>
                <a:gd name="adj2" fmla="val -110520"/>
                <a:gd name="adj3" fmla="val 16667"/>
              </a:avLst>
            </a:prstGeom>
            <a:solidFill>
              <a:srgbClr val="99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공시험의</a:t>
              </a: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적정에 사용된 </a:t>
              </a: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N/40 KMnO</a:t>
              </a:r>
              <a:r>
                <a:rPr kumimoji="0" lang="en-US" altLang="ko-KR" sz="13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kumimoji="0" lang="ko-KR" altLang="en-US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표준액</a:t>
              </a:r>
              <a:r>
                <a:rPr lang="ko-KR" altLang="en-US" sz="13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300" dirty="0" smtClean="0">
                  <a:latin typeface="맑은 고딕" pitchFamily="50" charset="-127"/>
                  <a:ea typeface="맑은 고딕" pitchFamily="50" charset="-127"/>
                </a:rPr>
                <a:t>(ml)</a:t>
              </a:r>
              <a:endParaRPr kumimoji="0" lang="en-US" altLang="ko-K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모서리가 둥근 사각형 설명선 15"/>
            <p:cNvSpPr/>
            <p:nvPr/>
          </p:nvSpPr>
          <p:spPr bwMode="auto">
            <a:xfrm>
              <a:off x="6714852" y="4092869"/>
              <a:ext cx="792088" cy="648072"/>
            </a:xfrm>
            <a:prstGeom prst="wedgeRoundRectCallout">
              <a:avLst>
                <a:gd name="adj1" fmla="val -164308"/>
                <a:gd name="adj2" fmla="val -94113"/>
                <a:gd name="adj3" fmla="val 16667"/>
              </a:avLst>
            </a:prstGeom>
            <a:solidFill>
              <a:srgbClr val="99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시료량</a:t>
              </a: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endParaRPr kumimoji="0" lang="en-US" altLang="ko-K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(ml)</a:t>
              </a:r>
              <a:endParaRPr kumimoji="0" lang="ko-KR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53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Blip>
                <a:blip r:embed="rId4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5. COD (chemical oxygen demand)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측정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5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농도 계산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계산에서는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Na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가 공시험으로 상쇄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                        = (b-a)      (ml)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또는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산성용액에서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분자로부터 산소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원자 생성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ctr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2KMnO</a:t>
            </a:r>
            <a:r>
              <a:rPr lang="en-US" altLang="ko-KR" sz="2400" baseline="-25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+ 3H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SO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→ </a:t>
            </a:r>
          </a:p>
          <a:p>
            <a:pPr marL="0" lvl="1" indent="0" algn="ctr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K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SO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+ 2MnSO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+ 3H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O +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5O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따라서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                                1N KMnO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1 L = 16/2 g O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120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N/40 KMnO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1 ml = 8 ⅹ 1/40 ⅹ 1/1000 g O =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0.2 mg O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/>
        </p:nvGraphicFramePr>
        <p:xfrm>
          <a:off x="5289550" y="3671888"/>
          <a:ext cx="114300" cy="215900"/>
        </p:xfrm>
        <a:graphic>
          <a:graphicData uri="http://schemas.openxmlformats.org/presentationml/2006/ole">
            <p:oleObj spid="_x0000_s581649" name="Equation" r:id="rId6" imgW="114151" imgH="215619" progId="Equation.3">
              <p:embed/>
            </p:oleObj>
          </a:graphicData>
        </a:graphic>
      </p:graphicFrame>
      <p:sp>
        <p:nvSpPr>
          <p:cNvPr id="18" name="순서도: 대체 처리 17"/>
          <p:cNvSpPr/>
          <p:nvPr/>
        </p:nvSpPr>
        <p:spPr bwMode="auto">
          <a:xfrm>
            <a:off x="1890316" y="2724200"/>
            <a:ext cx="2160240" cy="864096"/>
          </a:xfrm>
          <a:prstGeom prst="flowChartAlternateProcess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85838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시료 중의 </a:t>
            </a:r>
            <a:r>
              <a:rPr kumimoji="0" lang="ko-KR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피산화성</a:t>
            </a: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물질에 상당하는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0" marR="0" indent="0" algn="ctr" defTabSz="985838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N/40 KMnO</a:t>
            </a:r>
            <a:r>
              <a:rPr lang="en-US" altLang="ko-KR" sz="1600" baseline="-25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량</a:t>
            </a:r>
            <a:endParaRPr kumimoji="0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9" name="개체 18"/>
          <p:cNvGraphicFramePr>
            <a:graphicFrameLocks noChangeAspect="1"/>
          </p:cNvGraphicFramePr>
          <p:nvPr/>
        </p:nvGraphicFramePr>
        <p:xfrm>
          <a:off x="1242244" y="5796855"/>
          <a:ext cx="3783904" cy="648072"/>
        </p:xfrm>
        <a:graphic>
          <a:graphicData uri="http://schemas.openxmlformats.org/presentationml/2006/ole">
            <p:oleObj spid="_x0000_s581650" name="Equation" r:id="rId7" imgW="2298700" imgH="39370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54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Blip>
                <a:blip r:embed="rId4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5. COD (chemical oxygen demand)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측정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5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농도 계산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시료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1 kg (1000 ml)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당 산소의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mg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수를 구하면 된다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ppm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개념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ctr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시료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V ml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당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O = (b-a) ⅹ f ⅹ 0.2 [mg]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이므로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ctr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=</a:t>
            </a:r>
            <a:r>
              <a:rPr lang="ko-KR" altLang="en-US" sz="2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시료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1000 ml</a:t>
            </a:r>
            <a:r>
              <a:rPr lang="ko-KR" altLang="en-US" sz="2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당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O = (b-a) ⅹ f ⅹ 0.2 ⅹ 1000/V [mg] =</a:t>
            </a:r>
            <a:r>
              <a:rPr lang="en-US" altLang="ko-KR" sz="24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ppm</a:t>
            </a:r>
            <a:endParaRPr lang="en-US" altLang="ko-KR" sz="24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/>
        </p:nvGraphicFramePr>
        <p:xfrm>
          <a:off x="5289550" y="3671888"/>
          <a:ext cx="114300" cy="215900"/>
        </p:xfrm>
        <a:graphic>
          <a:graphicData uri="http://schemas.openxmlformats.org/presentationml/2006/ole">
            <p:oleObj spid="_x0000_s582665" name="Equation" r:id="rId6" imgW="114151" imgH="215619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55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침전적정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(precipitation titration)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침전적정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정의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침전 생성 반응을 이용하여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정량하는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방법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장점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조작이 비교적 간단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신속히 정량 가능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단점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반응의 종점 확인 방법이 적다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침전 반응은 한정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 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AgNO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NaCl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NH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SCN, KSCN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사용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분석원소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할로겐 원소로 한정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모아법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(Mohr method)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-AgNO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표준액으로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Cl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을 정량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지시약으로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크롬산칼륨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용액 사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용하는 방법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NaCl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용액에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K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CrO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용액을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소량 가하고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AgNO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표준액을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적가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→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Cl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가 염화은의 백색 침전으로 침전한 후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AgNO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표준액에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의해서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크롬산은의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적갈색 침전 발생 → 종점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56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침전적정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(precipitation titration)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모아법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(Mohr method)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-AgNO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표준액으로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Cl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을 정량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지시약으로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크롬산칼륨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용액 사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용하는 방법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가장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널리 사용되는 침전적정 방법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NaCl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용액에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K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CrO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용액을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소량 가하고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AgNO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표준액을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적가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→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Cl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가 염화은의 백색 침전으로 침전한 후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AgNO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표준액에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의해서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크롬산은의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적갈색 침전 발생 → 종점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반응식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 Ag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+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Cl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→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AgCl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↓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         2Ag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+ CrO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2-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→ Ag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CrO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↓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Cl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Br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I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CN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SCN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S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2-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등의 적정에 사용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액성이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중성이 되어야 한다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용액이 산성일 경우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NaHCO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로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중화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일칼리성일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경우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HNO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로 중화 후 적정 수행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57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6. 0.01N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질산은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조제 및 적정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(Mohr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법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목적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0.01N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염화나트륨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(1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차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을 조제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0.01N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질산은 용액 조제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0.01N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염화나트륨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표준액을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사용하여 적정</a:t>
            </a:r>
            <a:endParaRPr kumimoji="0" lang="ko-KR" altLang="en-US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134232" y="3383422"/>
          <a:ext cx="8424936" cy="391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0634"/>
                <a:gridCol w="4804302"/>
              </a:tblGrid>
              <a:tr h="1950493"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800" b="1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NaCl</a:t>
                      </a: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(sodium chloride)</a:t>
                      </a:r>
                    </a:p>
                    <a:p>
                      <a:pPr latinLnBrk="1"/>
                      <a:r>
                        <a:rPr kumimoji="0" lang="ko-KR" altLang="en-US" sz="18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식량</a:t>
                      </a:r>
                      <a:r>
                        <a:rPr kumimoji="0" lang="en-US" altLang="ko-KR" sz="18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58.44</a:t>
                      </a:r>
                    </a:p>
                    <a:p>
                      <a:pPr latinLnBrk="1"/>
                      <a:r>
                        <a:rPr kumimoji="0" lang="ko-KR" altLang="en-US" sz="18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밀도</a:t>
                      </a:r>
                      <a:r>
                        <a:rPr kumimoji="0" lang="en-US" altLang="ko-KR" sz="18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2.614</a:t>
                      </a:r>
                    </a:p>
                    <a:p>
                      <a:pPr latinLnBrk="1"/>
                      <a:r>
                        <a:rPr kumimoji="0" lang="ko-KR" altLang="en-US" sz="18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용해도</a:t>
                      </a:r>
                      <a:r>
                        <a:rPr kumimoji="0" lang="en-US" altLang="ko-KR" sz="18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</a:t>
                      </a:r>
                      <a:r>
                        <a:rPr kumimoji="0" lang="en-US" altLang="ko-KR" sz="18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35.7 g/100 g H</a:t>
                      </a:r>
                      <a:r>
                        <a:rPr kumimoji="0" lang="en-US" altLang="ko-KR" sz="18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kumimoji="0" lang="en-US" altLang="ko-KR" sz="18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O (0 </a:t>
                      </a:r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       952 g/100 </a:t>
                      </a:r>
                      <a:r>
                        <a:rPr kumimoji="0" lang="en-US" altLang="ko-KR" sz="18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g H</a:t>
                      </a:r>
                      <a:r>
                        <a:rPr kumimoji="0" lang="en-US" altLang="ko-KR" sz="18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kumimoji="0" lang="en-US" altLang="ko-KR" sz="18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O (100 </a:t>
                      </a:r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식염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해수 중 평균 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2.8 %</a:t>
                      </a:r>
                    </a:p>
                    <a:p>
                      <a:pPr latinLnBrk="1"/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무색의 육면체 결정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융점</a:t>
                      </a:r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800.4 ℃, </a:t>
                      </a:r>
                      <a:r>
                        <a:rPr lang="ko-KR" altLang="en-US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비점 </a:t>
                      </a:r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1413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</a:p>
                    <a:p>
                      <a:pPr latinLnBrk="1"/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순수한 것은 조해성이 없음</a:t>
                      </a:r>
                      <a:endParaRPr lang="en-US" altLang="ko-KR" b="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정제되지 않은 것은 </a:t>
                      </a:r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Mg, Ca </a:t>
                      </a:r>
                      <a:r>
                        <a:rPr lang="ko-KR" altLang="en-US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등의 </a:t>
                      </a:r>
                      <a:r>
                        <a:rPr lang="ko-KR" altLang="en-US" b="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염류를</a:t>
                      </a:r>
                      <a:r>
                        <a:rPr lang="ko-KR" altLang="en-US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en-US" altLang="ko-KR" b="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함유하기 때문에 조해성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3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AgNO3 (silver nitrate)</a:t>
                      </a:r>
                    </a:p>
                    <a:p>
                      <a:pPr latinLnBrk="1"/>
                      <a:r>
                        <a:rPr kumimoji="0" lang="ko-KR" altLang="en-US" sz="18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식량</a:t>
                      </a:r>
                      <a:r>
                        <a:rPr kumimoji="0" lang="en-US" altLang="ko-KR" sz="18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169.87</a:t>
                      </a:r>
                    </a:p>
                    <a:p>
                      <a:pPr latinLnBrk="1"/>
                      <a:r>
                        <a:rPr kumimoji="0" lang="ko-KR" altLang="en-US" sz="18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밀도</a:t>
                      </a:r>
                      <a:r>
                        <a:rPr kumimoji="0" lang="en-US" altLang="ko-KR" sz="18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4.352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무색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투명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비조해성의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사방정계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공기 중에서 빛에 안정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유기물이 혼합되어 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있는 경우 변색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융점</a:t>
                      </a:r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212 ℃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-440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r>
                        <a:rPr lang="ko-KR" altLang="en-US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로 가열하면 분해되어 은 생성</a:t>
                      </a:r>
                      <a:endParaRPr lang="en-US" altLang="ko-KR" b="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수용액은 중성</a:t>
                      </a:r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극약 </a:t>
                      </a:r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피부 손상</a:t>
                      </a:r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58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Blip>
                <a:blip r:embed="rId3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6. 0.01N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질산은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조제 및 적정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(Mohr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법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해설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질산은 용액과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염화나트륨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용액의 반응식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ctr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AgNO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+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NaCl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→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AgCl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↓ + NaNO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 반응식으로부터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AgNO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≡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NaCl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(≡ 1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당량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0.01N AgNO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표준용액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500 ml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를 제조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-AgNO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를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169.87 ⅹ 0.01 ⅹ (500/1000) g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을 정확히 칭량하여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증류수에 용해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종점의 판정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크롬산칼륨을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지시약으로 사용하는 방법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(Mohr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법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질산은 용액과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크롬산칼륨의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반응식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ctr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2AgNO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+ K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CrO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→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Ag</a:t>
            </a:r>
            <a:r>
              <a:rPr lang="en-US" altLang="ko-KR" sz="2400" baseline="-25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CrO</a:t>
            </a:r>
            <a:r>
              <a:rPr lang="en-US" altLang="ko-KR" sz="2400" baseline="-25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↓+ 2KNO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59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Blip>
                <a:blip r:embed="rId3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6. 0.01N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질산은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조제 및 적정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(Mohr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법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)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준비물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668361" y="2052439"/>
          <a:ext cx="7998818" cy="3870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99409"/>
                <a:gridCol w="3999409"/>
              </a:tblGrid>
              <a:tr h="563790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피펫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(25 ml)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en-US" altLang="ko-KR" sz="2000" b="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NaCl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0.2 g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3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뷰렛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갈색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50 ml) 1</a:t>
                      </a:r>
                      <a:r>
                        <a:rPr lang="ko-KR" altLang="en-US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ko-KR" altLang="en-US" sz="2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AgNO3 0.9 g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3790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시약병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무색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갈색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각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5 % K2CrO4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용액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지시약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1ml</a:t>
                      </a:r>
                      <a:endParaRPr lang="ko-KR" altLang="en-US" sz="2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3790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비이커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(300, 500 ml)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각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7475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코니칼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비이커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(300 ml) 1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en-US" altLang="ko-KR" sz="2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>
                        <a:buFont typeface="Wingdings" pitchFamily="2" charset="2"/>
                        <a:buNone/>
                      </a:pPr>
                      <a:endParaRPr lang="en-US" altLang="ko-KR" sz="2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매스 실린더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(500 ml) 1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en-US" altLang="ko-KR" sz="2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endParaRPr lang="en-US" altLang="ko-KR" sz="2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삼각 플라스크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(300ml) 1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endParaRPr lang="en-US" altLang="ko-KR" sz="2000" b="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6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1044575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1.1 Introduction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실험실 사고 유형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Ch.1.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실험실 안전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7" name="차트 6"/>
          <p:cNvGraphicFramePr/>
          <p:nvPr/>
        </p:nvGraphicFramePr>
        <p:xfrm>
          <a:off x="1782233" y="2124447"/>
          <a:ext cx="7128933" cy="475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60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Blip>
                <a:blip r:embed="rId4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6. 0.01N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질산은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조제 및 적정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(Mohr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법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)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5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조작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NaCl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표준용액 조제                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-AgNO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표준용액 조제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/>
        </p:nvGraphicFramePr>
        <p:xfrm>
          <a:off x="6718342" y="2015704"/>
          <a:ext cx="114300" cy="215900"/>
        </p:xfrm>
        <a:graphic>
          <a:graphicData uri="http://schemas.openxmlformats.org/presentationml/2006/ole">
            <p:oleObj spid="_x0000_s587785" name="Equation" r:id="rId6" imgW="114151" imgH="215619" progId="Equation.3">
              <p:embed/>
            </p:oleObj>
          </a:graphicData>
        </a:graphic>
      </p:graphicFrame>
      <p:grpSp>
        <p:nvGrpSpPr>
          <p:cNvPr id="50" name="그룹 49"/>
          <p:cNvGrpSpPr/>
          <p:nvPr/>
        </p:nvGrpSpPr>
        <p:grpSpPr>
          <a:xfrm>
            <a:off x="482055" y="2473854"/>
            <a:ext cx="9721080" cy="4322903"/>
            <a:chOff x="450156" y="2473854"/>
            <a:chExt cx="9721080" cy="4322903"/>
          </a:xfrm>
        </p:grpSpPr>
        <p:grpSp>
          <p:nvGrpSpPr>
            <p:cNvPr id="40" name="그룹 39"/>
            <p:cNvGrpSpPr/>
            <p:nvPr/>
          </p:nvGrpSpPr>
          <p:grpSpPr>
            <a:xfrm>
              <a:off x="450156" y="2473854"/>
              <a:ext cx="5256584" cy="4322903"/>
              <a:chOff x="882204" y="2473854"/>
              <a:chExt cx="5256584" cy="4322903"/>
            </a:xfrm>
          </p:grpSpPr>
          <p:pic>
            <p:nvPicPr>
              <p:cNvPr id="413702" name="Picture 6" descr="Click to view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981184" y="3402561"/>
                <a:ext cx="1114425" cy="1619251"/>
              </a:xfrm>
              <a:prstGeom prst="rect">
                <a:avLst/>
              </a:prstGeom>
              <a:noFill/>
            </p:spPr>
          </p:pic>
          <p:sp>
            <p:nvSpPr>
              <p:cNvPr id="13" name="직사각형 12"/>
              <p:cNvSpPr/>
              <p:nvPr/>
            </p:nvSpPr>
            <p:spPr bwMode="auto">
              <a:xfrm>
                <a:off x="1634183" y="2556495"/>
                <a:ext cx="1800200" cy="486026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600" dirty="0" err="1" smtClean="0">
                    <a:latin typeface="맑은 고딕" pitchFamily="50" charset="-127"/>
                    <a:ea typeface="맑은 고딕" pitchFamily="50" charset="-127"/>
                  </a:rPr>
                  <a:t>NaCl</a:t>
                </a: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</a:t>
                </a:r>
              </a:p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0.15 ~ 0.2 g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23" name="직선 화살표 연결선 22"/>
              <p:cNvCxnSpPr>
                <a:stCxn id="13" idx="2"/>
                <a:endCxn id="413702" idx="0"/>
              </p:cNvCxnSpPr>
              <p:nvPr/>
            </p:nvCxnSpPr>
            <p:spPr bwMode="auto">
              <a:xfrm rot="16200000" flipH="1">
                <a:off x="2356320" y="3220484"/>
                <a:ext cx="360040" cy="4114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7" name="직사각형 26"/>
              <p:cNvSpPr/>
              <p:nvPr/>
            </p:nvSpPr>
            <p:spPr bwMode="auto">
              <a:xfrm>
                <a:off x="882204" y="3906617"/>
                <a:ext cx="1656184" cy="36004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250 ml</a:t>
                </a:r>
              </a:p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1600" dirty="0" smtClean="0">
                    <a:latin typeface="맑은 고딕" pitchFamily="50" charset="-127"/>
                    <a:ea typeface="맑은 고딕" pitchFamily="50" charset="-127"/>
                  </a:rPr>
                  <a:t>메스 플라스크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 bwMode="auto">
              <a:xfrm>
                <a:off x="1634183" y="5490793"/>
                <a:ext cx="1800200" cy="36004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표선까지</a:t>
                </a: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채운다</a:t>
                </a:r>
              </a:p>
            </p:txBody>
          </p:sp>
          <p:cxnSp>
            <p:nvCxnSpPr>
              <p:cNvPr id="30" name="직선 화살표 연결선 29"/>
              <p:cNvCxnSpPr>
                <a:stCxn id="413702" idx="2"/>
                <a:endCxn id="28" idx="0"/>
              </p:cNvCxnSpPr>
              <p:nvPr/>
            </p:nvCxnSpPr>
            <p:spPr bwMode="auto">
              <a:xfrm rot="5400000">
                <a:off x="2303907" y="5256302"/>
                <a:ext cx="468981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2" name="직사각형 31"/>
              <p:cNvSpPr/>
              <p:nvPr/>
            </p:nvSpPr>
            <p:spPr bwMode="auto">
              <a:xfrm>
                <a:off x="3141505" y="5048112"/>
                <a:ext cx="864096" cy="36004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증류수</a:t>
                </a:r>
              </a:p>
            </p:txBody>
          </p:sp>
          <p:cxnSp>
            <p:nvCxnSpPr>
              <p:cNvPr id="34" name="직선 화살표 연결선 33"/>
              <p:cNvCxnSpPr>
                <a:stCxn id="32" idx="1"/>
              </p:cNvCxnSpPr>
              <p:nvPr/>
            </p:nvCxnSpPr>
            <p:spPr bwMode="auto">
              <a:xfrm rot="10800000">
                <a:off x="2538091" y="5228132"/>
                <a:ext cx="603415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5" name="직사각형 34"/>
              <p:cNvSpPr/>
              <p:nvPr/>
            </p:nvSpPr>
            <p:spPr bwMode="auto">
              <a:xfrm>
                <a:off x="1578595" y="6327836"/>
                <a:ext cx="1914740" cy="36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잘 흔들어 섞는</a:t>
                </a:r>
                <a:r>
                  <a:rPr lang="ko-KR" altLang="en-US" sz="1600" dirty="0" smtClean="0">
                    <a:latin typeface="맑은 고딕" pitchFamily="50" charset="-127"/>
                    <a:ea typeface="맑은 고딕" pitchFamily="50" charset="-127"/>
                  </a:rPr>
                  <a:t>다</a:t>
                </a:r>
                <a:endPara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37" name="직선 화살표 연결선 36"/>
              <p:cNvCxnSpPr>
                <a:stCxn id="28" idx="2"/>
              </p:cNvCxnSpPr>
              <p:nvPr/>
            </p:nvCxnSpPr>
            <p:spPr bwMode="auto">
              <a:xfrm rot="16200000" flipH="1">
                <a:off x="2318259" y="6066856"/>
                <a:ext cx="432049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" name="직사각형 23"/>
              <p:cNvSpPr/>
              <p:nvPr/>
            </p:nvSpPr>
            <p:spPr bwMode="auto">
              <a:xfrm>
                <a:off x="3690516" y="2473854"/>
                <a:ext cx="2448272" cy="64807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85838" latinLnBrk="1"/>
                <a:r>
                  <a:rPr kumimoji="0" lang="en-US" altLang="ko-K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-100 ~ 120 ℃</a:t>
                </a:r>
                <a:r>
                  <a:rPr kumimoji="0" lang="ko-KR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에서</a:t>
                </a:r>
                <a:r>
                  <a:rPr kumimoji="0" lang="en-US" altLang="ko-K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kumimoji="0" lang="ko-KR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약 </a:t>
                </a:r>
                <a:r>
                  <a:rPr kumimoji="0" lang="en-US" altLang="ko-K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2</a:t>
                </a:r>
                <a:r>
                  <a:rPr kumimoji="0" lang="ko-KR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시간 건조</a:t>
                </a:r>
                <a:endParaRPr kumimoji="0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  <a:p>
                <a:pPr defTabSz="985838" latinLnBrk="1"/>
                <a:r>
                  <a:rPr lang="en-US" altLang="ko-KR" sz="1200" dirty="0" smtClean="0">
                    <a:latin typeface="맑은 고딕" pitchFamily="50" charset="-127"/>
                    <a:ea typeface="맑은 고딕" pitchFamily="50" charset="-127"/>
                  </a:rPr>
                  <a:t>-</a:t>
                </a:r>
                <a:r>
                  <a:rPr lang="ko-KR" altLang="en-US" sz="1200" dirty="0" err="1" smtClean="0">
                    <a:latin typeface="맑은 고딕" pitchFamily="50" charset="-127"/>
                    <a:ea typeface="맑은 고딕" pitchFamily="50" charset="-127"/>
                  </a:rPr>
                  <a:t>데시게이터</a:t>
                </a:r>
                <a:r>
                  <a:rPr lang="ko-KR" altLang="en-US" sz="1200" dirty="0" smtClean="0">
                    <a:latin typeface="맑은 고딕" pitchFamily="50" charset="-127"/>
                    <a:ea typeface="맑은 고딕" pitchFamily="50" charset="-127"/>
                  </a:rPr>
                  <a:t> 안에서 냉각</a:t>
                </a:r>
                <a:endPara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6" name="직사각형 35"/>
              <p:cNvSpPr/>
              <p:nvPr/>
            </p:nvSpPr>
            <p:spPr bwMode="auto">
              <a:xfrm>
                <a:off x="3554710" y="6220693"/>
                <a:ext cx="1440160" cy="576064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0.01N</a:t>
                </a:r>
              </a:p>
              <a:p>
                <a:pPr marL="0" marR="0" indent="0" algn="ct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600" dirty="0" err="1" smtClean="0">
                    <a:solidFill>
                      <a:srgbClr val="006600"/>
                    </a:solidFill>
                    <a:latin typeface="맑은 고딕" pitchFamily="50" charset="-127"/>
                    <a:ea typeface="맑은 고딕" pitchFamily="50" charset="-127"/>
                  </a:rPr>
                  <a:t>NaCl</a:t>
                </a:r>
                <a:r>
                  <a:rPr lang="en-US" altLang="ko-KR" sz="1600" dirty="0" smtClean="0">
                    <a:solidFill>
                      <a:srgbClr val="006600"/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ko-KR" altLang="en-US" sz="1600" dirty="0" err="1" smtClean="0">
                    <a:solidFill>
                      <a:srgbClr val="006600"/>
                    </a:solidFill>
                    <a:latin typeface="맑은 고딕" pitchFamily="50" charset="-127"/>
                    <a:ea typeface="맑은 고딕" pitchFamily="50" charset="-127"/>
                  </a:rPr>
                  <a:t>표준액</a:t>
                </a:r>
                <a:endPara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4916187" y="6242202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800" dirty="0" smtClean="0">
                    <a:solidFill>
                      <a:schemeClr val="accent2"/>
                    </a:solidFill>
                    <a:latin typeface="맑은 고딕" pitchFamily="50" charset="-127"/>
                    <a:ea typeface="맑은 고딕" pitchFamily="50" charset="-127"/>
                  </a:rPr>
                  <a:t>①</a:t>
                </a:r>
                <a:endParaRPr lang="ko-KR" altLang="en-US" sz="2800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5626522" y="2554072"/>
              <a:ext cx="4544714" cy="4240262"/>
              <a:chOff x="5626522" y="2554072"/>
              <a:chExt cx="4544714" cy="4240262"/>
            </a:xfrm>
          </p:grpSpPr>
          <p:grpSp>
            <p:nvGrpSpPr>
              <p:cNvPr id="21" name="그룹 20"/>
              <p:cNvGrpSpPr/>
              <p:nvPr/>
            </p:nvGrpSpPr>
            <p:grpSpPr>
              <a:xfrm>
                <a:off x="5626522" y="2554072"/>
                <a:ext cx="4112666" cy="4240262"/>
                <a:chOff x="882204" y="2556495"/>
                <a:chExt cx="4112666" cy="4240262"/>
              </a:xfrm>
            </p:grpSpPr>
            <p:pic>
              <p:nvPicPr>
                <p:cNvPr id="22" name="Picture 6" descr="Click to view">
                  <a:hlinkClick r:id="rId7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981184" y="3402561"/>
                  <a:ext cx="1114425" cy="1619251"/>
                </a:xfrm>
                <a:prstGeom prst="rect">
                  <a:avLst/>
                </a:prstGeom>
                <a:noFill/>
              </p:spPr>
            </p:pic>
            <p:sp>
              <p:nvSpPr>
                <p:cNvPr id="25" name="직사각형 24"/>
                <p:cNvSpPr/>
                <p:nvPr/>
              </p:nvSpPr>
              <p:spPr bwMode="auto">
                <a:xfrm>
                  <a:off x="1634183" y="2556495"/>
                  <a:ext cx="1800200" cy="48602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ko-KR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AgNO</a:t>
                  </a:r>
                  <a:r>
                    <a:rPr kumimoji="0" lang="en-US" altLang="ko-KR" sz="1600" b="0" i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3</a:t>
                  </a:r>
                  <a:r>
                    <a:rPr kumimoji="0" lang="en-US" altLang="ko-KR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</a:p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ko-KR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0.85 g</a:t>
                  </a:r>
                  <a:endPara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cxnSp>
              <p:nvCxnSpPr>
                <p:cNvPr id="26" name="직선 화살표 연결선 25"/>
                <p:cNvCxnSpPr>
                  <a:stCxn id="25" idx="2"/>
                  <a:endCxn id="22" idx="0"/>
                </p:cNvCxnSpPr>
                <p:nvPr/>
              </p:nvCxnSpPr>
              <p:spPr bwMode="auto">
                <a:xfrm rot="16200000" flipH="1">
                  <a:off x="2356320" y="3220484"/>
                  <a:ext cx="360040" cy="4114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9" name="직사각형 28"/>
                <p:cNvSpPr/>
                <p:nvPr/>
              </p:nvSpPr>
              <p:spPr bwMode="auto">
                <a:xfrm>
                  <a:off x="882204" y="3906617"/>
                  <a:ext cx="1656184" cy="360040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ko-KR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500 ml</a:t>
                  </a:r>
                </a:p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ko-KR" altLang="en-US" sz="1600" dirty="0" smtClean="0">
                      <a:latin typeface="맑은 고딕" pitchFamily="50" charset="-127"/>
                      <a:ea typeface="맑은 고딕" pitchFamily="50" charset="-127"/>
                    </a:rPr>
                    <a:t>메스 플라스크</a:t>
                  </a:r>
                  <a:endParaRPr lang="en-US" altLang="ko-KR" sz="1600" dirty="0" smtClean="0">
                    <a:latin typeface="맑은 고딕" pitchFamily="50" charset="-127"/>
                    <a:ea typeface="맑은 고딕" pitchFamily="50" charset="-127"/>
                  </a:endParaRPr>
                </a:p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ko-KR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(</a:t>
                  </a:r>
                  <a:r>
                    <a:rPr kumimoji="0" lang="ko-KR" alt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갈색</a:t>
                  </a:r>
                  <a:r>
                    <a:rPr kumimoji="0" lang="en-US" altLang="ko-KR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)</a:t>
                  </a:r>
                  <a:endPara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31" name="직사각형 30"/>
                <p:cNvSpPr/>
                <p:nvPr/>
              </p:nvSpPr>
              <p:spPr bwMode="auto">
                <a:xfrm>
                  <a:off x="1634183" y="5490793"/>
                  <a:ext cx="1800200" cy="36004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ko-KR" altLang="en-US" sz="16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표선까지</a:t>
                  </a:r>
                  <a:r>
                    <a:rPr kumimoji="0" lang="ko-KR" alt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 채운다</a:t>
                  </a:r>
                </a:p>
              </p:txBody>
            </p:sp>
            <p:cxnSp>
              <p:nvCxnSpPr>
                <p:cNvPr id="33" name="직선 화살표 연결선 32"/>
                <p:cNvCxnSpPr>
                  <a:stCxn id="22" idx="2"/>
                  <a:endCxn id="31" idx="0"/>
                </p:cNvCxnSpPr>
                <p:nvPr/>
              </p:nvCxnSpPr>
              <p:spPr bwMode="auto">
                <a:xfrm rot="5400000">
                  <a:off x="2303907" y="5256302"/>
                  <a:ext cx="468981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38" name="직사각형 37"/>
                <p:cNvSpPr/>
                <p:nvPr/>
              </p:nvSpPr>
              <p:spPr bwMode="auto">
                <a:xfrm>
                  <a:off x="3141505" y="5048112"/>
                  <a:ext cx="864096" cy="360040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ko-KR" alt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증류수</a:t>
                  </a:r>
                </a:p>
              </p:txBody>
            </p:sp>
            <p:cxnSp>
              <p:nvCxnSpPr>
                <p:cNvPr id="39" name="직선 화살표 연결선 38"/>
                <p:cNvCxnSpPr>
                  <a:stCxn id="38" idx="1"/>
                </p:cNvCxnSpPr>
                <p:nvPr/>
              </p:nvCxnSpPr>
              <p:spPr bwMode="auto">
                <a:xfrm rot="10800000">
                  <a:off x="2538091" y="5228132"/>
                  <a:ext cx="603415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41" name="직사각형 40"/>
                <p:cNvSpPr/>
                <p:nvPr/>
              </p:nvSpPr>
              <p:spPr bwMode="auto">
                <a:xfrm>
                  <a:off x="1578595" y="6327836"/>
                  <a:ext cx="1914740" cy="36000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ko-KR" alt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잘 흔들어 섞는</a:t>
                  </a:r>
                  <a:r>
                    <a:rPr lang="ko-KR" altLang="en-US" sz="1600" dirty="0" smtClean="0">
                      <a:latin typeface="맑은 고딕" pitchFamily="50" charset="-127"/>
                      <a:ea typeface="맑은 고딕" pitchFamily="50" charset="-127"/>
                    </a:rPr>
                    <a:t>다</a:t>
                  </a:r>
                  <a:endParaRPr kumimoji="0" lang="ko-KR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cxnSp>
              <p:nvCxnSpPr>
                <p:cNvPr id="42" name="직선 화살표 연결선 41"/>
                <p:cNvCxnSpPr>
                  <a:stCxn id="31" idx="2"/>
                </p:cNvCxnSpPr>
                <p:nvPr/>
              </p:nvCxnSpPr>
              <p:spPr bwMode="auto">
                <a:xfrm rot="16200000" flipH="1">
                  <a:off x="2318259" y="6066856"/>
                  <a:ext cx="432049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45" name="직사각형 44"/>
                <p:cNvSpPr/>
                <p:nvPr/>
              </p:nvSpPr>
              <p:spPr bwMode="auto">
                <a:xfrm>
                  <a:off x="3554710" y="6220693"/>
                  <a:ext cx="1440160" cy="576064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ko-KR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맑은 고딕" pitchFamily="50" charset="-127"/>
                      <a:ea typeface="맑은 고딕" pitchFamily="50" charset="-127"/>
                    </a:rPr>
                    <a:t>0.01N</a:t>
                  </a:r>
                </a:p>
                <a:p>
                  <a:pPr marL="0" marR="0" indent="0" algn="ctr" defTabSz="985838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ko-KR" sz="1600" dirty="0" smtClean="0">
                      <a:solidFill>
                        <a:srgbClr val="006600"/>
                      </a:solidFill>
                      <a:latin typeface="맑은 고딕" pitchFamily="50" charset="-127"/>
                      <a:ea typeface="맑은 고딕" pitchFamily="50" charset="-127"/>
                    </a:rPr>
                    <a:t>AgNO</a:t>
                  </a:r>
                  <a:r>
                    <a:rPr lang="en-US" altLang="ko-KR" sz="1600" baseline="-25000" dirty="0" smtClean="0">
                      <a:solidFill>
                        <a:srgbClr val="006600"/>
                      </a:solidFill>
                      <a:latin typeface="맑은 고딕" pitchFamily="50" charset="-127"/>
                      <a:ea typeface="맑은 고딕" pitchFamily="50" charset="-127"/>
                    </a:rPr>
                    <a:t>3</a:t>
                  </a:r>
                  <a:r>
                    <a:rPr lang="en-US" altLang="ko-KR" sz="1600" dirty="0" smtClean="0">
                      <a:solidFill>
                        <a:srgbClr val="006600"/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ko-KR" altLang="en-US" sz="1600" dirty="0" err="1" smtClean="0">
                      <a:solidFill>
                        <a:srgbClr val="006600"/>
                      </a:solidFill>
                      <a:latin typeface="맑은 고딕" pitchFamily="50" charset="-127"/>
                      <a:ea typeface="맑은 고딕" pitchFamily="50" charset="-127"/>
                    </a:rPr>
                    <a:t>표준액</a:t>
                  </a:r>
                  <a:endParaRPr kumimoji="0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sp>
            <p:nvSpPr>
              <p:cNvPr id="47" name="직사각형 46"/>
              <p:cNvSpPr/>
              <p:nvPr/>
            </p:nvSpPr>
            <p:spPr>
              <a:xfrm>
                <a:off x="9627497" y="6246958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800" b="1" dirty="0" smtClean="0">
                    <a:solidFill>
                      <a:schemeClr val="accent2"/>
                    </a:solidFill>
                    <a:latin typeface="맑은 고딕" pitchFamily="50" charset="-127"/>
                    <a:ea typeface="맑은 고딕" pitchFamily="50" charset="-127"/>
                  </a:rPr>
                  <a:t>②</a:t>
                </a:r>
                <a:endParaRPr lang="ko-KR" altLang="en-US" sz="2800" b="1" dirty="0">
                  <a:solidFill>
                    <a:schemeClr val="accent2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61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8337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Blip>
                <a:blip r:embed="rId4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6. 0.01N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질산은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조제 및 적정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(Mohr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법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)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5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조작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77" name="그룹 176"/>
          <p:cNvGrpSpPr/>
          <p:nvPr/>
        </p:nvGrpSpPr>
        <p:grpSpPr>
          <a:xfrm>
            <a:off x="1111284" y="1908423"/>
            <a:ext cx="8473255" cy="5105793"/>
            <a:chOff x="1026220" y="1908423"/>
            <a:chExt cx="8473255" cy="5105793"/>
          </a:xfrm>
        </p:grpSpPr>
        <p:sp>
          <p:nvSpPr>
            <p:cNvPr id="147" name="직사각형 146"/>
            <p:cNvSpPr/>
            <p:nvPr/>
          </p:nvSpPr>
          <p:spPr bwMode="auto">
            <a:xfrm>
              <a:off x="1026220" y="1908423"/>
              <a:ext cx="2448272" cy="50405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AgNO</a:t>
              </a:r>
              <a:r>
                <a:rPr lang="en-US" altLang="ko-KR" sz="1600" baseline="-25000" dirty="0" smtClean="0"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600" dirty="0" err="1" smtClean="0">
                  <a:latin typeface="맑은 고딕" pitchFamily="50" charset="-127"/>
                  <a:ea typeface="맑은 고딕" pitchFamily="50" charset="-127"/>
                </a:rPr>
                <a:t>표준액의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</a:rPr>
                <a:t> 표정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graphicFrame>
          <p:nvGraphicFramePr>
            <p:cNvPr id="100" name="개체 99"/>
            <p:cNvGraphicFramePr>
              <a:graphicFrameLocks noChangeAspect="1"/>
            </p:cNvGraphicFramePr>
            <p:nvPr/>
          </p:nvGraphicFramePr>
          <p:xfrm>
            <a:off x="6420412" y="4160633"/>
            <a:ext cx="114300" cy="215900"/>
          </p:xfrm>
          <a:graphic>
            <a:graphicData uri="http://schemas.openxmlformats.org/presentationml/2006/ole">
              <p:oleObj spid="_x0000_s586763" name="Equation" r:id="rId6" imgW="114151" imgH="215619" progId="Equation.3">
                <p:embed/>
              </p:oleObj>
            </a:graphicData>
          </a:graphic>
        </p:graphicFrame>
        <p:cxnSp>
          <p:nvCxnSpPr>
            <p:cNvPr id="137" name="직선 화살표 연결선 136"/>
            <p:cNvCxnSpPr/>
            <p:nvPr/>
          </p:nvCxnSpPr>
          <p:spPr bwMode="auto">
            <a:xfrm rot="5400000">
              <a:off x="2710357" y="5467823"/>
              <a:ext cx="900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8" name="직사각형 137"/>
            <p:cNvSpPr/>
            <p:nvPr/>
          </p:nvSpPr>
          <p:spPr bwMode="auto">
            <a:xfrm>
              <a:off x="1191502" y="5074352"/>
              <a:ext cx="1535858" cy="43931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5% K</a:t>
              </a:r>
              <a:r>
                <a:rPr kumimoji="0" lang="en-US" altLang="ko-KR" sz="1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CrO</a:t>
              </a:r>
              <a:r>
                <a:rPr kumimoji="0" lang="en-US" altLang="ko-KR" sz="1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용액</a:t>
              </a:r>
              <a:endPara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400" dirty="0" smtClean="0">
                  <a:latin typeface="맑은 고딕" pitchFamily="50" charset="-127"/>
                  <a:ea typeface="맑은 고딕" pitchFamily="50" charset="-127"/>
                </a:rPr>
                <a:t>지시약</a:t>
              </a:r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</a:rPr>
                <a:t>) 1 ml </a:t>
              </a:r>
              <a:endParaRPr kumimoji="0" lang="ko-K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39" name="직선 화살표 연결선 138"/>
            <p:cNvCxnSpPr/>
            <p:nvPr/>
          </p:nvCxnSpPr>
          <p:spPr bwMode="auto">
            <a:xfrm rot="10800000">
              <a:off x="2671082" y="5291211"/>
              <a:ext cx="468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140" name="직사각형 139"/>
            <p:cNvSpPr/>
            <p:nvPr/>
          </p:nvSpPr>
          <p:spPr bwMode="auto">
            <a:xfrm>
              <a:off x="2008220" y="3289631"/>
              <a:ext cx="2304256" cy="3600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피펫으로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25 ml 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취한다</a:t>
              </a:r>
            </a:p>
          </p:txBody>
        </p:sp>
        <p:cxnSp>
          <p:nvCxnSpPr>
            <p:cNvPr id="141" name="직선 화살표 연결선 140"/>
            <p:cNvCxnSpPr>
              <a:endCxn id="140" idx="0"/>
            </p:cNvCxnSpPr>
            <p:nvPr/>
          </p:nvCxnSpPr>
          <p:spPr bwMode="auto">
            <a:xfrm rot="16200000" flipH="1">
              <a:off x="3012227" y="3145614"/>
              <a:ext cx="288032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42" name="Picture 4" descr="Click to view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18278" y="3937703"/>
              <a:ext cx="874118" cy="1137065"/>
            </a:xfrm>
            <a:prstGeom prst="rect">
              <a:avLst/>
            </a:prstGeom>
            <a:noFill/>
          </p:spPr>
        </p:pic>
        <p:cxnSp>
          <p:nvCxnSpPr>
            <p:cNvPr id="143" name="직선 화살표 연결선 142"/>
            <p:cNvCxnSpPr>
              <a:stCxn id="140" idx="2"/>
              <a:endCxn id="142" idx="0"/>
            </p:cNvCxnSpPr>
            <p:nvPr/>
          </p:nvCxnSpPr>
          <p:spPr bwMode="auto">
            <a:xfrm rot="5400000">
              <a:off x="3016332" y="3793687"/>
              <a:ext cx="288032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4" name="직사각형 143"/>
            <p:cNvSpPr/>
            <p:nvPr/>
          </p:nvSpPr>
          <p:spPr bwMode="auto">
            <a:xfrm>
              <a:off x="1370781" y="4342698"/>
              <a:ext cx="151216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삼각 플라스크</a:t>
              </a:r>
              <a:endPara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600" dirty="0" err="1" smtClean="0">
                  <a:latin typeface="맑은 고딕" pitchFamily="50" charset="-127"/>
                  <a:ea typeface="맑은 고딕" pitchFamily="50" charset="-127"/>
                </a:rPr>
                <a:t>비이커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7" name="순서도: 문서 106"/>
            <p:cNvSpPr/>
            <p:nvPr/>
          </p:nvSpPr>
          <p:spPr bwMode="auto">
            <a:xfrm>
              <a:off x="8347347" y="6078112"/>
              <a:ext cx="1152128" cy="792088"/>
            </a:xfrm>
            <a:prstGeom prst="flowChartDocumen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노르말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농도 계산</a:t>
              </a:r>
            </a:p>
          </p:txBody>
        </p:sp>
        <p:sp>
          <p:nvSpPr>
            <p:cNvPr id="108" name="직사각형 107"/>
            <p:cNvSpPr/>
            <p:nvPr/>
          </p:nvSpPr>
          <p:spPr bwMode="auto">
            <a:xfrm>
              <a:off x="7683796" y="6471980"/>
              <a:ext cx="57606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yes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0" name="직사각형 109"/>
            <p:cNvSpPr/>
            <p:nvPr/>
          </p:nvSpPr>
          <p:spPr bwMode="auto">
            <a:xfrm>
              <a:off x="4224048" y="6480190"/>
              <a:ext cx="57606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yes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1" name="다이아몬드 110"/>
            <p:cNvSpPr/>
            <p:nvPr/>
          </p:nvSpPr>
          <p:spPr bwMode="auto">
            <a:xfrm>
              <a:off x="2157082" y="5930238"/>
              <a:ext cx="2016224" cy="1080120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황</a:t>
              </a: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) </a:t>
              </a: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백색 </a:t>
              </a:r>
              <a:r>
                <a:rPr kumimoji="0" lang="ko-KR" altLang="en-US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혼탁액</a:t>
              </a: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→ 약간 적갈색으로 되었는가</a:t>
              </a:r>
            </a:p>
          </p:txBody>
        </p:sp>
        <p:sp>
          <p:nvSpPr>
            <p:cNvPr id="112" name="직사각형 111"/>
            <p:cNvSpPr/>
            <p:nvPr/>
          </p:nvSpPr>
          <p:spPr bwMode="auto">
            <a:xfrm>
              <a:off x="4837798" y="6294136"/>
              <a:ext cx="648072" cy="3600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종점</a:t>
              </a:r>
            </a:p>
          </p:txBody>
        </p:sp>
        <p:sp>
          <p:nvSpPr>
            <p:cNvPr id="115" name="다이아몬드 114"/>
            <p:cNvSpPr/>
            <p:nvPr/>
          </p:nvSpPr>
          <p:spPr bwMode="auto">
            <a:xfrm>
              <a:off x="6111735" y="5934096"/>
              <a:ext cx="1584176" cy="1080120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회 이상</a:t>
              </a:r>
              <a:endPara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4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반복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?</a:t>
              </a:r>
              <a:endParaRPr kumimoji="0" lang="ko-K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29" name="직선 화살표 연결선 128"/>
            <p:cNvCxnSpPr>
              <a:stCxn id="115" idx="3"/>
            </p:cNvCxnSpPr>
            <p:nvPr/>
          </p:nvCxnSpPr>
          <p:spPr bwMode="auto">
            <a:xfrm>
              <a:off x="7695911" y="6474156"/>
              <a:ext cx="637439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1" name="꺾인 연결선 130"/>
            <p:cNvCxnSpPr>
              <a:stCxn id="111" idx="1"/>
            </p:cNvCxnSpPr>
            <p:nvPr/>
          </p:nvCxnSpPr>
          <p:spPr bwMode="auto">
            <a:xfrm rot="10800000" flipH="1">
              <a:off x="2157082" y="5610308"/>
              <a:ext cx="986846" cy="859991"/>
            </a:xfrm>
            <a:prstGeom prst="bentConnector3">
              <a:avLst>
                <a:gd name="adj1" fmla="val -23165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2" name="직사각형 131"/>
            <p:cNvSpPr/>
            <p:nvPr/>
          </p:nvSpPr>
          <p:spPr bwMode="auto">
            <a:xfrm>
              <a:off x="1919792" y="5826331"/>
              <a:ext cx="57606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No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34" name="직선 화살표 연결선 133"/>
            <p:cNvCxnSpPr/>
            <p:nvPr/>
          </p:nvCxnSpPr>
          <p:spPr bwMode="auto">
            <a:xfrm rot="10800000">
              <a:off x="4225798" y="6472568"/>
              <a:ext cx="612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135" name="모서리가 둥근 사각형 설명선 134"/>
            <p:cNvSpPr/>
            <p:nvPr/>
          </p:nvSpPr>
          <p:spPr bwMode="auto">
            <a:xfrm>
              <a:off x="3936016" y="3738099"/>
              <a:ext cx="2736304" cy="1728192"/>
            </a:xfrm>
            <a:prstGeom prst="wedgeRoundRectCallout">
              <a:avLst>
                <a:gd name="adj1" fmla="val -61337"/>
                <a:gd name="adj2" fmla="val 89078"/>
                <a:gd name="adj3" fmla="val 16667"/>
              </a:avLst>
            </a:prstGeom>
            <a:solidFill>
              <a:srgbClr val="99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just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적가하면</a:t>
              </a: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백색 침전 </a:t>
              </a: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en-US" altLang="ko-KR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AgCl</a:t>
              </a: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) </a:t>
              </a: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발생</a:t>
              </a: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0" marR="0" indent="0" algn="just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300" dirty="0" smtClean="0">
                  <a:latin typeface="맑은 고딕" pitchFamily="50" charset="-127"/>
                  <a:ea typeface="맑은 고딕" pitchFamily="50" charset="-127"/>
                </a:rPr>
                <a:t>부분적으로 적갈색 </a:t>
              </a:r>
              <a:r>
                <a:rPr lang="en-US" altLang="ko-KR" sz="1300" dirty="0" smtClean="0">
                  <a:latin typeface="맑은 고딕" pitchFamily="50" charset="-127"/>
                  <a:ea typeface="맑은 고딕" pitchFamily="50" charset="-127"/>
                </a:rPr>
                <a:t>(Ag</a:t>
              </a:r>
              <a:r>
                <a:rPr lang="en-US" altLang="ko-KR" sz="1300" baseline="-25000" dirty="0" smtClean="0"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en-US" altLang="ko-KR" sz="1300" dirty="0" smtClean="0">
                  <a:latin typeface="맑은 고딕" pitchFamily="50" charset="-127"/>
                  <a:ea typeface="맑은 고딕" pitchFamily="50" charset="-127"/>
                </a:rPr>
                <a:t>CrO</a:t>
              </a:r>
              <a:r>
                <a:rPr lang="en-US" altLang="ko-KR" sz="1300" baseline="-25000" dirty="0" smtClean="0"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lang="en-US" altLang="ko-KR" sz="1300" dirty="0" smtClean="0">
                  <a:latin typeface="맑은 고딕" pitchFamily="50" charset="-127"/>
                  <a:ea typeface="맑은 고딕" pitchFamily="50" charset="-127"/>
                </a:rPr>
                <a:t>)</a:t>
              </a:r>
              <a:r>
                <a:rPr lang="ko-KR" altLang="en-US" sz="1300" dirty="0" smtClean="0">
                  <a:latin typeface="맑은 고딕" pitchFamily="50" charset="-127"/>
                  <a:ea typeface="맑은 고딕" pitchFamily="50" charset="-127"/>
                </a:rPr>
                <a:t>으로 되지만 </a:t>
              </a:r>
              <a:r>
                <a:rPr lang="ko-KR" altLang="en-US" sz="1300" dirty="0" err="1" smtClean="0">
                  <a:latin typeface="맑은 고딕" pitchFamily="50" charset="-127"/>
                  <a:ea typeface="맑은 고딕" pitchFamily="50" charset="-127"/>
                </a:rPr>
                <a:t>교반하면</a:t>
              </a:r>
              <a:r>
                <a:rPr lang="ko-KR" altLang="en-US" sz="1300" dirty="0" smtClean="0">
                  <a:latin typeface="맑은 고딕" pitchFamily="50" charset="-127"/>
                  <a:ea typeface="맑은 고딕" pitchFamily="50" charset="-127"/>
                </a:rPr>
                <a:t> 사라진다</a:t>
              </a:r>
              <a:r>
                <a:rPr lang="en-US" altLang="ko-KR" sz="1300" dirty="0" smtClean="0"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1300" dirty="0" smtClean="0">
                  <a:latin typeface="맑은 고딕" pitchFamily="50" charset="-127"/>
                  <a:ea typeface="맑은 고딕" pitchFamily="50" charset="-127"/>
                </a:rPr>
                <a:t>서서히 </a:t>
              </a:r>
              <a:r>
                <a:rPr lang="en-US" altLang="ko-KR" sz="1300" dirty="0" smtClean="0">
                  <a:latin typeface="맑은 고딕" pitchFamily="50" charset="-127"/>
                  <a:ea typeface="맑은 고딕" pitchFamily="50" charset="-127"/>
                </a:rPr>
                <a:t>AgNO</a:t>
              </a:r>
              <a:r>
                <a:rPr lang="en-US" altLang="ko-KR" sz="1300" baseline="-25000" dirty="0" smtClean="0"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ko-KR" altLang="en-US" sz="1300" dirty="0" smtClean="0">
                  <a:latin typeface="맑은 고딕" pitchFamily="50" charset="-127"/>
                  <a:ea typeface="맑은 고딕" pitchFamily="50" charset="-127"/>
                </a:rPr>
                <a:t>를 </a:t>
              </a:r>
              <a:r>
                <a:rPr lang="ko-KR" altLang="en-US" sz="1300" dirty="0" err="1" smtClean="0">
                  <a:latin typeface="맑은 고딕" pitchFamily="50" charset="-127"/>
                  <a:ea typeface="맑은 고딕" pitchFamily="50" charset="-127"/>
                </a:rPr>
                <a:t>적가하고</a:t>
              </a:r>
              <a:r>
                <a:rPr lang="ko-KR" altLang="en-US" sz="1300" dirty="0" smtClean="0">
                  <a:latin typeface="맑은 고딕" pitchFamily="50" charset="-127"/>
                  <a:ea typeface="맑은 고딕" pitchFamily="50" charset="-127"/>
                </a:rPr>
                <a:t> 흔들어서 적갈색이 사라지면 다시 </a:t>
              </a:r>
              <a:r>
                <a:rPr lang="ko-KR" altLang="en-US" sz="1300" dirty="0" err="1" smtClean="0">
                  <a:latin typeface="맑은 고딕" pitchFamily="50" charset="-127"/>
                  <a:ea typeface="맑은 고딕" pitchFamily="50" charset="-127"/>
                </a:rPr>
                <a:t>적가</a:t>
              </a:r>
              <a:r>
                <a:rPr lang="en-US" altLang="ko-KR" sz="1300" dirty="0" smtClean="0">
                  <a:latin typeface="맑은 고딕" pitchFamily="50" charset="-127"/>
                  <a:ea typeface="맑은 고딕" pitchFamily="50" charset="-127"/>
                </a:rPr>
                <a:t>. </a:t>
              </a:r>
            </a:p>
            <a:p>
              <a:pPr marL="0" marR="0" indent="0" algn="just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300" dirty="0" smtClean="0">
                  <a:latin typeface="맑은 고딕" pitchFamily="50" charset="-127"/>
                  <a:ea typeface="맑은 고딕" pitchFamily="50" charset="-127"/>
                </a:rPr>
                <a:t>점차로 탈색</a:t>
              </a:r>
              <a:r>
                <a:rPr lang="en-US" altLang="ko-KR" sz="1300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0" marR="0" indent="0" algn="just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15</a:t>
              </a: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초</a:t>
              </a:r>
              <a:r>
                <a:rPr kumimoji="0" lang="ko-KR" altLang="en-US" sz="13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정도 흔들어도 적갈색이 사라지지 않는 부근을 종점</a:t>
              </a: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endParaRPr kumimoji="0" lang="ko-KR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8" name="직사각형 147"/>
            <p:cNvSpPr/>
            <p:nvPr/>
          </p:nvSpPr>
          <p:spPr>
            <a:xfrm>
              <a:off x="2853473" y="2407633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200" b="1" dirty="0" smtClean="0">
                  <a:solidFill>
                    <a:schemeClr val="accent2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lang="ko-KR" altLang="en-US" sz="32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155" name="직선 화살표 연결선 154"/>
            <p:cNvCxnSpPr/>
            <p:nvPr/>
          </p:nvCxnSpPr>
          <p:spPr bwMode="auto">
            <a:xfrm rot="10800000">
              <a:off x="5487620" y="6471980"/>
              <a:ext cx="612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157" name="Shape 156"/>
            <p:cNvCxnSpPr>
              <a:stCxn id="115" idx="0"/>
            </p:cNvCxnSpPr>
            <p:nvPr/>
          </p:nvCxnSpPr>
          <p:spPr bwMode="auto">
            <a:xfrm rot="16200000" flipV="1">
              <a:off x="3601842" y="2632114"/>
              <a:ext cx="2844069" cy="3759895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8" name="직사각형 157"/>
            <p:cNvSpPr/>
            <p:nvPr/>
          </p:nvSpPr>
          <p:spPr bwMode="auto">
            <a:xfrm>
              <a:off x="6909610" y="4572719"/>
              <a:ext cx="57606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No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61" name="꺾인 연결선 160"/>
            <p:cNvCxnSpPr/>
            <p:nvPr/>
          </p:nvCxnSpPr>
          <p:spPr bwMode="auto">
            <a:xfrm flipV="1">
              <a:off x="3167617" y="3276575"/>
              <a:ext cx="5491451" cy="2448272"/>
            </a:xfrm>
            <a:prstGeom prst="bentConnector3">
              <a:avLst>
                <a:gd name="adj1" fmla="val 86981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168" name="직사각형 167"/>
            <p:cNvSpPr/>
            <p:nvPr/>
          </p:nvSpPr>
          <p:spPr bwMode="auto">
            <a:xfrm>
              <a:off x="3287944" y="5364807"/>
              <a:ext cx="648072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적가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73" name="Picture 8" descr="http://core.ecu.edu/chem/chemlab/equipment/images/burette.jpg"/>
            <p:cNvPicPr>
              <a:picLocks noChangeAspect="1" noChangeArrowheads="1"/>
            </p:cNvPicPr>
            <p:nvPr/>
          </p:nvPicPr>
          <p:blipFill>
            <a:blip r:embed="rId8" cstate="print"/>
            <a:srcRect l="38268" r="28346"/>
            <a:stretch>
              <a:fillRect/>
            </a:stretch>
          </p:blipFill>
          <p:spPr bwMode="auto">
            <a:xfrm>
              <a:off x="8339343" y="2497504"/>
              <a:ext cx="669337" cy="2004850"/>
            </a:xfrm>
            <a:prstGeom prst="rect">
              <a:avLst/>
            </a:prstGeom>
            <a:noFill/>
          </p:spPr>
        </p:pic>
        <p:sp>
          <p:nvSpPr>
            <p:cNvPr id="174" name="직사각형 173"/>
            <p:cNvSpPr/>
            <p:nvPr/>
          </p:nvSpPr>
          <p:spPr bwMode="auto">
            <a:xfrm>
              <a:off x="7015941" y="2495120"/>
              <a:ext cx="1584176" cy="46936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0.01 N</a:t>
              </a:r>
              <a:r>
                <a:rPr kumimoji="0" lang="ko-KR" altLang="en-US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en-US" altLang="ko-KR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AgNO</a:t>
              </a:r>
              <a:r>
                <a:rPr kumimoji="0" lang="en-US" altLang="ko-KR" sz="15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3</a:t>
              </a:r>
              <a:endParaRPr lang="en-US" altLang="ko-KR" sz="1500" baseline="-250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표준액</a:t>
              </a:r>
              <a:endParaRPr kumimoji="0" lang="ko-KR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5" name="직사각형 174"/>
            <p:cNvSpPr/>
            <p:nvPr/>
          </p:nvSpPr>
          <p:spPr bwMode="auto">
            <a:xfrm>
              <a:off x="8659068" y="3060551"/>
              <a:ext cx="648072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갈색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뷰렛</a:t>
              </a:r>
              <a:endPara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8256496" y="1980431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200" b="1" dirty="0" smtClean="0">
                  <a:solidFill>
                    <a:schemeClr val="accent2"/>
                  </a:solidFill>
                  <a:latin typeface="맑은 고딕" pitchFamily="50" charset="-127"/>
                  <a:ea typeface="맑은 고딕" pitchFamily="50" charset="-127"/>
                </a:rPr>
                <a:t>②</a:t>
              </a:r>
              <a:endParaRPr lang="ko-KR" altLang="en-US" sz="3200" b="1" dirty="0" smtClean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62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Blip>
                <a:blip r:embed="rId3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6. 0.01N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질산은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조제 및 적정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(Mohr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법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)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공시험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(blank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test)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56" name="그룹 155"/>
          <p:cNvGrpSpPr/>
          <p:nvPr/>
        </p:nvGrpSpPr>
        <p:grpSpPr>
          <a:xfrm>
            <a:off x="1498377" y="2194032"/>
            <a:ext cx="7675380" cy="3808214"/>
            <a:chOff x="1055696" y="2204665"/>
            <a:chExt cx="7675380" cy="3808214"/>
          </a:xfrm>
        </p:grpSpPr>
        <p:sp>
          <p:nvSpPr>
            <p:cNvPr id="129" name="직사각형 128"/>
            <p:cNvSpPr/>
            <p:nvPr/>
          </p:nvSpPr>
          <p:spPr bwMode="auto">
            <a:xfrm>
              <a:off x="2210247" y="2204665"/>
              <a:ext cx="1800200" cy="48602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증류수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50 ml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30" name="직선 화살표 연결선 129"/>
            <p:cNvCxnSpPr>
              <a:stCxn id="129" idx="2"/>
            </p:cNvCxnSpPr>
            <p:nvPr/>
          </p:nvCxnSpPr>
          <p:spPr bwMode="auto">
            <a:xfrm rot="16200000" flipH="1">
              <a:off x="2932384" y="2868654"/>
              <a:ext cx="360040" cy="4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1" name="직사각형 130"/>
            <p:cNvSpPr/>
            <p:nvPr/>
          </p:nvSpPr>
          <p:spPr bwMode="auto">
            <a:xfrm>
              <a:off x="1642393" y="3639038"/>
              <a:ext cx="1120229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비이커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2" name="직사각형 131"/>
            <p:cNvSpPr/>
            <p:nvPr/>
          </p:nvSpPr>
          <p:spPr bwMode="auto">
            <a:xfrm>
              <a:off x="1923156" y="5138963"/>
              <a:ext cx="2384474" cy="87391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적정</a:t>
              </a:r>
              <a:endPara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</a:rPr>
                <a:t>황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) 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</a:rPr>
                <a:t>백색 </a:t>
              </a:r>
              <a:r>
                <a:rPr lang="ko-KR" altLang="en-US" sz="1600" dirty="0" err="1" smtClean="0">
                  <a:latin typeface="맑은 고딕" pitchFamily="50" charset="-127"/>
                  <a:ea typeface="맑은 고딕" pitchFamily="50" charset="-127"/>
                </a:rPr>
                <a:t>혼탁액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</a:rPr>
                <a:t> → 약간 적갈색 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</a:rPr>
                <a:t>종점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)</a:t>
              </a:r>
            </a:p>
          </p:txBody>
        </p:sp>
        <p:cxnSp>
          <p:nvCxnSpPr>
            <p:cNvPr id="133" name="직선 화살표 연결선 132"/>
            <p:cNvCxnSpPr/>
            <p:nvPr/>
          </p:nvCxnSpPr>
          <p:spPr bwMode="auto">
            <a:xfrm rot="5400000">
              <a:off x="2826461" y="4841018"/>
              <a:ext cx="576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5" name="직선 화살표 연결선 134"/>
            <p:cNvCxnSpPr/>
            <p:nvPr/>
          </p:nvCxnSpPr>
          <p:spPr bwMode="auto">
            <a:xfrm rot="10800000">
              <a:off x="2511037" y="4716735"/>
              <a:ext cx="603415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pic>
          <p:nvPicPr>
            <p:cNvPr id="141" name="Picture 4" descr="Click to view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59654" y="3098237"/>
              <a:ext cx="1105579" cy="1438153"/>
            </a:xfrm>
            <a:prstGeom prst="rect">
              <a:avLst/>
            </a:prstGeom>
            <a:noFill/>
          </p:spPr>
        </p:pic>
        <p:sp>
          <p:nvSpPr>
            <p:cNvPr id="142" name="직사각형 141"/>
            <p:cNvSpPr/>
            <p:nvPr/>
          </p:nvSpPr>
          <p:spPr bwMode="auto">
            <a:xfrm>
              <a:off x="1055696" y="4498288"/>
              <a:ext cx="1535858" cy="43931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5% K</a:t>
              </a:r>
              <a:r>
                <a:rPr kumimoji="0" lang="en-US" altLang="ko-KR" sz="1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CrO</a:t>
              </a:r>
              <a:r>
                <a:rPr kumimoji="0" lang="en-US" altLang="ko-KR" sz="1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용액</a:t>
              </a:r>
              <a:endPara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400" dirty="0" smtClean="0">
                  <a:latin typeface="맑은 고딕" pitchFamily="50" charset="-127"/>
                  <a:ea typeface="맑은 고딕" pitchFamily="50" charset="-127"/>
                </a:rPr>
                <a:t>지시약</a:t>
              </a:r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</a:rPr>
                <a:t>) 1 ml </a:t>
              </a:r>
              <a:endParaRPr kumimoji="0" lang="ko-K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44" name="꺾인 연결선 143"/>
            <p:cNvCxnSpPr/>
            <p:nvPr/>
          </p:nvCxnSpPr>
          <p:spPr bwMode="auto">
            <a:xfrm rot="5400000" flipH="1" flipV="1">
              <a:off x="3114451" y="3132560"/>
              <a:ext cx="1728194" cy="1728192"/>
            </a:xfrm>
            <a:prstGeom prst="bentConnector3">
              <a:avLst>
                <a:gd name="adj1" fmla="val 165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154" name="직사각형 153"/>
            <p:cNvSpPr/>
            <p:nvPr/>
          </p:nvSpPr>
          <p:spPr bwMode="auto">
            <a:xfrm>
              <a:off x="4050556" y="2668612"/>
              <a:ext cx="1584176" cy="46936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0.01 N</a:t>
              </a:r>
              <a:r>
                <a:rPr kumimoji="0" lang="ko-KR" altLang="en-US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en-US" altLang="ko-KR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AgNO</a:t>
              </a:r>
              <a:r>
                <a:rPr kumimoji="0" lang="en-US" altLang="ko-KR" sz="15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3</a:t>
              </a:r>
              <a:endParaRPr lang="en-US" altLang="ko-KR" sz="1500" baseline="-250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표준액</a:t>
              </a:r>
              <a:endParaRPr kumimoji="0" lang="ko-KR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5" name="모서리가 둥근 사각형 설명선 154"/>
            <p:cNvSpPr/>
            <p:nvPr/>
          </p:nvSpPr>
          <p:spPr bwMode="auto">
            <a:xfrm>
              <a:off x="5994772" y="2628503"/>
              <a:ext cx="2736304" cy="1584176"/>
            </a:xfrm>
            <a:prstGeom prst="wedgeRoundRectCallout">
              <a:avLst>
                <a:gd name="adj1" fmla="val -92034"/>
                <a:gd name="adj2" fmla="val 51492"/>
                <a:gd name="adj3" fmla="val 16667"/>
              </a:avLst>
            </a:prstGeom>
            <a:solidFill>
              <a:srgbClr val="99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 defTabSz="985838" latinLnBrk="1"/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적정 종점에 있는 용액과 같은 용적의 물에 사용한 </a:t>
              </a: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AgNO</a:t>
              </a:r>
              <a:r>
                <a:rPr kumimoji="0" lang="en-US" altLang="ko-KR" sz="13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표준액을</a:t>
              </a: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적가하고</a:t>
              </a: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앞의 종점과 같은 색으로 되는데 필요한 양을 구하고 그 </a:t>
              </a: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ml </a:t>
              </a: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수를 계산</a:t>
              </a: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이것을 앞의 </a:t>
              </a:r>
              <a:r>
                <a:rPr lang="en-US" altLang="ko-KR" sz="1300" dirty="0" smtClean="0">
                  <a:latin typeface="맑은 고딕" pitchFamily="50" charset="-127"/>
                  <a:ea typeface="맑은 고딕" pitchFamily="50" charset="-127"/>
                </a:rPr>
                <a:t>AgNO</a:t>
              </a:r>
              <a:r>
                <a:rPr lang="en-US" altLang="ko-KR" sz="1300" baseline="-25000" dirty="0" smtClean="0"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en-US" altLang="ko-KR" sz="13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300" dirty="0" err="1" smtClean="0">
                  <a:latin typeface="맑은 고딕" pitchFamily="50" charset="-127"/>
                  <a:ea typeface="맑은 고딕" pitchFamily="50" charset="-127"/>
                </a:rPr>
                <a:t>표준액의</a:t>
              </a:r>
              <a:r>
                <a:rPr lang="ko-KR" altLang="en-US" sz="1300" dirty="0" smtClean="0">
                  <a:latin typeface="맑은 고딕" pitchFamily="50" charset="-127"/>
                  <a:ea typeface="맑은 고딕" pitchFamily="50" charset="-127"/>
                </a:rPr>
                <a:t> 소비 </a:t>
              </a:r>
              <a:r>
                <a:rPr lang="en-US" altLang="ko-KR" sz="1300" dirty="0" smtClean="0">
                  <a:latin typeface="맑은 고딕" pitchFamily="50" charset="-127"/>
                  <a:ea typeface="맑은 고딕" pitchFamily="50" charset="-127"/>
                </a:rPr>
                <a:t>ml </a:t>
              </a:r>
              <a:r>
                <a:rPr lang="ko-KR" altLang="en-US" sz="1300" dirty="0" smtClean="0">
                  <a:latin typeface="맑은 고딕" pitchFamily="50" charset="-127"/>
                  <a:ea typeface="맑은 고딕" pitchFamily="50" charset="-127"/>
                </a:rPr>
                <a:t>수로부터 빼서 적정량으로 한다</a:t>
              </a:r>
              <a:r>
                <a:rPr lang="en-US" altLang="ko-KR" sz="1300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  <a:endParaRPr kumimoji="0" lang="ko-KR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63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Blip>
                <a:blip r:embed="rId4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6. 0.01N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질산은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조제 및 적정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(Mohr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법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5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농도 계산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NaCl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채취량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0.1619 g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 AgNO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용액의 적정량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평균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 25.99 ml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(1) N/100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NaCl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factor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NaCl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1 g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당량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= 58.44 g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     따라서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    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          =0.1619ⅹ(1000/250)/58.44 = 0.01108 [N]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     따라서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N/100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NaCl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(f=1.108)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로 된다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/>
        </p:nvGraphicFramePr>
        <p:xfrm>
          <a:off x="5289550" y="3671888"/>
          <a:ext cx="114300" cy="215900"/>
        </p:xfrm>
        <a:graphic>
          <a:graphicData uri="http://schemas.openxmlformats.org/presentationml/2006/ole">
            <p:oleObj spid="_x0000_s601105" name="Equation" r:id="rId6" imgW="114151" imgH="215619" progId="Equation.3">
              <p:embed/>
            </p:oleObj>
          </a:graphicData>
        </a:graphic>
      </p:graphicFrame>
      <p:graphicFrame>
        <p:nvGraphicFramePr>
          <p:cNvPr id="17" name="개체 16"/>
          <p:cNvGraphicFramePr>
            <a:graphicFrameLocks noChangeAspect="1"/>
          </p:cNvGraphicFramePr>
          <p:nvPr/>
        </p:nvGraphicFramePr>
        <p:xfrm>
          <a:off x="2681201" y="4377961"/>
          <a:ext cx="5337064" cy="864096"/>
        </p:xfrm>
        <a:graphic>
          <a:graphicData uri="http://schemas.openxmlformats.org/presentationml/2006/ole">
            <p:oleObj spid="_x0000_s601106" name="Equation" r:id="rId7" imgW="2667000" imgH="43180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64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Blip>
                <a:blip r:embed="rId4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6. 0.01N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질산은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조제 및 적정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(Mohr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법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5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농도 계산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(2) N/100 AgNO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factor 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반응식대로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AgNO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=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NaCl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(=1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당량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  N/100 AgNO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1 ml = N/100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NaCl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1 ml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침전반응에 있어서도 다음의 식 성립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   NV = N’V’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 -AgNO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용액의 농도를 </a:t>
            </a:r>
            <a:r>
              <a:rPr lang="en-US" altLang="ko-KR" sz="2400" i="1" dirty="0" smtClean="0">
                <a:latin typeface="맑은 고딕" pitchFamily="50" charset="-127"/>
                <a:ea typeface="맑은 고딕" pitchFamily="50" charset="-127"/>
              </a:rPr>
              <a:t>x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[N]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이라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하면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  </a:t>
            </a:r>
            <a:r>
              <a:rPr lang="en-US" altLang="ko-KR" sz="2400" i="1" dirty="0" smtClean="0">
                <a:latin typeface="맑은 고딕" pitchFamily="50" charset="-127"/>
                <a:ea typeface="맑은 고딕" pitchFamily="50" charset="-127"/>
              </a:rPr>
              <a:t>x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ⅹ 25.99 = 0.01108 ⅹ 25         ∴ </a:t>
            </a:r>
            <a:r>
              <a:rPr lang="en-US" altLang="ko-KR" sz="2400" i="1" dirty="0" smtClean="0">
                <a:latin typeface="맑은 고딕" pitchFamily="50" charset="-127"/>
                <a:ea typeface="맑은 고딕" pitchFamily="50" charset="-127"/>
              </a:rPr>
              <a:t>x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= 0.01066 [N]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f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AgNO3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ⅹ 25.99 = 1.108 ⅹ 25 (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fV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=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f’V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’)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  ∴ </a:t>
            </a:r>
            <a:r>
              <a:rPr lang="en-US" altLang="ko-KR" sz="2400" i="1" dirty="0" smtClean="0">
                <a:latin typeface="맑은 고딕" pitchFamily="50" charset="-127"/>
                <a:ea typeface="맑은 고딕" pitchFamily="50" charset="-127"/>
              </a:rPr>
              <a:t>x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= 1.066 [N]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따라서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N/100 AgNO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(f = 1.066)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이 된다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/>
        </p:nvGraphicFramePr>
        <p:xfrm>
          <a:off x="5289550" y="3671888"/>
          <a:ext cx="114300" cy="215900"/>
        </p:xfrm>
        <a:graphic>
          <a:graphicData uri="http://schemas.openxmlformats.org/presentationml/2006/ole">
            <p:oleObj spid="_x0000_s602121" name="Equation" r:id="rId6" imgW="114151" imgH="215619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65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7. 0.01N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질산은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적정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800" b="1" dirty="0" err="1" smtClean="0">
                <a:latin typeface="맑은 고딕" pitchFamily="50" charset="-127"/>
                <a:ea typeface="맑은 고딕" pitchFamily="50" charset="-127"/>
              </a:rPr>
              <a:t>Fajans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법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목적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실험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6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에서 조제한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0.01N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질산은 용액을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0.01N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염화나트륨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표준액을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사용하여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적정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해설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종점의 판정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흡착지시약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프루오레세인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우라닌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용액 사용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Fajans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법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프루오레세인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우라닌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): C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20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H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Na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2400" baseline="-250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원자량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376</a:t>
            </a: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무취의 등적색 분말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흡습성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물에 용해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수용액은 강한 황록색 형광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농도 계산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과 동일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66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Blip>
                <a:blip r:embed="rId3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7. 0.01N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질산은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적정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800" b="1" dirty="0" err="1" smtClean="0">
                <a:latin typeface="맑은 고딕" pitchFamily="50" charset="-127"/>
                <a:ea typeface="맑은 고딕" pitchFamily="50" charset="-127"/>
              </a:rPr>
              <a:t>Fajans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법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)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준비물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338738" y="2052440"/>
          <a:ext cx="7998818" cy="28324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99409"/>
                <a:gridCol w="3999409"/>
              </a:tblGrid>
              <a:tr h="532859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피펫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(25 ml)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en-US" altLang="ko-KR" sz="2000" b="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0.2 %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프루오레세인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용액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뷰렛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갈색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50 ml) 1</a:t>
                      </a:r>
                      <a:r>
                        <a:rPr lang="ko-KR" altLang="en-US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ko-KR" altLang="en-US" sz="2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제조법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프루오레세인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0.2 g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+</a:t>
                      </a:r>
                    </a:p>
                    <a:p>
                      <a:pPr latinLnBrk="1">
                        <a:buFont typeface="Wingdings" pitchFamily="2" charset="2"/>
                        <a:buNone/>
                      </a:pP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         </a:t>
                      </a:r>
                      <a:r>
                        <a:rPr lang="ko-KR" altLang="en-US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증류수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(</a:t>
                      </a:r>
                      <a:r>
                        <a:rPr lang="ko-KR" altLang="en-US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전량을 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 ml)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코니칼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비이커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(300 ml) 4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2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0.01N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질산은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표준액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0.01N 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NaCl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표준액</a:t>
                      </a:r>
                      <a:endParaRPr lang="en-US" altLang="ko-KR" sz="2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endParaRPr lang="en-US" altLang="ko-KR" sz="2000" b="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67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8337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Blip>
                <a:blip r:embed="rId4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7. 0.01N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질산은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적정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800" b="1" dirty="0" err="1" smtClean="0">
                <a:latin typeface="맑은 고딕" pitchFamily="50" charset="-127"/>
                <a:ea typeface="맑은 고딕" pitchFamily="50" charset="-127"/>
              </a:rPr>
              <a:t>Fajans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법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)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5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조작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647337" y="1832557"/>
            <a:ext cx="9398726" cy="4976315"/>
            <a:chOff x="450156" y="1853823"/>
            <a:chExt cx="9398726" cy="4976315"/>
          </a:xfrm>
        </p:grpSpPr>
        <p:sp>
          <p:nvSpPr>
            <p:cNvPr id="147" name="직사각형 146"/>
            <p:cNvSpPr/>
            <p:nvPr/>
          </p:nvSpPr>
          <p:spPr bwMode="auto">
            <a:xfrm>
              <a:off x="2260048" y="2000262"/>
              <a:ext cx="1952426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0.01N </a:t>
              </a:r>
              <a:r>
                <a:rPr lang="en-US" altLang="ko-KR" sz="1600" dirty="0" err="1" smtClean="0">
                  <a:latin typeface="맑은 고딕" pitchFamily="50" charset="-127"/>
                  <a:ea typeface="맑은 고딕" pitchFamily="50" charset="-127"/>
                </a:rPr>
                <a:t>NaCl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600" dirty="0" err="1" smtClean="0">
                  <a:latin typeface="맑은 고딕" pitchFamily="50" charset="-127"/>
                  <a:ea typeface="맑은 고딕" pitchFamily="50" charset="-127"/>
                </a:rPr>
                <a:t>표준액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graphicFrame>
          <p:nvGraphicFramePr>
            <p:cNvPr id="100" name="개체 99"/>
            <p:cNvGraphicFramePr>
              <a:graphicFrameLocks noChangeAspect="1"/>
            </p:cNvGraphicFramePr>
            <p:nvPr/>
          </p:nvGraphicFramePr>
          <p:xfrm>
            <a:off x="6505476" y="3519336"/>
            <a:ext cx="114300" cy="215900"/>
          </p:xfrm>
          <a:graphic>
            <a:graphicData uri="http://schemas.openxmlformats.org/presentationml/2006/ole">
              <p:oleObj spid="_x0000_s607241" name="Equation" r:id="rId6" imgW="114151" imgH="215619" progId="Equation.3">
                <p:embed/>
              </p:oleObj>
            </a:graphicData>
          </a:graphic>
        </p:graphicFrame>
        <p:cxnSp>
          <p:nvCxnSpPr>
            <p:cNvPr id="137" name="직선 화살표 연결선 136"/>
            <p:cNvCxnSpPr/>
            <p:nvPr/>
          </p:nvCxnSpPr>
          <p:spPr bwMode="auto">
            <a:xfrm rot="5400000">
              <a:off x="2561421" y="5060526"/>
              <a:ext cx="1368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8" name="직사각형 137"/>
            <p:cNvSpPr/>
            <p:nvPr/>
          </p:nvSpPr>
          <p:spPr bwMode="auto">
            <a:xfrm>
              <a:off x="1049909" y="4583352"/>
              <a:ext cx="1858212" cy="51567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85838"/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0.2% </a:t>
              </a:r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</a:rPr>
                <a:t>C</a:t>
              </a:r>
              <a:r>
                <a:rPr lang="en-US" altLang="ko-KR" sz="1400" baseline="-25000" dirty="0" smtClean="0">
                  <a:latin typeface="맑은 고딕" pitchFamily="50" charset="-127"/>
                  <a:ea typeface="맑은 고딕" pitchFamily="50" charset="-127"/>
                </a:rPr>
                <a:t>20</a:t>
              </a:r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</a:rPr>
                <a:t>H</a:t>
              </a:r>
              <a:r>
                <a:rPr lang="en-US" altLang="ko-KR" sz="1400" baseline="-25000" dirty="0" smtClean="0">
                  <a:latin typeface="맑은 고딕" pitchFamily="50" charset="-127"/>
                  <a:ea typeface="맑은 고딕" pitchFamily="50" charset="-127"/>
                </a:rPr>
                <a:t>10</a:t>
              </a:r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</a:rPr>
                <a:t>O</a:t>
              </a:r>
              <a:r>
                <a:rPr lang="en-US" altLang="ko-KR" sz="1400" baseline="-25000" dirty="0" smtClean="0">
                  <a:latin typeface="맑은 고딕" pitchFamily="50" charset="-127"/>
                  <a:ea typeface="맑은 고딕" pitchFamily="50" charset="-127"/>
                </a:rPr>
                <a:t>5</a:t>
              </a:r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</a:rPr>
                <a:t>Na</a:t>
              </a:r>
              <a:r>
                <a:rPr lang="en-US" altLang="ko-KR" sz="1400" baseline="-25000" dirty="0" smtClean="0"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용액</a:t>
              </a:r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</a:rPr>
                <a:t> (</a:t>
              </a:r>
              <a:r>
                <a:rPr lang="ko-KR" altLang="en-US" sz="1400" dirty="0" smtClean="0">
                  <a:latin typeface="맑은 고딕" pitchFamily="50" charset="-127"/>
                  <a:ea typeface="맑은 고딕" pitchFamily="50" charset="-127"/>
                </a:rPr>
                <a:t>지시약</a:t>
              </a:r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</a:rPr>
                <a:t>) 3</a:t>
              </a:r>
              <a:r>
                <a:rPr lang="ko-KR" altLang="en-US" sz="1400" dirty="0" smtClean="0">
                  <a:latin typeface="맑은 고딕" pitchFamily="50" charset="-127"/>
                  <a:ea typeface="맑은 고딕" pitchFamily="50" charset="-127"/>
                </a:rPr>
                <a:t>방울</a:t>
              </a:r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endParaRPr kumimoji="0" lang="ko-K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39" name="직선 화살표 연결선 138"/>
            <p:cNvCxnSpPr/>
            <p:nvPr/>
          </p:nvCxnSpPr>
          <p:spPr bwMode="auto">
            <a:xfrm rot="10800000">
              <a:off x="2767469" y="4837897"/>
              <a:ext cx="468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140" name="직사각형 139"/>
            <p:cNvSpPr/>
            <p:nvPr/>
          </p:nvSpPr>
          <p:spPr bwMode="auto">
            <a:xfrm>
              <a:off x="2093284" y="2648334"/>
              <a:ext cx="2304256" cy="3600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피펫으로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25 ml 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취한다</a:t>
              </a:r>
            </a:p>
          </p:txBody>
        </p:sp>
        <p:cxnSp>
          <p:nvCxnSpPr>
            <p:cNvPr id="141" name="직선 화살표 연결선 140"/>
            <p:cNvCxnSpPr>
              <a:endCxn id="140" idx="0"/>
            </p:cNvCxnSpPr>
            <p:nvPr/>
          </p:nvCxnSpPr>
          <p:spPr bwMode="auto">
            <a:xfrm rot="16200000" flipH="1">
              <a:off x="3097291" y="2504317"/>
              <a:ext cx="288032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42" name="Picture 4" descr="Click to view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03342" y="3296406"/>
              <a:ext cx="874118" cy="1137065"/>
            </a:xfrm>
            <a:prstGeom prst="rect">
              <a:avLst/>
            </a:prstGeom>
            <a:noFill/>
          </p:spPr>
        </p:pic>
        <p:cxnSp>
          <p:nvCxnSpPr>
            <p:cNvPr id="143" name="직선 화살표 연결선 142"/>
            <p:cNvCxnSpPr>
              <a:stCxn id="140" idx="2"/>
              <a:endCxn id="142" idx="0"/>
            </p:cNvCxnSpPr>
            <p:nvPr/>
          </p:nvCxnSpPr>
          <p:spPr bwMode="auto">
            <a:xfrm rot="5400000">
              <a:off x="3101396" y="3152390"/>
              <a:ext cx="288032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4" name="직사각형 143"/>
            <p:cNvSpPr/>
            <p:nvPr/>
          </p:nvSpPr>
          <p:spPr bwMode="auto">
            <a:xfrm>
              <a:off x="1455845" y="3701401"/>
              <a:ext cx="151216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삼각 플라스크</a:t>
              </a:r>
              <a:endPara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600" dirty="0" err="1" smtClean="0">
                  <a:latin typeface="맑은 고딕" pitchFamily="50" charset="-127"/>
                  <a:ea typeface="맑은 고딕" pitchFamily="50" charset="-127"/>
                </a:rPr>
                <a:t>비이커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7" name="순서도: 문서 106"/>
            <p:cNvSpPr/>
            <p:nvPr/>
          </p:nvSpPr>
          <p:spPr bwMode="auto">
            <a:xfrm>
              <a:off x="8432411" y="5894034"/>
              <a:ext cx="1152128" cy="792088"/>
            </a:xfrm>
            <a:prstGeom prst="flowChartDocumen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노르말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농도 계산</a:t>
              </a:r>
            </a:p>
          </p:txBody>
        </p:sp>
        <p:sp>
          <p:nvSpPr>
            <p:cNvPr id="108" name="직사각형 107"/>
            <p:cNvSpPr/>
            <p:nvPr/>
          </p:nvSpPr>
          <p:spPr bwMode="auto">
            <a:xfrm>
              <a:off x="7768860" y="6287902"/>
              <a:ext cx="57606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yes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0" name="직사각형 109"/>
            <p:cNvSpPr/>
            <p:nvPr/>
          </p:nvSpPr>
          <p:spPr bwMode="auto">
            <a:xfrm>
              <a:off x="4309112" y="6296112"/>
              <a:ext cx="57606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yes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1" name="다이아몬드 110"/>
            <p:cNvSpPr/>
            <p:nvPr/>
          </p:nvSpPr>
          <p:spPr bwMode="auto">
            <a:xfrm>
              <a:off x="2242146" y="5746160"/>
              <a:ext cx="2016224" cy="1080120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3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황록색 형광</a:t>
              </a: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→ 침전이 담홍색으로 </a:t>
              </a:r>
              <a:endParaRPr kumimoji="0" lang="en-US" altLang="ko-K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되었는가</a:t>
              </a:r>
            </a:p>
          </p:txBody>
        </p:sp>
        <p:sp>
          <p:nvSpPr>
            <p:cNvPr id="112" name="직사각형 111"/>
            <p:cNvSpPr/>
            <p:nvPr/>
          </p:nvSpPr>
          <p:spPr bwMode="auto">
            <a:xfrm>
              <a:off x="4922862" y="6110058"/>
              <a:ext cx="648072" cy="3600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종점</a:t>
              </a:r>
            </a:p>
          </p:txBody>
        </p:sp>
        <p:sp>
          <p:nvSpPr>
            <p:cNvPr id="115" name="다이아몬드 114"/>
            <p:cNvSpPr/>
            <p:nvPr/>
          </p:nvSpPr>
          <p:spPr bwMode="auto">
            <a:xfrm>
              <a:off x="6196799" y="5750018"/>
              <a:ext cx="1584176" cy="1080120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회 이상</a:t>
              </a:r>
              <a:endPara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4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반복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?</a:t>
              </a:r>
              <a:endParaRPr kumimoji="0" lang="ko-K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29" name="직선 화살표 연결선 128"/>
            <p:cNvCxnSpPr>
              <a:stCxn id="115" idx="3"/>
            </p:cNvCxnSpPr>
            <p:nvPr/>
          </p:nvCxnSpPr>
          <p:spPr bwMode="auto">
            <a:xfrm>
              <a:off x="7780975" y="6290078"/>
              <a:ext cx="637439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1" name="꺾인 연결선 130"/>
            <p:cNvCxnSpPr>
              <a:stCxn id="111" idx="1"/>
            </p:cNvCxnSpPr>
            <p:nvPr/>
          </p:nvCxnSpPr>
          <p:spPr bwMode="auto">
            <a:xfrm rot="10800000" flipH="1">
              <a:off x="2242146" y="5292800"/>
              <a:ext cx="1016322" cy="993421"/>
            </a:xfrm>
            <a:prstGeom prst="bentConnector3">
              <a:avLst>
                <a:gd name="adj1" fmla="val -22493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2" name="직사각형 131"/>
            <p:cNvSpPr/>
            <p:nvPr/>
          </p:nvSpPr>
          <p:spPr bwMode="auto">
            <a:xfrm>
              <a:off x="1959901" y="5559565"/>
              <a:ext cx="57606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No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34" name="직선 화살표 연결선 133"/>
            <p:cNvCxnSpPr/>
            <p:nvPr/>
          </p:nvCxnSpPr>
          <p:spPr bwMode="auto">
            <a:xfrm rot="10800000">
              <a:off x="4310862" y="6288490"/>
              <a:ext cx="612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155" name="직선 화살표 연결선 154"/>
            <p:cNvCxnSpPr/>
            <p:nvPr/>
          </p:nvCxnSpPr>
          <p:spPr bwMode="auto">
            <a:xfrm rot="10800000">
              <a:off x="5572684" y="6287902"/>
              <a:ext cx="612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157" name="Shape 156"/>
            <p:cNvCxnSpPr>
              <a:stCxn id="115" idx="0"/>
            </p:cNvCxnSpPr>
            <p:nvPr/>
          </p:nvCxnSpPr>
          <p:spPr bwMode="auto">
            <a:xfrm rot="16200000" flipV="1">
              <a:off x="3490915" y="2252046"/>
              <a:ext cx="3265528" cy="3730416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8" name="직사각형 157"/>
            <p:cNvSpPr/>
            <p:nvPr/>
          </p:nvSpPr>
          <p:spPr bwMode="auto">
            <a:xfrm>
              <a:off x="6930876" y="3931422"/>
              <a:ext cx="57606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No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61" name="꺾인 연결선 160"/>
            <p:cNvCxnSpPr/>
            <p:nvPr/>
          </p:nvCxnSpPr>
          <p:spPr bwMode="auto">
            <a:xfrm flipV="1">
              <a:off x="3258468" y="3060551"/>
              <a:ext cx="5491451" cy="2448272"/>
            </a:xfrm>
            <a:prstGeom prst="bentConnector3">
              <a:avLst>
                <a:gd name="adj1" fmla="val 86981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168" name="직사각형 167"/>
            <p:cNvSpPr/>
            <p:nvPr/>
          </p:nvSpPr>
          <p:spPr bwMode="auto">
            <a:xfrm>
              <a:off x="7976674" y="4098139"/>
              <a:ext cx="1872208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적가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직사광선 피하고</a:t>
              </a:r>
              <a:r>
                <a:rPr kumimoji="0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, </a:t>
              </a: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잘 흔들면서 수행</a:t>
              </a:r>
              <a:r>
                <a:rPr kumimoji="0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)</a:t>
              </a:r>
              <a:r>
                <a: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 </a:t>
              </a:r>
            </a:p>
          </p:txBody>
        </p:sp>
        <p:pic>
          <p:nvPicPr>
            <p:cNvPr id="173" name="Picture 8" descr="http://core.ecu.edu/chem/chemlab/equipment/images/burette.jpg"/>
            <p:cNvPicPr>
              <a:picLocks noChangeAspect="1" noChangeArrowheads="1"/>
            </p:cNvPicPr>
            <p:nvPr/>
          </p:nvPicPr>
          <p:blipFill>
            <a:blip r:embed="rId8" cstate="print"/>
            <a:srcRect l="38268" r="28346"/>
            <a:stretch>
              <a:fillRect/>
            </a:stretch>
          </p:blipFill>
          <p:spPr bwMode="auto">
            <a:xfrm>
              <a:off x="8424407" y="1856207"/>
              <a:ext cx="669337" cy="2004850"/>
            </a:xfrm>
            <a:prstGeom prst="rect">
              <a:avLst/>
            </a:prstGeom>
            <a:noFill/>
          </p:spPr>
        </p:pic>
        <p:sp>
          <p:nvSpPr>
            <p:cNvPr id="174" name="직사각형 173"/>
            <p:cNvSpPr/>
            <p:nvPr/>
          </p:nvSpPr>
          <p:spPr bwMode="auto">
            <a:xfrm>
              <a:off x="7101005" y="1853823"/>
              <a:ext cx="1584176" cy="46936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0.01 N</a:t>
              </a:r>
              <a:r>
                <a:rPr kumimoji="0" lang="ko-KR" altLang="en-US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en-US" altLang="ko-KR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AgNO</a:t>
              </a:r>
              <a:r>
                <a:rPr kumimoji="0" lang="en-US" altLang="ko-KR" sz="15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3</a:t>
              </a:r>
              <a:endParaRPr lang="en-US" altLang="ko-KR" sz="1500" baseline="-250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표준액</a:t>
              </a:r>
              <a:endParaRPr kumimoji="0" lang="ko-KR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5" name="직사각형 174"/>
            <p:cNvSpPr/>
            <p:nvPr/>
          </p:nvSpPr>
          <p:spPr bwMode="auto">
            <a:xfrm>
              <a:off x="8744132" y="2419254"/>
              <a:ext cx="648072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갈색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뷰렛</a:t>
              </a:r>
              <a:endPara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" name="모서리가 둥근 사각형 설명선 39"/>
            <p:cNvSpPr/>
            <p:nvPr/>
          </p:nvSpPr>
          <p:spPr bwMode="auto">
            <a:xfrm>
              <a:off x="450156" y="5458081"/>
              <a:ext cx="1440160" cy="864096"/>
            </a:xfrm>
            <a:prstGeom prst="wedgeRoundRectCallout">
              <a:avLst>
                <a:gd name="adj1" fmla="val 36708"/>
                <a:gd name="adj2" fmla="val -92542"/>
                <a:gd name="adj3" fmla="val 16667"/>
              </a:avLst>
            </a:prstGeom>
            <a:solidFill>
              <a:srgbClr val="99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2% </a:t>
              </a:r>
              <a:r>
                <a: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덱스트린 용액 </a:t>
              </a:r>
              <a:endPara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2 ml</a:t>
              </a:r>
              <a:r>
                <a:rPr kumimoji="0" lang="en-US" altLang="ko-KR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가하면 </a:t>
              </a:r>
              <a:endParaRPr lang="en-US" altLang="ko-KR" sz="12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콜로이드 </a:t>
              </a:r>
              <a:r>
                <a:rPr lang="en-US" altLang="ko-KR" sz="1200" dirty="0" err="1" smtClean="0">
                  <a:latin typeface="맑은 고딕" pitchFamily="50" charset="-127"/>
                  <a:ea typeface="맑은 고딕" pitchFamily="50" charset="-127"/>
                </a:rPr>
                <a:t>AgCl</a:t>
              </a: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을</a:t>
              </a:r>
              <a:endParaRPr lang="en-US" altLang="ko-KR" sz="12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안정</a:t>
              </a:r>
              <a:endParaRPr lang="en-US" altLang="ko-KR" sz="1200" dirty="0" smtClean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7" name="모서리가 둥근 사각형 설명선 46"/>
            <p:cNvSpPr/>
            <p:nvPr/>
          </p:nvSpPr>
          <p:spPr bwMode="auto">
            <a:xfrm>
              <a:off x="3834532" y="3708623"/>
              <a:ext cx="2664296" cy="1584176"/>
            </a:xfrm>
            <a:prstGeom prst="wedgeRoundRectCallout">
              <a:avLst>
                <a:gd name="adj1" fmla="val -53324"/>
                <a:gd name="adj2" fmla="val 94052"/>
                <a:gd name="adj3" fmla="val 16667"/>
              </a:avLst>
            </a:prstGeom>
            <a:solidFill>
              <a:srgbClr val="99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초기 용액은 지시약에 의해 황록색 형광</a:t>
              </a:r>
              <a:r>
                <a:rPr lang="en-US" altLang="ko-KR" sz="1200" dirty="0" smtClean="0">
                  <a:latin typeface="맑은 고딕" pitchFamily="50" charset="-127"/>
                  <a:ea typeface="맑은 고딕" pitchFamily="50" charset="-127"/>
                </a:rPr>
                <a:t>, AgNO</a:t>
              </a:r>
              <a:r>
                <a:rPr lang="en-US" altLang="ko-KR" sz="1200" baseline="-25000" dirty="0" smtClean="0"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en-US" altLang="ko-KR" sz="12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용액을 </a:t>
              </a:r>
              <a:r>
                <a:rPr lang="ko-KR" altLang="en-US" sz="1200" dirty="0" err="1" smtClean="0">
                  <a:latin typeface="맑은 고딕" pitchFamily="50" charset="-127"/>
                  <a:ea typeface="맑은 고딕" pitchFamily="50" charset="-127"/>
                </a:rPr>
                <a:t>적가하면</a:t>
              </a: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200" dirty="0" err="1" smtClean="0">
                  <a:latin typeface="맑은 고딕" pitchFamily="50" charset="-127"/>
                  <a:ea typeface="맑은 고딕" pitchFamily="50" charset="-127"/>
                </a:rPr>
                <a:t>AgCl</a:t>
              </a:r>
              <a:r>
                <a:rPr lang="en-US" altLang="ko-KR" sz="12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백색침전이 발생하지만 용액의 착색은 거의 변함 없음</a:t>
              </a:r>
              <a:r>
                <a:rPr lang="en-US" altLang="ko-KR" sz="1200" dirty="0" smtClean="0"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종점이 가까우면 </a:t>
              </a:r>
              <a:r>
                <a:rPr lang="en-US" altLang="ko-KR" sz="1200" dirty="0" err="1" smtClean="0">
                  <a:latin typeface="맑은 고딕" pitchFamily="50" charset="-127"/>
                  <a:ea typeface="맑은 고딕" pitchFamily="50" charset="-127"/>
                </a:rPr>
                <a:t>AgCl</a:t>
              </a: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이 응결하여 </a:t>
              </a:r>
              <a:r>
                <a:rPr lang="en-US" altLang="ko-KR" sz="1200" dirty="0" smtClean="0">
                  <a:latin typeface="맑은 고딕" pitchFamily="50" charset="-127"/>
                  <a:ea typeface="맑은 고딕" pitchFamily="50" charset="-127"/>
                </a:rPr>
                <a:t>AgNO</a:t>
              </a:r>
              <a:r>
                <a:rPr lang="en-US" altLang="ko-KR" sz="1200" baseline="-25000" dirty="0" smtClean="0"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en-US" altLang="ko-KR" sz="12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용액의 </a:t>
              </a:r>
              <a:r>
                <a:rPr lang="ko-KR" altLang="en-US" sz="1200" dirty="0" err="1" smtClean="0">
                  <a:latin typeface="맑은 고딕" pitchFamily="50" charset="-127"/>
                  <a:ea typeface="맑은 고딕" pitchFamily="50" charset="-127"/>
                </a:rPr>
                <a:t>적가에</a:t>
              </a: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 따라 담홍색으로 되어 소실</a:t>
              </a:r>
              <a:r>
                <a:rPr lang="en-US" altLang="ko-KR" sz="1200" dirty="0" smtClean="0"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이 때 침전이 담홍색이 되어 사라지지 않으면 종점</a:t>
              </a:r>
              <a:r>
                <a:rPr lang="en-US" altLang="ko-KR" sz="1200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68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8.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수돗물 중의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염화물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이온의 정량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목적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수돗물 중의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염화물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이온의 함유량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(mg/L)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를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0.01 N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질산은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용액을 사용하여 정량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해설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수도에 공급되는 물은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먹는물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수질 기준에 적용을 받는다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염소 이온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수돗물 기준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250 mg/L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이하</a:t>
            </a:r>
            <a:endParaRPr kumimoji="0" lang="en-US" altLang="ko-KR" sz="2400" baseline="-250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자연수의 경우 염소 이온의 농도는 상당히 낮음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암영층에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의해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가정 배수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오수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하수 및 산업폐수 중에도 염소 이온 다량 포함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kumimoji="0" lang="en-US" altLang="ko-KR" sz="2400" dirty="0" err="1" smtClean="0">
                <a:latin typeface="맑은 고딕" pitchFamily="50" charset="-127"/>
                <a:ea typeface="맑은 고딕" pitchFamily="50" charset="-127"/>
              </a:rPr>
              <a:t>Cl</a:t>
            </a:r>
            <a:r>
              <a:rPr kumimoji="0"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의 농도가 높다는 것은 물의 오염을 의미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물의 소독에 사용되는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염소제는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환원되면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Cl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로 변환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Cl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의 양이 많으면 물의 맛을 짜게 하고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관의 부식 유발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69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8.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수돗물 중의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염화물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이온의 정량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해설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크롬산칼륨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용액을 지시약으로 사용하는 실험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(Mohr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법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반응식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 Ag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+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Cl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→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AgCl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↓(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백색 침전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         2Ag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+ CrO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2-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→ Ag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CrO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↓(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적갈색 침전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준비물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338738" y="3828475"/>
          <a:ext cx="7998818" cy="26642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99409"/>
                <a:gridCol w="3999409"/>
              </a:tblGrid>
              <a:tr h="532859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피펫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(100 ml)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en-US" altLang="ko-KR" sz="2000" b="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수돗물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 ml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뷰렛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갈색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50 ml) 1</a:t>
                      </a:r>
                      <a:r>
                        <a:rPr lang="ko-KR" altLang="en-US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ko-KR" altLang="en-US" sz="2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0.01 N AgNO</a:t>
                      </a:r>
                      <a:r>
                        <a:rPr lang="en-US" altLang="ko-KR" sz="20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표준액</a:t>
                      </a:r>
                      <a:endParaRPr lang="en-US" altLang="ko-KR" sz="2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코니칼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비이커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(30 ml) 4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5% K</a:t>
                      </a:r>
                      <a:r>
                        <a:rPr lang="en-US" altLang="ko-KR" sz="20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CrO</a:t>
                      </a:r>
                      <a:r>
                        <a:rPr lang="en-US" altLang="ko-KR" sz="20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용액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지시약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1 ml</a:t>
                      </a:r>
                      <a:endParaRPr lang="ko-KR" altLang="en-US" sz="2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endParaRPr lang="en-US" altLang="ko-KR" sz="2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endParaRPr lang="en-US" altLang="ko-KR" sz="2000" b="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7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1044575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1.1 Introduction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실험실 사고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신분별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Ch.1.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실험실 안전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7" name="차트 6"/>
          <p:cNvGraphicFramePr/>
          <p:nvPr/>
        </p:nvGraphicFramePr>
        <p:xfrm>
          <a:off x="1782233" y="2124447"/>
          <a:ext cx="7128933" cy="475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70</a:t>
            </a:fld>
            <a:endParaRPr lang="en-US" altLang="ko-KR" dirty="0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8337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Blip>
                <a:blip r:embed="rId4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8.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수돗물 중의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염화물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이온의 정량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5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조작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1076962" y="1978996"/>
            <a:ext cx="8534630" cy="4829876"/>
            <a:chOff x="1247090" y="1978996"/>
            <a:chExt cx="8534630" cy="4829876"/>
          </a:xfrm>
        </p:grpSpPr>
        <p:sp>
          <p:nvSpPr>
            <p:cNvPr id="147" name="직사각형 146"/>
            <p:cNvSpPr/>
            <p:nvPr/>
          </p:nvSpPr>
          <p:spPr bwMode="auto">
            <a:xfrm>
              <a:off x="2425330" y="1978996"/>
              <a:ext cx="1952426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수돗물</a:t>
              </a:r>
            </a:p>
          </p:txBody>
        </p:sp>
        <p:graphicFrame>
          <p:nvGraphicFramePr>
            <p:cNvPr id="100" name="개체 99"/>
            <p:cNvGraphicFramePr>
              <a:graphicFrameLocks noChangeAspect="1"/>
            </p:cNvGraphicFramePr>
            <p:nvPr/>
          </p:nvGraphicFramePr>
          <p:xfrm>
            <a:off x="6702657" y="3498070"/>
            <a:ext cx="114300" cy="215900"/>
          </p:xfrm>
          <a:graphic>
            <a:graphicData uri="http://schemas.openxmlformats.org/presentationml/2006/ole">
              <p:oleObj spid="_x0000_s613385" name="Equation" r:id="rId6" imgW="114151" imgH="215619" progId="Equation.3">
                <p:embed/>
              </p:oleObj>
            </a:graphicData>
          </a:graphic>
        </p:graphicFrame>
        <p:cxnSp>
          <p:nvCxnSpPr>
            <p:cNvPr id="137" name="직선 화살표 연결선 136"/>
            <p:cNvCxnSpPr/>
            <p:nvPr/>
          </p:nvCxnSpPr>
          <p:spPr bwMode="auto">
            <a:xfrm rot="5400000">
              <a:off x="2758602" y="5039260"/>
              <a:ext cx="1368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8" name="직사각형 137"/>
            <p:cNvSpPr/>
            <p:nvPr/>
          </p:nvSpPr>
          <p:spPr bwMode="auto">
            <a:xfrm>
              <a:off x="1247090" y="4562086"/>
              <a:ext cx="1858212" cy="51567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85838"/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5% K</a:t>
              </a:r>
              <a:r>
                <a:rPr kumimoji="0" lang="en-US" altLang="ko-KR" sz="1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CrO</a:t>
              </a:r>
              <a:r>
                <a:rPr kumimoji="0" lang="en-US" altLang="ko-KR" sz="1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용액</a:t>
              </a:r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</a:rPr>
                <a:t> (</a:t>
              </a:r>
              <a:r>
                <a:rPr lang="ko-KR" altLang="en-US" sz="1400" dirty="0" smtClean="0">
                  <a:latin typeface="맑은 고딕" pitchFamily="50" charset="-127"/>
                  <a:ea typeface="맑은 고딕" pitchFamily="50" charset="-127"/>
                </a:rPr>
                <a:t>지시약</a:t>
              </a:r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</a:rPr>
                <a:t>) 1 ml </a:t>
              </a:r>
              <a:endParaRPr kumimoji="0" lang="ko-K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39" name="직선 화살표 연결선 138"/>
            <p:cNvCxnSpPr/>
            <p:nvPr/>
          </p:nvCxnSpPr>
          <p:spPr bwMode="auto">
            <a:xfrm rot="10800000">
              <a:off x="2964650" y="4816631"/>
              <a:ext cx="468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140" name="직사각형 139"/>
            <p:cNvSpPr/>
            <p:nvPr/>
          </p:nvSpPr>
          <p:spPr bwMode="auto">
            <a:xfrm>
              <a:off x="2375529" y="2700511"/>
              <a:ext cx="2048123" cy="5040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피펫으로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100 ml 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취한다</a:t>
              </a:r>
            </a:p>
          </p:txBody>
        </p:sp>
        <p:pic>
          <p:nvPicPr>
            <p:cNvPr id="142" name="Picture 4" descr="Click to view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00523" y="3435654"/>
              <a:ext cx="874118" cy="1137065"/>
            </a:xfrm>
            <a:prstGeom prst="rect">
              <a:avLst/>
            </a:prstGeom>
            <a:noFill/>
          </p:spPr>
        </p:pic>
        <p:sp>
          <p:nvSpPr>
            <p:cNvPr id="144" name="직사각형 143"/>
            <p:cNvSpPr/>
            <p:nvPr/>
          </p:nvSpPr>
          <p:spPr bwMode="auto">
            <a:xfrm>
              <a:off x="1653026" y="3680135"/>
              <a:ext cx="151216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삼각 플라스크</a:t>
              </a:r>
              <a:endPara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600" dirty="0" err="1" smtClean="0">
                  <a:latin typeface="맑은 고딕" pitchFamily="50" charset="-127"/>
                  <a:ea typeface="맑은 고딕" pitchFamily="50" charset="-127"/>
                </a:rPr>
                <a:t>비이커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7" name="순서도: 문서 106"/>
            <p:cNvSpPr/>
            <p:nvPr/>
          </p:nvSpPr>
          <p:spPr bwMode="auto">
            <a:xfrm>
              <a:off x="8629592" y="5801160"/>
              <a:ext cx="1152128" cy="940009"/>
            </a:xfrm>
            <a:prstGeom prst="flowChartDocumen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Cl</a:t>
              </a:r>
              <a:r>
                <a:rPr kumimoji="0" lang="en-US" altLang="ko-KR" sz="16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농도 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(mg/L) 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계산</a:t>
              </a:r>
            </a:p>
          </p:txBody>
        </p:sp>
        <p:sp>
          <p:nvSpPr>
            <p:cNvPr id="108" name="직사각형 107"/>
            <p:cNvSpPr/>
            <p:nvPr/>
          </p:nvSpPr>
          <p:spPr bwMode="auto">
            <a:xfrm>
              <a:off x="7966041" y="6266636"/>
              <a:ext cx="57606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yes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0" name="직사각형 109"/>
            <p:cNvSpPr/>
            <p:nvPr/>
          </p:nvSpPr>
          <p:spPr bwMode="auto">
            <a:xfrm>
              <a:off x="4506293" y="6274846"/>
              <a:ext cx="57606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yes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1" name="다이아몬드 110"/>
            <p:cNvSpPr/>
            <p:nvPr/>
          </p:nvSpPr>
          <p:spPr bwMode="auto">
            <a:xfrm>
              <a:off x="2439327" y="5724894"/>
              <a:ext cx="2016224" cy="1080120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백색 현탁액 → 약간 적갈색으로 </a:t>
              </a:r>
              <a:endParaRPr kumimoji="0" lang="en-US" altLang="ko-K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되었는가</a:t>
              </a:r>
            </a:p>
          </p:txBody>
        </p:sp>
        <p:sp>
          <p:nvSpPr>
            <p:cNvPr id="112" name="직사각형 111"/>
            <p:cNvSpPr/>
            <p:nvPr/>
          </p:nvSpPr>
          <p:spPr bwMode="auto">
            <a:xfrm>
              <a:off x="5120043" y="6088792"/>
              <a:ext cx="648072" cy="3600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종점</a:t>
              </a:r>
            </a:p>
          </p:txBody>
        </p:sp>
        <p:sp>
          <p:nvSpPr>
            <p:cNvPr id="115" name="다이아몬드 114"/>
            <p:cNvSpPr/>
            <p:nvPr/>
          </p:nvSpPr>
          <p:spPr bwMode="auto">
            <a:xfrm>
              <a:off x="6393980" y="5728752"/>
              <a:ext cx="1584176" cy="1080120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회 이상</a:t>
              </a:r>
              <a:endPara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4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반복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?</a:t>
              </a:r>
              <a:endParaRPr kumimoji="0" lang="ko-K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29" name="직선 화살표 연결선 128"/>
            <p:cNvCxnSpPr>
              <a:stCxn id="115" idx="3"/>
            </p:cNvCxnSpPr>
            <p:nvPr/>
          </p:nvCxnSpPr>
          <p:spPr bwMode="auto">
            <a:xfrm>
              <a:off x="7978156" y="6268812"/>
              <a:ext cx="637439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1" name="꺾인 연결선 130"/>
            <p:cNvCxnSpPr>
              <a:stCxn id="111" idx="1"/>
            </p:cNvCxnSpPr>
            <p:nvPr/>
          </p:nvCxnSpPr>
          <p:spPr bwMode="auto">
            <a:xfrm rot="10800000" flipH="1">
              <a:off x="2439327" y="5271534"/>
              <a:ext cx="1016322" cy="993421"/>
            </a:xfrm>
            <a:prstGeom prst="bentConnector3">
              <a:avLst>
                <a:gd name="adj1" fmla="val -22493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2" name="직사각형 131"/>
            <p:cNvSpPr/>
            <p:nvPr/>
          </p:nvSpPr>
          <p:spPr bwMode="auto">
            <a:xfrm>
              <a:off x="2157082" y="5538299"/>
              <a:ext cx="57606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No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34" name="직선 화살표 연결선 133"/>
            <p:cNvCxnSpPr/>
            <p:nvPr/>
          </p:nvCxnSpPr>
          <p:spPr bwMode="auto">
            <a:xfrm rot="10800000">
              <a:off x="4508043" y="6267224"/>
              <a:ext cx="612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155" name="직선 화살표 연결선 154"/>
            <p:cNvCxnSpPr/>
            <p:nvPr/>
          </p:nvCxnSpPr>
          <p:spPr bwMode="auto">
            <a:xfrm rot="10800000">
              <a:off x="5769865" y="6266636"/>
              <a:ext cx="612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157" name="Shape 156"/>
            <p:cNvCxnSpPr>
              <a:stCxn id="115" idx="0"/>
            </p:cNvCxnSpPr>
            <p:nvPr/>
          </p:nvCxnSpPr>
          <p:spPr bwMode="auto">
            <a:xfrm rot="16200000" flipV="1">
              <a:off x="3688096" y="2230780"/>
              <a:ext cx="3265528" cy="3730416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8" name="직사각형 157"/>
            <p:cNvSpPr/>
            <p:nvPr/>
          </p:nvSpPr>
          <p:spPr bwMode="auto">
            <a:xfrm>
              <a:off x="7128057" y="3910156"/>
              <a:ext cx="57606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No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73" name="Picture 8" descr="http://core.ecu.edu/chem/chemlab/equipment/images/burette.jpg"/>
            <p:cNvPicPr>
              <a:picLocks noChangeAspect="1" noChangeArrowheads="1"/>
            </p:cNvPicPr>
            <p:nvPr/>
          </p:nvPicPr>
          <p:blipFill>
            <a:blip r:embed="rId8" cstate="print"/>
            <a:srcRect l="38268" r="28346"/>
            <a:stretch>
              <a:fillRect/>
            </a:stretch>
          </p:blipFill>
          <p:spPr bwMode="auto">
            <a:xfrm>
              <a:off x="5314801" y="3132559"/>
              <a:ext cx="669337" cy="2004850"/>
            </a:xfrm>
            <a:prstGeom prst="rect">
              <a:avLst/>
            </a:prstGeom>
            <a:noFill/>
          </p:spPr>
        </p:pic>
        <p:sp>
          <p:nvSpPr>
            <p:cNvPr id="174" name="직사각형 173"/>
            <p:cNvSpPr/>
            <p:nvPr/>
          </p:nvSpPr>
          <p:spPr bwMode="auto">
            <a:xfrm>
              <a:off x="4736314" y="2679245"/>
              <a:ext cx="1584176" cy="46936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0.01 N</a:t>
              </a:r>
              <a:r>
                <a:rPr kumimoji="0" lang="ko-KR" altLang="en-US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en-US" altLang="ko-KR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AgNO</a:t>
              </a:r>
              <a:r>
                <a:rPr kumimoji="0" lang="en-US" altLang="ko-KR" sz="15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3</a:t>
              </a:r>
              <a:endParaRPr lang="en-US" altLang="ko-KR" sz="1500" baseline="-250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표준액</a:t>
              </a:r>
              <a:endParaRPr kumimoji="0" lang="ko-KR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5" name="직사각형 174"/>
            <p:cNvSpPr/>
            <p:nvPr/>
          </p:nvSpPr>
          <p:spPr bwMode="auto">
            <a:xfrm>
              <a:off x="5634732" y="3708623"/>
              <a:ext cx="648072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갈색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뷰렛</a:t>
              </a:r>
              <a:endPara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39" name="직선 화살표 연결선 38"/>
            <p:cNvCxnSpPr>
              <a:stCxn id="147" idx="2"/>
              <a:endCxn id="140" idx="0"/>
            </p:cNvCxnSpPr>
            <p:nvPr/>
          </p:nvCxnSpPr>
          <p:spPr bwMode="auto">
            <a:xfrm rot="5400000">
              <a:off x="3220806" y="2519773"/>
              <a:ext cx="361475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hape 41"/>
            <p:cNvCxnSpPr/>
            <p:nvPr/>
          </p:nvCxnSpPr>
          <p:spPr bwMode="auto">
            <a:xfrm flipV="1">
              <a:off x="3445248" y="5148783"/>
              <a:ext cx="2088000" cy="299406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43" name="직사각형 42"/>
            <p:cNvSpPr/>
            <p:nvPr/>
          </p:nvSpPr>
          <p:spPr bwMode="auto">
            <a:xfrm>
              <a:off x="3762524" y="5076775"/>
              <a:ext cx="720080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600" smtClean="0">
                  <a:latin typeface="맑은 고딕" pitchFamily="50" charset="-127"/>
                  <a:ea typeface="맑은 고딕" pitchFamily="50" charset="-127"/>
                </a:rPr>
                <a:t>적가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71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Blip>
                <a:blip r:embed="rId4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8.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수돗물 중의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염화물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이온의 정량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5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농도 계산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수돗물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채취량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100 ml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0.01 N AgNO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(f=1.066)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적정량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평균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 2.72 ml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반응식에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의해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AgNO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≡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Cl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(= 1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당량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1N AgNO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1000 ml = 35.453 g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Cl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따라서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수돗물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중의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Cl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농도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(mg/L =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ppm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/>
        </p:nvGraphicFramePr>
        <p:xfrm>
          <a:off x="5289550" y="3671888"/>
          <a:ext cx="114300" cy="215900"/>
        </p:xfrm>
        <a:graphic>
          <a:graphicData uri="http://schemas.openxmlformats.org/presentationml/2006/ole">
            <p:oleObj spid="_x0000_s614427" name="Equation" r:id="rId6" imgW="114151" imgH="215619" progId="Equation.3">
              <p:embed/>
            </p:oleObj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/>
        </p:nvGraphicFramePr>
        <p:xfrm>
          <a:off x="1303338" y="3963029"/>
          <a:ext cx="8088312" cy="773112"/>
        </p:xfrm>
        <a:graphic>
          <a:graphicData uri="http://schemas.openxmlformats.org/presentationml/2006/ole">
            <p:oleObj spid="_x0000_s614428" name="Equation" r:id="rId7" imgW="4114800" imgH="393700" progId="Equation.3">
              <p:embed/>
            </p:oleObj>
          </a:graphicData>
        </a:graphic>
      </p:graphicFrame>
      <p:graphicFrame>
        <p:nvGraphicFramePr>
          <p:cNvPr id="614408" name="Object 8"/>
          <p:cNvGraphicFramePr>
            <a:graphicFrameLocks noChangeAspect="1"/>
          </p:cNvGraphicFramePr>
          <p:nvPr/>
        </p:nvGraphicFramePr>
        <p:xfrm>
          <a:off x="2076864" y="5934224"/>
          <a:ext cx="6515100" cy="849313"/>
        </p:xfrm>
        <a:graphic>
          <a:graphicData uri="http://schemas.openxmlformats.org/presentationml/2006/ole">
            <p:oleObj spid="_x0000_s614429" name="Equation" r:id="rId8" imgW="3314700" imgH="43180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72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적정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800" b="1" dirty="0" err="1" smtClean="0">
                <a:latin typeface="맑은 고딕" pitchFamily="50" charset="-127"/>
                <a:ea typeface="맑은 고딕" pitchFamily="50" charset="-127"/>
              </a:rPr>
              <a:t>chelate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titration)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적정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정의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시약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표준 용액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을 사용하여 금속이온을 정량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하는 방법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금속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화합물의 생성 반응을 이용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금속 이온과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시약과 반응 → 안정한 금속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화합물 형성 → 종점에서 금속 지시약이 유리되어 본래 지시약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의 색으로 환원되어 변색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킬레이크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시약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완충액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금속 지시약 등이 필요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시약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chelate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reagent)</a:t>
            </a: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에틸렌디아민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4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아세트산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ethylenediaminetetraacetic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acid; EDTA)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를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사용하는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EDTA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적정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EDTA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의 구조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사염기산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H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Y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로 표시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73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적정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800" b="1" dirty="0" err="1" smtClean="0">
                <a:latin typeface="맑은 고딕" pitchFamily="50" charset="-127"/>
                <a:ea typeface="맑은 고딕" pitchFamily="50" charset="-127"/>
              </a:rPr>
              <a:t>chelate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titration)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시약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chelate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reagent)</a:t>
            </a: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EDTA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의 구조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사염기산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H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Y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로 표시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적정 반응식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M</a:t>
            </a:r>
            <a:r>
              <a:rPr lang="en-US" altLang="ko-KR" sz="2400" baseline="30000" dirty="0" err="1" smtClean="0">
                <a:latin typeface="맑은 고딕" pitchFamily="50" charset="-127"/>
                <a:ea typeface="맑은 고딕" pitchFamily="50" charset="-127"/>
              </a:rPr>
              <a:t>n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+ Y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4-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→ MY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(4-n)-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    (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M</a:t>
            </a:r>
            <a:r>
              <a:rPr lang="en-US" altLang="ko-KR" sz="2400" baseline="30000" dirty="0" err="1" smtClean="0">
                <a:latin typeface="맑은 고딕" pitchFamily="50" charset="-127"/>
                <a:ea typeface="맑은 고딕" pitchFamily="50" charset="-127"/>
              </a:rPr>
              <a:t>n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금속이온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Y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4-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EDTA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이온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None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예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 Mg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2+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+ Y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4-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→ MgY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2-</a:t>
            </a: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Y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4-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(EDTA) 1 mol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은 금속이온의 이온가에 관계없이 항상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1 mol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과 반응⇒규정농도를 사용하지 않고 몰농도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([M], [mol/L])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사용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22594" name="Picture 2" descr="http://homepages.ius.edu/DSPURLOC/c121/images/EDTA.gif"/>
          <p:cNvPicPr>
            <a:picLocks noChangeAspect="1" noChangeArrowheads="1"/>
          </p:cNvPicPr>
          <p:nvPr/>
        </p:nvPicPr>
        <p:blipFill>
          <a:blip r:embed="rId5" cstate="print">
            <a:lum bright="-20000" contrast="30000"/>
          </a:blip>
          <a:srcRect l="5291" t="9449" r="15118"/>
          <a:stretch>
            <a:fillRect/>
          </a:stretch>
        </p:blipFill>
        <p:spPr bwMode="auto">
          <a:xfrm>
            <a:off x="3331015" y="2484487"/>
            <a:ext cx="4027733" cy="183299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74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적정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800" b="1" dirty="0" err="1" smtClean="0">
                <a:latin typeface="맑은 고딕" pitchFamily="50" charset="-127"/>
                <a:ea typeface="맑은 고딕" pitchFamily="50" charset="-127"/>
              </a:rPr>
              <a:t>chelate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titration)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시약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chelate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reagent)</a:t>
            </a: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EDTA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는 물에 잘 녹지 않으므로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적정에서 실제 사용되는 시약은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이나트륨염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(EDTA • 2Na) (Na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H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Y • 2H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O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로 표기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적정 시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M/100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표준용액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사용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물에 대한 용해도가 크지 않고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시료의 금속이온 농도가 크면 종점의 확인이 어렵기 때문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2682404" y="3143192"/>
            <a:ext cx="5328592" cy="1450793"/>
            <a:chOff x="2682404" y="3481966"/>
            <a:chExt cx="5328592" cy="1450793"/>
          </a:xfrm>
        </p:grpSpPr>
        <p:grpSp>
          <p:nvGrpSpPr>
            <p:cNvPr id="21" name="그룹 20"/>
            <p:cNvGrpSpPr/>
            <p:nvPr/>
          </p:nvGrpSpPr>
          <p:grpSpPr>
            <a:xfrm>
              <a:off x="2682404" y="3481966"/>
              <a:ext cx="5328592" cy="1008112"/>
              <a:chOff x="2682404" y="3481966"/>
              <a:chExt cx="5328592" cy="1008112"/>
            </a:xfrm>
          </p:grpSpPr>
          <p:sp>
            <p:nvSpPr>
              <p:cNvPr id="7" name="직사각형 6"/>
              <p:cNvSpPr/>
              <p:nvPr/>
            </p:nvSpPr>
            <p:spPr bwMode="auto">
              <a:xfrm>
                <a:off x="4447341" y="3810107"/>
                <a:ext cx="1800200" cy="36004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N-CH</a:t>
                </a:r>
                <a:r>
                  <a:rPr kumimoji="0" lang="en-US" altLang="ko-KR" sz="19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2</a:t>
                </a:r>
                <a:r>
                  <a:rPr kumimoji="0" lang="en-US" altLang="ko-KR" sz="1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-CH</a:t>
                </a:r>
                <a:r>
                  <a:rPr kumimoji="0" lang="en-US" altLang="ko-KR" sz="19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2</a:t>
                </a:r>
                <a:r>
                  <a:rPr kumimoji="0" lang="en-US" altLang="ko-KR" sz="1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-N</a:t>
                </a:r>
                <a:endParaRPr kumimoji="0" lang="ko-KR" altLang="en-US" sz="1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 bwMode="auto">
              <a:xfrm>
                <a:off x="6426820" y="3481966"/>
                <a:ext cx="1584176" cy="36004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CH</a:t>
                </a:r>
                <a:r>
                  <a:rPr kumimoji="0" lang="en-US" altLang="ko-KR" sz="19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2</a:t>
                </a:r>
                <a:r>
                  <a:rPr kumimoji="0" lang="en-US" altLang="ko-KR" sz="1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-COONa</a:t>
                </a:r>
                <a:endParaRPr kumimoji="0" lang="ko-KR" altLang="en-US" sz="1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9" name="직사각형 8"/>
              <p:cNvSpPr/>
              <p:nvPr/>
            </p:nvSpPr>
            <p:spPr bwMode="auto">
              <a:xfrm>
                <a:off x="6426820" y="4130038"/>
                <a:ext cx="1584176" cy="36004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CH</a:t>
                </a:r>
                <a:r>
                  <a:rPr kumimoji="0" lang="en-US" altLang="ko-KR" sz="19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2</a:t>
                </a:r>
                <a:r>
                  <a:rPr kumimoji="0" lang="en-US" altLang="ko-KR" sz="1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-COOH</a:t>
                </a:r>
                <a:endParaRPr kumimoji="0" lang="ko-KR" altLang="en-US" sz="1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" name="직사각형 9"/>
              <p:cNvSpPr/>
              <p:nvPr/>
            </p:nvSpPr>
            <p:spPr bwMode="auto">
              <a:xfrm>
                <a:off x="2682404" y="3481966"/>
                <a:ext cx="1584176" cy="36004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NaOOCH</a:t>
                </a:r>
                <a:r>
                  <a:rPr kumimoji="0" lang="en-US" altLang="ko-KR" sz="19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2</a:t>
                </a:r>
                <a:r>
                  <a:rPr kumimoji="0" lang="en-US" altLang="ko-KR" sz="1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C</a:t>
                </a:r>
                <a:endParaRPr kumimoji="0" lang="ko-KR" altLang="en-US" sz="1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" name="직사각형 10"/>
              <p:cNvSpPr/>
              <p:nvPr/>
            </p:nvSpPr>
            <p:spPr bwMode="auto">
              <a:xfrm>
                <a:off x="2682404" y="4130038"/>
                <a:ext cx="1584176" cy="36004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858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HOOCH</a:t>
                </a:r>
                <a:r>
                  <a:rPr kumimoji="0" lang="en-US" altLang="ko-KR" sz="19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2</a:t>
                </a:r>
                <a:r>
                  <a:rPr kumimoji="0" lang="en-US" altLang="ko-KR" sz="1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맑은 고딕" pitchFamily="50" charset="-127"/>
                    <a:ea typeface="맑은 고딕" pitchFamily="50" charset="-127"/>
                  </a:rPr>
                  <a:t>C</a:t>
                </a:r>
                <a:endParaRPr kumimoji="0" lang="ko-KR" altLang="en-US" sz="1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14" name="직선 연결선 13"/>
              <p:cNvCxnSpPr>
                <a:stCxn id="7" idx="1"/>
                <a:endCxn id="10" idx="3"/>
              </p:cNvCxnSpPr>
              <p:nvPr/>
            </p:nvCxnSpPr>
            <p:spPr bwMode="auto">
              <a:xfrm rot="10800000">
                <a:off x="4266581" y="3661987"/>
                <a:ext cx="180761" cy="32814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직선 연결선 15"/>
              <p:cNvCxnSpPr>
                <a:stCxn id="7" idx="1"/>
                <a:endCxn id="11" idx="3"/>
              </p:cNvCxnSpPr>
              <p:nvPr/>
            </p:nvCxnSpPr>
            <p:spPr bwMode="auto">
              <a:xfrm rot="10800000" flipV="1">
                <a:off x="4266581" y="3990126"/>
                <a:ext cx="180761" cy="31993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직선 연결선 17"/>
              <p:cNvCxnSpPr>
                <a:stCxn id="7" idx="3"/>
                <a:endCxn id="8" idx="1"/>
              </p:cNvCxnSpPr>
              <p:nvPr/>
            </p:nvCxnSpPr>
            <p:spPr bwMode="auto">
              <a:xfrm flipV="1">
                <a:off x="6247541" y="3661986"/>
                <a:ext cx="179279" cy="32814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직선 연결선 19"/>
              <p:cNvCxnSpPr>
                <a:stCxn id="7" idx="3"/>
                <a:endCxn id="9" idx="1"/>
              </p:cNvCxnSpPr>
              <p:nvPr/>
            </p:nvCxnSpPr>
            <p:spPr bwMode="auto">
              <a:xfrm>
                <a:off x="6247541" y="3990127"/>
                <a:ext cx="179279" cy="31993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직사각형 21"/>
            <p:cNvSpPr/>
            <p:nvPr/>
          </p:nvSpPr>
          <p:spPr bwMode="auto">
            <a:xfrm>
              <a:off x="3922489" y="4572719"/>
              <a:ext cx="2848421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에틸렌</a:t>
              </a:r>
              <a:r>
                <a:rPr lang="ko-KR" altLang="en-US" sz="1600" dirty="0" err="1" smtClean="0">
                  <a:latin typeface="맑은 고딕" pitchFamily="50" charset="-127"/>
                  <a:ea typeface="맑은 고딕" pitchFamily="50" charset="-127"/>
                </a:rPr>
                <a:t>디아민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4 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</a:rPr>
                <a:t>초산 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</a:rPr>
                <a:t>나트륨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75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적정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800" b="1" dirty="0" err="1" smtClean="0">
                <a:latin typeface="맑은 고딕" pitchFamily="50" charset="-127"/>
                <a:ea typeface="맑은 고딕" pitchFamily="50" charset="-127"/>
              </a:rPr>
              <a:t>chelate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titration)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시약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chelate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reagent)</a:t>
            </a: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배위수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의 금속이온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M</a:t>
            </a:r>
            <a:r>
              <a:rPr lang="en-US" altLang="ko-KR" sz="2400" baseline="30000" dirty="0" err="1" smtClean="0">
                <a:latin typeface="맑은 고딕" pitchFamily="50" charset="-127"/>
                <a:ea typeface="맑은 고딕" pitchFamily="50" charset="-127"/>
              </a:rPr>
              <a:t>n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EDTA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의 킬레이트 구조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다른 종류의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시약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1,2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시크로헥산디아민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4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아세트산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CyDTA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니트리로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3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아세트산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2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나트륨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(NTA)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등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1743876" y="2639136"/>
            <a:ext cx="7200801" cy="1656184"/>
            <a:chOff x="1674292" y="3164458"/>
            <a:chExt cx="7200801" cy="1656184"/>
          </a:xfrm>
        </p:grpSpPr>
        <p:sp>
          <p:nvSpPr>
            <p:cNvPr id="19" name="직사각형 18"/>
            <p:cNvSpPr/>
            <p:nvPr/>
          </p:nvSpPr>
          <p:spPr bwMode="auto">
            <a:xfrm>
              <a:off x="5346701" y="3372272"/>
              <a:ext cx="3528392" cy="122321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just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게가 집게발로 금속이온을 잡고 있는 형태→ 금속 </a:t>
              </a:r>
              <a:r>
                <a:rPr kumimoji="0" lang="ko-KR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킬레이트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화합물 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킬레이트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새우와 게의 집게발이라는 의미의 </a:t>
              </a:r>
              <a:r>
                <a:rPr kumimoji="0" lang="en-US" altLang="ko-KR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chela</a:t>
              </a:r>
              <a:r>
                <a:rPr kumimoji="0" lang="ko-KR" altLang="en-US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에서 유래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627714" name="Picture 2" descr="K:\SCANFILE\SCAN0009.JPG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30000"/>
            </a:blip>
            <a:srcRect l="29719" t="69014" r="40744" b="21524"/>
            <a:stretch>
              <a:fillRect/>
            </a:stretch>
          </p:blipFill>
          <p:spPr bwMode="auto">
            <a:xfrm>
              <a:off x="1674292" y="3164458"/>
              <a:ext cx="3684968" cy="1656184"/>
            </a:xfrm>
            <a:prstGeom prst="rect">
              <a:avLst/>
            </a:prstGeom>
            <a:noFill/>
          </p:spPr>
        </p:pic>
      </p:grpSp>
      <p:pic>
        <p:nvPicPr>
          <p:cNvPr id="627715" name="Picture 3" descr="K:\SCANFILE\SCAN0010.JPG"/>
          <p:cNvPicPr>
            <a:picLocks noChangeAspect="1" noChangeArrowheads="1"/>
          </p:cNvPicPr>
          <p:nvPr/>
        </p:nvPicPr>
        <p:blipFill>
          <a:blip r:embed="rId6" cstate="print">
            <a:lum bright="-20000" contrast="30000"/>
          </a:blip>
          <a:srcRect l="34513" t="36557" r="20612" b="50000"/>
          <a:stretch>
            <a:fillRect/>
          </a:stretch>
        </p:blipFill>
        <p:spPr bwMode="auto">
          <a:xfrm>
            <a:off x="3196341" y="5415549"/>
            <a:ext cx="4283692" cy="180019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76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적정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800" b="1" dirty="0" err="1" smtClean="0">
                <a:latin typeface="맑은 고딕" pitchFamily="50" charset="-127"/>
                <a:ea typeface="맑은 고딕" pitchFamily="50" charset="-127"/>
              </a:rPr>
              <a:t>chelate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titration)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시약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chelate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reagent)</a:t>
            </a: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1,2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시크로헥산디아민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4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아세트산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(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CyDTA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-EDTA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와 비슷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물에 대한 용해도는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EDTA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에 비해 약간 크다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생성 상수가 가장 큼 →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EDTA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로 적정할 수 없을 때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CyDTA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사용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니트리로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3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아세트산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2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나트륨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(NTA)</a:t>
            </a: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-H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X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로 표시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EDTA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에 비해 안정도 정수가 낮아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NTA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용액으로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적정되는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금속이온의 종류는 한정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None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알칼리 적정에 있어서는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EDTA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보다 좋은 결과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77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적정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800" b="1" dirty="0" err="1" smtClean="0">
                <a:latin typeface="맑은 고딕" pitchFamily="50" charset="-127"/>
                <a:ea typeface="맑은 고딕" pitchFamily="50" charset="-127"/>
              </a:rPr>
              <a:t>chelate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titration)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완충액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(buffer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solution)</a:t>
            </a: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EDTA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와 금속이온이 안정한 킬레이트 화합물을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생성하는데는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최적의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pH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가 있다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적정의 진행과 동시에 다음과 같은 반응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H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Y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2-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+ M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2+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→ MY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2-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+ 2H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+</a:t>
            </a: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즉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수소이온이 생성되기 때문에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pH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가 낮아짐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이와 같은 현상을 조절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pH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를 일정하게 유지하기 위하여 완충액 사용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타원 5"/>
          <p:cNvSpPr/>
          <p:nvPr/>
        </p:nvSpPr>
        <p:spPr bwMode="auto">
          <a:xfrm>
            <a:off x="4378697" y="3380482"/>
            <a:ext cx="648072" cy="50405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858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78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적정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800" b="1" dirty="0" err="1" smtClean="0">
                <a:latin typeface="맑은 고딕" pitchFamily="50" charset="-127"/>
                <a:ea typeface="맑은 고딕" pitchFamily="50" charset="-127"/>
              </a:rPr>
              <a:t>chelate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titration)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금속 지시약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(metal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indicator)</a:t>
            </a: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종점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결정을 위하여 금속 지시약 사용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금속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지시약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금속이온 농도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en-US" altLang="ko-KR" sz="2400" dirty="0" err="1" smtClean="0">
                <a:latin typeface="맑은 고딕" pitchFamily="50" charset="-127"/>
                <a:ea typeface="맑은 고딕" pitchFamily="50" charset="-127"/>
              </a:rPr>
              <a:t>M</a:t>
            </a:r>
            <a:r>
              <a:rPr lang="en-US" altLang="ko-KR" sz="2400" baseline="30000" dirty="0" err="1" smtClean="0">
                <a:latin typeface="맑은 고딕" pitchFamily="50" charset="-127"/>
                <a:ea typeface="맑은 고딕" pitchFamily="50" charset="-127"/>
              </a:rPr>
              <a:t>n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와 반응하여 변색되는 색소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중화 지시약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수소이온 농도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[H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와 반응하여 변색되는 색소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금속이온의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생성은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pH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의 영향을 크게 받으므로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적정하는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금속이온의 종류에 따라 적당한 금속 지시약과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pH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선택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금속 지시약의 성질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None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①색소 자신이 금속이온과 반응하여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화합물을 형성할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None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   능력이 있어야 한다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None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②생성된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화합물의 안정도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상수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시약과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금속이온으로 생성된 화합물의 안정도 상수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446088" lvl="1" indent="-84138" algn="just" eaLnBrk="1" hangingPunct="1">
              <a:lnSpc>
                <a:spcPts val="3840"/>
              </a:lnSpc>
              <a:spcBef>
                <a:spcPts val="0"/>
              </a:spcBef>
              <a:buClrTx/>
              <a:buSzPct val="100000"/>
              <a:buNone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③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화합물은 명확하게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등색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오렌지 색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이 되어야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79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9. M/100 EDTA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조제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목적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에틸렌디아민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4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초산나트륨을 정확히 칭량하고 물에 용해시켜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M/100 EDTA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(1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차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을 조제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해설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EDTA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표준용액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조제에는 </a:t>
            </a:r>
            <a:r>
              <a:rPr kumimoji="0"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에틸렌디아민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4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초산 </a:t>
            </a:r>
            <a:r>
              <a:rPr kumimoji="0"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나트륨염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사용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이유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적당한 용해도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용이하게 재결정으로 정제 가능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조해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및 흡습성이 없고 보존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취급이 용이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2147660" y="2988543"/>
          <a:ext cx="6398080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6304"/>
                <a:gridCol w="3661776"/>
              </a:tblGrid>
              <a:tr h="29883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</a:t>
                      </a:r>
                      <a:r>
                        <a:rPr lang="en-US" altLang="ko-KR" sz="16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</a:t>
                      </a:r>
                      <a:r>
                        <a:rPr lang="en-US" altLang="ko-KR" sz="16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14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O</a:t>
                      </a:r>
                      <a:r>
                        <a:rPr lang="en-US" altLang="ko-KR" sz="16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</a:t>
                      </a:r>
                      <a:r>
                        <a:rPr lang="en-US" altLang="ko-KR" sz="16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Na</a:t>
                      </a:r>
                      <a:r>
                        <a:rPr lang="en-US" altLang="ko-KR" sz="16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• 2H</a:t>
                      </a:r>
                      <a:r>
                        <a:rPr lang="en-US" altLang="ko-KR" sz="16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O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298832"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ko-KR" altLang="en-US" sz="16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에틸렌디아민</a:t>
                      </a: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4 </a:t>
                      </a: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아세트산</a:t>
                      </a:r>
                      <a:endParaRPr lang="en-US" altLang="ko-KR" sz="16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>
                        <a:buFont typeface="Wingdings" pitchFamily="2" charset="2"/>
                        <a:buNone/>
                      </a:pP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 나트륨 </a:t>
                      </a:r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2 </a:t>
                      </a: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수화물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ko-KR" altLang="en-US" sz="16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무색</a:t>
                      </a:r>
                      <a:r>
                        <a:rPr lang="en-US" altLang="ko-KR" sz="16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6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결정성</a:t>
                      </a:r>
                      <a:r>
                        <a:rPr lang="en-US" altLang="ko-KR" sz="16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6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분말</a:t>
                      </a:r>
                      <a:r>
                        <a:rPr lang="en-US" altLang="ko-KR" sz="16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상온에서 안정</a:t>
                      </a:r>
                      <a:endParaRPr lang="ko-KR" altLang="en-US" sz="160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8832"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식량</a:t>
                      </a:r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: 372.24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건조제로서 황산</a:t>
                      </a:r>
                      <a:r>
                        <a:rPr lang="en-US" altLang="ko-KR" sz="16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염화칼슘을</a:t>
                      </a:r>
                      <a:r>
                        <a:rPr lang="ko-KR" altLang="en-US" sz="16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사용</a:t>
                      </a:r>
                      <a:endParaRPr lang="ko-KR" altLang="en-US" sz="1600" baseline="300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용해도</a:t>
                      </a:r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: 11g/100g </a:t>
                      </a: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물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indent="-857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100 ℃</a:t>
                      </a:r>
                      <a:r>
                        <a:rPr lang="ko-KR" altLang="en-US" sz="16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에서 결정수가 감소 → </a:t>
                      </a:r>
                      <a:r>
                        <a:rPr lang="en-US" altLang="ko-KR" sz="16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120 ℃</a:t>
                      </a:r>
                      <a:r>
                        <a:rPr lang="ko-KR" altLang="en-US" sz="16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에서 무수염으로 변화</a:t>
                      </a:r>
                      <a:endParaRPr lang="ko-KR" altLang="en-US" sz="1600" baseline="300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8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1044575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1.1 Introduction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실험실 안전수칙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정리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실험안전의 길잡이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(p247)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정리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Ch.1.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실험실 안전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80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4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9. M/100 EDTA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조제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5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계산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 EDTA • 2Na • 2H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O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채취량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0.9415 g,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이것을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용해하여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250 ml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한다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조제한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EDTA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농도는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5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고찰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M/100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아연 용액을 사용하여 표정하는 방법 사용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M/100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아연 용액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25 ml +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물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75 ml +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수산화나트륨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용액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(10%)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중화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+ </a:t>
            </a:r>
            <a:r>
              <a:rPr kumimoji="0"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암모니성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염화암모늄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완충용액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2 ml + EBT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용액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방울 → 조제한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EDTA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용액으로 적정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적색 → 청색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2289523" y="3438972"/>
            <a:ext cx="6100356" cy="629691"/>
            <a:chOff x="3566825" y="3672898"/>
            <a:chExt cx="6100356" cy="629691"/>
          </a:xfrm>
        </p:grpSpPr>
        <p:graphicFrame>
          <p:nvGraphicFramePr>
            <p:cNvPr id="8" name="개체 7"/>
            <p:cNvGraphicFramePr>
              <a:graphicFrameLocks noChangeAspect="1"/>
            </p:cNvGraphicFramePr>
            <p:nvPr/>
          </p:nvGraphicFramePr>
          <p:xfrm>
            <a:off x="3566825" y="3672898"/>
            <a:ext cx="3534395" cy="629691"/>
          </p:xfrm>
          <a:graphic>
            <a:graphicData uri="http://schemas.openxmlformats.org/presentationml/2006/ole">
              <p:oleObj spid="_x0000_s621577" name="Equation" r:id="rId6" imgW="2209800" imgH="393700" progId="Equation.3">
                <p:embed/>
              </p:oleObj>
            </a:graphicData>
          </a:graphic>
        </p:graphicFrame>
        <p:sp>
          <p:nvSpPr>
            <p:cNvPr id="9" name="직사각형 8"/>
            <p:cNvSpPr/>
            <p:nvPr/>
          </p:nvSpPr>
          <p:spPr bwMode="auto">
            <a:xfrm>
              <a:off x="7074893" y="3805085"/>
              <a:ext cx="2592288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∴ 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M/100 EDTA (f=1.012)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81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Blip>
                <a:blip r:embed="rId3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9. M/100 EDTA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조제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준비물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668361" y="2052440"/>
          <a:ext cx="7998818" cy="26642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99409"/>
                <a:gridCol w="3999409"/>
              </a:tblGrid>
              <a:tr h="532859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칭량병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en-US" altLang="ko-KR" sz="2000" b="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C</a:t>
                      </a:r>
                      <a:r>
                        <a:rPr lang="en-US" altLang="ko-KR" sz="20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</a:t>
                      </a:r>
                      <a:r>
                        <a:rPr lang="en-US" altLang="ko-KR" sz="20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14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O</a:t>
                      </a:r>
                      <a:r>
                        <a:rPr lang="en-US" altLang="ko-KR" sz="20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</a:t>
                      </a:r>
                      <a:r>
                        <a:rPr lang="en-US" altLang="ko-KR" sz="20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Na</a:t>
                      </a:r>
                      <a:r>
                        <a:rPr lang="en-US" altLang="ko-KR" sz="20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• 2H</a:t>
                      </a:r>
                      <a:r>
                        <a:rPr lang="en-US" altLang="ko-KR" sz="20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O 0.9~1g</a:t>
                      </a:r>
                      <a:endParaRPr lang="ko-KR" altLang="en-US" sz="2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데시케이터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1</a:t>
                      </a:r>
                      <a:r>
                        <a:rPr lang="ko-KR" altLang="en-US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ko-KR" altLang="en-US" sz="2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NH4Cl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6.75 g</a:t>
                      </a:r>
                      <a:endParaRPr lang="ko-KR" altLang="en-US" sz="2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매스 플라스크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250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ml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진한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암모니아수 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57 ml</a:t>
                      </a:r>
                      <a:endParaRPr lang="ko-KR" altLang="en-US" sz="2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비이커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(300 ml)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시약병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1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en-US" altLang="ko-KR" sz="2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endParaRPr lang="en-US" altLang="ko-KR" sz="2000" b="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82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Blip>
                <a:blip r:embed="rId4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9. M/100 EDTA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조제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5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M/100 EDTA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조제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40005" name="Picture 5" descr="http://www.rei.com/pix/common/pixel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538" y="-136525"/>
            <a:ext cx="9525" cy="9525"/>
          </a:xfrm>
          <a:prstGeom prst="rect">
            <a:avLst/>
          </a:prstGeom>
          <a:noFill/>
        </p:spPr>
      </p:pic>
      <p:pic>
        <p:nvPicPr>
          <p:cNvPr id="640007" name="Picture 7" descr="http://www.rei.com/pix/common/pixel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538" y="-136525"/>
            <a:ext cx="9525" cy="9525"/>
          </a:xfrm>
          <a:prstGeom prst="rect">
            <a:avLst/>
          </a:prstGeom>
          <a:noFill/>
        </p:spPr>
      </p:pic>
      <p:grpSp>
        <p:nvGrpSpPr>
          <p:cNvPr id="90" name="그룹 89"/>
          <p:cNvGrpSpPr/>
          <p:nvPr/>
        </p:nvGrpSpPr>
        <p:grpSpPr>
          <a:xfrm>
            <a:off x="799563" y="2123506"/>
            <a:ext cx="9070922" cy="4993182"/>
            <a:chOff x="954212" y="1985277"/>
            <a:chExt cx="9070922" cy="4993182"/>
          </a:xfrm>
        </p:grpSpPr>
        <p:graphicFrame>
          <p:nvGraphicFramePr>
            <p:cNvPr id="25" name="개체 24"/>
            <p:cNvGraphicFramePr>
              <a:graphicFrameLocks noChangeAspect="1"/>
            </p:cNvGraphicFramePr>
            <p:nvPr/>
          </p:nvGraphicFramePr>
          <p:xfrm>
            <a:off x="9516756" y="3316694"/>
            <a:ext cx="114300" cy="215900"/>
          </p:xfrm>
          <a:graphic>
            <a:graphicData uri="http://schemas.openxmlformats.org/presentationml/2006/ole">
              <p:oleObj spid="_x0000_s640010" name="Equation" r:id="rId7" imgW="114151" imgH="215619" progId="Equation.3">
                <p:embed/>
              </p:oleObj>
            </a:graphicData>
          </a:graphic>
        </p:graphicFrame>
        <p:sp>
          <p:nvSpPr>
            <p:cNvPr id="29" name="직사각형 28"/>
            <p:cNvSpPr/>
            <p:nvPr/>
          </p:nvSpPr>
          <p:spPr bwMode="auto">
            <a:xfrm>
              <a:off x="1655448" y="1985277"/>
              <a:ext cx="2467115" cy="5040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85838"/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EDTA • 2Na • 2H</a:t>
              </a:r>
              <a:r>
                <a:rPr lang="en-US" altLang="ko-KR" sz="1600" baseline="-25000" dirty="0" smtClean="0"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O</a:t>
              </a:r>
            </a:p>
            <a:p>
              <a:pPr algn="ctr" defTabSz="985838"/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약 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0.9 ~ 1.0 g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 bwMode="auto">
            <a:xfrm>
              <a:off x="5706740" y="3073607"/>
              <a:ext cx="1008112" cy="4320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용해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45" name="Picture 4" descr="Click to view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61716" y="5580831"/>
              <a:ext cx="874118" cy="1137065"/>
            </a:xfrm>
            <a:prstGeom prst="rect">
              <a:avLst/>
            </a:prstGeom>
            <a:noFill/>
          </p:spPr>
        </p:pic>
        <p:sp>
          <p:nvSpPr>
            <p:cNvPr id="47" name="직사각형 46"/>
            <p:cNvSpPr/>
            <p:nvPr/>
          </p:nvSpPr>
          <p:spPr bwMode="auto">
            <a:xfrm>
              <a:off x="954212" y="5940871"/>
              <a:ext cx="151216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삼각 플라스크</a:t>
              </a:r>
              <a:endPara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600" dirty="0" err="1" smtClean="0">
                  <a:latin typeface="맑은 고딕" pitchFamily="50" charset="-127"/>
                  <a:ea typeface="맑은 고딕" pitchFamily="50" charset="-127"/>
                </a:rPr>
                <a:t>비이커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 bwMode="auto">
            <a:xfrm>
              <a:off x="5541979" y="5913818"/>
              <a:ext cx="1317410" cy="53110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표선까지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가한다</a:t>
              </a:r>
            </a:p>
          </p:txBody>
        </p:sp>
        <p:sp>
          <p:nvSpPr>
            <p:cNvPr id="61" name="사각형 설명선 60"/>
            <p:cNvSpPr/>
            <p:nvPr/>
          </p:nvSpPr>
          <p:spPr bwMode="auto">
            <a:xfrm>
              <a:off x="7506940" y="3348583"/>
              <a:ext cx="1850942" cy="1008112"/>
            </a:xfrm>
            <a:prstGeom prst="wedgeRectCallout">
              <a:avLst>
                <a:gd name="adj1" fmla="val -54088"/>
                <a:gd name="adj2" fmla="val -86141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just" defTabSz="985838" rtl="0" eaLnBrk="0" fontAlgn="base" latinLnBrk="1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금속이온을</a:t>
              </a:r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함유하지</a:t>
              </a:r>
              <a:endPara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just" defTabSz="985838" rtl="0" eaLnBrk="0" fontAlgn="base" latinLnBrk="1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400" dirty="0" smtClean="0">
                  <a:latin typeface="맑은 고딕" pitchFamily="50" charset="-127"/>
                  <a:ea typeface="맑은 고딕" pitchFamily="50" charset="-127"/>
                </a:rPr>
                <a:t> 않은 증류수 사용 </a:t>
              </a:r>
              <a:endParaRPr lang="en-US" altLang="ko-KR" sz="14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just" defTabSz="985838" rtl="0" eaLnBrk="0" fontAlgn="base" latinLnBrk="1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</a:rPr>
                <a:t> (</a:t>
              </a:r>
              <a:r>
                <a:rPr lang="ko-KR" altLang="en-US" sz="1400" dirty="0" smtClean="0">
                  <a:latin typeface="맑은 고딕" pitchFamily="50" charset="-127"/>
                  <a:ea typeface="맑은 고딕" pitchFamily="50" charset="-127"/>
                </a:rPr>
                <a:t>이온교환수지 사용</a:t>
              </a:r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ko-KR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 bwMode="auto">
            <a:xfrm>
              <a:off x="2004856" y="2871760"/>
              <a:ext cx="1781357" cy="5040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</a:rPr>
                <a:t>약 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80 ℃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</a:rPr>
                <a:t>에서 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5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</a:rPr>
                <a:t>시간 건조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 bwMode="auto">
            <a:xfrm>
              <a:off x="2004856" y="3758243"/>
              <a:ext cx="1781357" cy="5040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데시케이터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안에서 </a:t>
              </a:r>
              <a:r>
                <a:rPr kumimoji="0" lang="ko-KR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방냉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 bwMode="auto">
            <a:xfrm>
              <a:off x="2004856" y="4644727"/>
              <a:ext cx="1781357" cy="5040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정확히 칭량</a:t>
              </a:r>
            </a:p>
          </p:txBody>
        </p:sp>
        <p:cxnSp>
          <p:nvCxnSpPr>
            <p:cNvPr id="66" name="직선 화살표 연결선 65"/>
            <p:cNvCxnSpPr>
              <a:stCxn id="29" idx="2"/>
              <a:endCxn id="38" idx="0"/>
            </p:cNvCxnSpPr>
            <p:nvPr/>
          </p:nvCxnSpPr>
          <p:spPr bwMode="auto">
            <a:xfrm rot="16200000" flipH="1">
              <a:off x="2697793" y="2680545"/>
              <a:ext cx="382427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직선 화살표 연결선 67"/>
            <p:cNvCxnSpPr>
              <a:stCxn id="38" idx="2"/>
              <a:endCxn id="41" idx="0"/>
            </p:cNvCxnSpPr>
            <p:nvPr/>
          </p:nvCxnSpPr>
          <p:spPr bwMode="auto">
            <a:xfrm rot="5400000">
              <a:off x="2704322" y="3567029"/>
              <a:ext cx="382427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직선 화살표 연결선 69"/>
            <p:cNvCxnSpPr>
              <a:stCxn id="41" idx="2"/>
              <a:endCxn id="42" idx="0"/>
            </p:cNvCxnSpPr>
            <p:nvPr/>
          </p:nvCxnSpPr>
          <p:spPr bwMode="auto">
            <a:xfrm rot="5400000">
              <a:off x="2704321" y="4453513"/>
              <a:ext cx="382428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71" name="Picture 6" descr="Click to view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653592" y="3897594"/>
              <a:ext cx="1114425" cy="1619251"/>
            </a:xfrm>
            <a:prstGeom prst="rect">
              <a:avLst/>
            </a:prstGeom>
            <a:noFill/>
          </p:spPr>
        </p:pic>
        <p:sp>
          <p:nvSpPr>
            <p:cNvPr id="72" name="직사각형 71"/>
            <p:cNvSpPr/>
            <p:nvPr/>
          </p:nvSpPr>
          <p:spPr bwMode="auto">
            <a:xfrm>
              <a:off x="4554612" y="4401650"/>
              <a:ext cx="165618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250 ml</a:t>
              </a: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</a:rPr>
                <a:t>메스 플라스크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640009" name="Picture 9" descr="http://www.rei.com/zoom/402056Lrg.jpg/330"/>
            <p:cNvPicPr>
              <a:picLocks noChangeAspect="1" noChangeArrowheads="1"/>
            </p:cNvPicPr>
            <p:nvPr/>
          </p:nvPicPr>
          <p:blipFill>
            <a:blip r:embed="rId11" cstate="print"/>
            <a:srcRect l="28633" r="27487"/>
            <a:stretch>
              <a:fillRect/>
            </a:stretch>
          </p:blipFill>
          <p:spPr bwMode="auto">
            <a:xfrm>
              <a:off x="7684910" y="5394283"/>
              <a:ext cx="892458" cy="1584176"/>
            </a:xfrm>
            <a:prstGeom prst="rect">
              <a:avLst/>
            </a:prstGeom>
            <a:noFill/>
          </p:spPr>
        </p:pic>
        <p:sp>
          <p:nvSpPr>
            <p:cNvPr id="73" name="직사각형 72"/>
            <p:cNvSpPr/>
            <p:nvPr/>
          </p:nvSpPr>
          <p:spPr bwMode="auto">
            <a:xfrm>
              <a:off x="8382610" y="5904297"/>
              <a:ext cx="1642524" cy="50405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M/100 EDTA</a:t>
              </a: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표준액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75" name="직선 화살표 연결선 74"/>
            <p:cNvCxnSpPr>
              <a:stCxn id="43" idx="2"/>
              <a:endCxn id="71" idx="0"/>
            </p:cNvCxnSpPr>
            <p:nvPr/>
          </p:nvCxnSpPr>
          <p:spPr bwMode="auto">
            <a:xfrm rot="16200000" flipH="1">
              <a:off x="6014831" y="3701619"/>
              <a:ext cx="391939" cy="9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직선 화살표 연결선 76"/>
            <p:cNvCxnSpPr>
              <a:stCxn id="71" idx="2"/>
              <a:endCxn id="53" idx="0"/>
            </p:cNvCxnSpPr>
            <p:nvPr/>
          </p:nvCxnSpPr>
          <p:spPr bwMode="auto">
            <a:xfrm rot="5400000">
              <a:off x="6007259" y="5710271"/>
              <a:ext cx="396973" cy="10121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hape 78"/>
            <p:cNvCxnSpPr>
              <a:stCxn id="45" idx="2"/>
              <a:endCxn id="43" idx="0"/>
            </p:cNvCxnSpPr>
            <p:nvPr/>
          </p:nvCxnSpPr>
          <p:spPr bwMode="auto">
            <a:xfrm rot="5400000" flipH="1" flipV="1">
              <a:off x="2732640" y="3239741"/>
              <a:ext cx="3644289" cy="3312021"/>
            </a:xfrm>
            <a:prstGeom prst="bentConnector5">
              <a:avLst>
                <a:gd name="adj1" fmla="val -6273"/>
                <a:gd name="adj2" fmla="val 48989"/>
                <a:gd name="adj3" fmla="val 114442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직사각형 80"/>
            <p:cNvSpPr/>
            <p:nvPr/>
          </p:nvSpPr>
          <p:spPr bwMode="auto">
            <a:xfrm>
              <a:off x="6786860" y="2492697"/>
              <a:ext cx="1296144" cy="50405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증류수</a:t>
              </a:r>
              <a:endPara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50~100 ml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83" name="직선 화살표 연결선 82"/>
            <p:cNvCxnSpPr>
              <a:stCxn id="42" idx="2"/>
              <a:endCxn id="45" idx="0"/>
            </p:cNvCxnSpPr>
            <p:nvPr/>
          </p:nvCxnSpPr>
          <p:spPr bwMode="auto">
            <a:xfrm rot="16200000" flipH="1">
              <a:off x="2681131" y="5363187"/>
              <a:ext cx="432048" cy="324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직선 화살표 연결선 85"/>
            <p:cNvCxnSpPr>
              <a:stCxn id="81" idx="1"/>
            </p:cNvCxnSpPr>
            <p:nvPr/>
          </p:nvCxnSpPr>
          <p:spPr bwMode="auto">
            <a:xfrm rot="10800000" flipV="1">
              <a:off x="6210860" y="2780729"/>
              <a:ext cx="5760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직선 화살표 연결선 88"/>
            <p:cNvCxnSpPr>
              <a:stCxn id="53" idx="3"/>
              <a:endCxn id="640009" idx="1"/>
            </p:cNvCxnSpPr>
            <p:nvPr/>
          </p:nvCxnSpPr>
          <p:spPr bwMode="auto">
            <a:xfrm>
              <a:off x="6859389" y="6179373"/>
              <a:ext cx="825521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1" name="직사각형 90"/>
          <p:cNvSpPr/>
          <p:nvPr/>
        </p:nvSpPr>
        <p:spPr bwMode="auto">
          <a:xfrm>
            <a:off x="8371036" y="5220791"/>
            <a:ext cx="1368152" cy="5040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858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Poly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ethylene</a:t>
            </a:r>
          </a:p>
          <a:p>
            <a:pPr marL="0" marR="0" indent="0" algn="ctr" defTabSz="9858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battle</a:t>
            </a:r>
            <a:endParaRPr kumimoji="0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83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Blip>
                <a:blip r:embed="rId4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9. M/100 EDTA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표준액의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조제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5"/>
              </a:buBlip>
            </a:pP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염화암모늄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암모니아 완충액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(pH 10)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조제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40005" name="Picture 5" descr="http://www.rei.com/pix/common/pixel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538" y="-136525"/>
            <a:ext cx="9525" cy="9525"/>
          </a:xfrm>
          <a:prstGeom prst="rect">
            <a:avLst/>
          </a:prstGeom>
          <a:noFill/>
        </p:spPr>
      </p:pic>
      <p:pic>
        <p:nvPicPr>
          <p:cNvPr id="640007" name="Picture 7" descr="http://www.rei.com/pix/common/pixel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538" y="-136525"/>
            <a:ext cx="9525" cy="9525"/>
          </a:xfrm>
          <a:prstGeom prst="rect">
            <a:avLst/>
          </a:prstGeom>
          <a:noFill/>
        </p:spPr>
      </p:pic>
      <p:graphicFrame>
        <p:nvGraphicFramePr>
          <p:cNvPr id="25" name="개체 24"/>
          <p:cNvGraphicFramePr>
            <a:graphicFrameLocks noChangeAspect="1"/>
          </p:cNvGraphicFramePr>
          <p:nvPr/>
        </p:nvGraphicFramePr>
        <p:xfrm>
          <a:off x="9362107" y="3454923"/>
          <a:ext cx="114300" cy="215900"/>
        </p:xfrm>
        <a:graphic>
          <a:graphicData uri="http://schemas.openxmlformats.org/presentationml/2006/ole">
            <p:oleObj spid="_x0000_s648201" name="Equation" r:id="rId7" imgW="114151" imgH="215619" progId="Equation.3">
              <p:embed/>
            </p:oleObj>
          </a:graphicData>
        </a:graphic>
      </p:graphicFrame>
      <p:grpSp>
        <p:nvGrpSpPr>
          <p:cNvPr id="51" name="그룹 50"/>
          <p:cNvGrpSpPr/>
          <p:nvPr/>
        </p:nvGrpSpPr>
        <p:grpSpPr>
          <a:xfrm>
            <a:off x="964845" y="2123506"/>
            <a:ext cx="6685170" cy="5185517"/>
            <a:chOff x="964845" y="2123506"/>
            <a:chExt cx="6685170" cy="5185517"/>
          </a:xfrm>
        </p:grpSpPr>
        <p:sp>
          <p:nvSpPr>
            <p:cNvPr id="29" name="직사각형 28"/>
            <p:cNvSpPr/>
            <p:nvPr/>
          </p:nvSpPr>
          <p:spPr bwMode="auto">
            <a:xfrm>
              <a:off x="1511432" y="2123506"/>
              <a:ext cx="2467115" cy="5040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85838"/>
              <a:r>
                <a:rPr lang="ko-KR" altLang="en-US" sz="1600" dirty="0" err="1" smtClean="0">
                  <a:latin typeface="맑은 고딕" pitchFamily="50" charset="-127"/>
                  <a:ea typeface="맑은 고딕" pitchFamily="50" charset="-127"/>
                </a:rPr>
                <a:t>염화암모늄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NH</a:t>
              </a:r>
              <a:r>
                <a:rPr lang="en-US" altLang="ko-KR" sz="1600" baseline="-25000" dirty="0" smtClean="0"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Cl</a:t>
              </a:r>
            </a:p>
            <a:p>
              <a:pPr algn="ctr" defTabSz="985838"/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약 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6.75 g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 bwMode="auto">
            <a:xfrm>
              <a:off x="2239723" y="4572719"/>
              <a:ext cx="1008112" cy="4320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용해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45" name="Picture 4" descr="Click to view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07067" y="2988543"/>
              <a:ext cx="874118" cy="1137065"/>
            </a:xfrm>
            <a:prstGeom prst="rect">
              <a:avLst/>
            </a:prstGeom>
            <a:noFill/>
          </p:spPr>
        </p:pic>
        <p:sp>
          <p:nvSpPr>
            <p:cNvPr id="47" name="직사각형 46"/>
            <p:cNvSpPr/>
            <p:nvPr/>
          </p:nvSpPr>
          <p:spPr bwMode="auto">
            <a:xfrm>
              <a:off x="4050556" y="3276575"/>
              <a:ext cx="1728192" cy="57606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진한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암모니아수</a:t>
              </a:r>
              <a:endPara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57 ml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 bwMode="auto">
            <a:xfrm>
              <a:off x="1863634" y="5364807"/>
              <a:ext cx="1781357" cy="5040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전량을 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100 ml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640009" name="Picture 9" descr="http://www.rei.com/zoom/402056Lrg.jpg/330"/>
            <p:cNvPicPr>
              <a:picLocks noChangeAspect="1" noChangeArrowheads="1"/>
            </p:cNvPicPr>
            <p:nvPr/>
          </p:nvPicPr>
          <p:blipFill>
            <a:blip r:embed="rId9" cstate="print"/>
            <a:srcRect l="28633" r="27487"/>
            <a:stretch>
              <a:fillRect/>
            </a:stretch>
          </p:blipFill>
          <p:spPr bwMode="auto">
            <a:xfrm>
              <a:off x="4554612" y="5724847"/>
              <a:ext cx="892458" cy="1584176"/>
            </a:xfrm>
            <a:prstGeom prst="rect">
              <a:avLst/>
            </a:prstGeom>
            <a:noFill/>
          </p:spPr>
        </p:pic>
        <p:sp>
          <p:nvSpPr>
            <p:cNvPr id="73" name="직사각형 72"/>
            <p:cNvSpPr/>
            <p:nvPr/>
          </p:nvSpPr>
          <p:spPr bwMode="auto">
            <a:xfrm>
              <a:off x="5490716" y="6588943"/>
              <a:ext cx="2159299" cy="50405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염화암모늄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</a:rPr>
                <a:t>암모니아 </a:t>
              </a:r>
              <a:endParaRPr lang="en-US" altLang="ko-KR" sz="16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완충액</a:t>
              </a:r>
            </a:p>
          </p:txBody>
        </p:sp>
        <p:cxnSp>
          <p:nvCxnSpPr>
            <p:cNvPr id="79" name="Shape 78"/>
            <p:cNvCxnSpPr>
              <a:stCxn id="45" idx="2"/>
              <a:endCxn id="43" idx="0"/>
            </p:cNvCxnSpPr>
            <p:nvPr/>
          </p:nvCxnSpPr>
          <p:spPr bwMode="auto">
            <a:xfrm rot="5400000">
              <a:off x="2520398" y="4348990"/>
              <a:ext cx="447111" cy="347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직사각형 80"/>
            <p:cNvSpPr/>
            <p:nvPr/>
          </p:nvSpPr>
          <p:spPr bwMode="auto">
            <a:xfrm>
              <a:off x="964845" y="4924549"/>
              <a:ext cx="864096" cy="50405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</a:rPr>
                <a:t>증류수</a:t>
              </a:r>
              <a:endPara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35" name="직선 화살표 연결선 34"/>
            <p:cNvCxnSpPr>
              <a:stCxn id="29" idx="2"/>
              <a:endCxn id="45" idx="0"/>
            </p:cNvCxnSpPr>
            <p:nvPr/>
          </p:nvCxnSpPr>
          <p:spPr bwMode="auto">
            <a:xfrm rot="5400000">
              <a:off x="2564068" y="2807620"/>
              <a:ext cx="360981" cy="864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hape 36"/>
            <p:cNvCxnSpPr>
              <a:stCxn id="47" idx="2"/>
            </p:cNvCxnSpPr>
            <p:nvPr/>
          </p:nvCxnSpPr>
          <p:spPr bwMode="auto">
            <a:xfrm rot="5400000">
              <a:off x="3582455" y="3024498"/>
              <a:ext cx="504056" cy="2160339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직선 화살표 연결선 39"/>
            <p:cNvCxnSpPr>
              <a:stCxn id="43" idx="2"/>
              <a:endCxn id="42" idx="0"/>
            </p:cNvCxnSpPr>
            <p:nvPr/>
          </p:nvCxnSpPr>
          <p:spPr bwMode="auto">
            <a:xfrm rot="16200000" flipH="1">
              <a:off x="2563759" y="5184787"/>
              <a:ext cx="36004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직선 화살표 연결선 45"/>
            <p:cNvCxnSpPr/>
            <p:nvPr/>
          </p:nvCxnSpPr>
          <p:spPr bwMode="auto">
            <a:xfrm flipV="1">
              <a:off x="1756933" y="5180682"/>
              <a:ext cx="9720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직사각형 47"/>
            <p:cNvSpPr/>
            <p:nvPr/>
          </p:nvSpPr>
          <p:spPr bwMode="auto">
            <a:xfrm>
              <a:off x="5562724" y="5652269"/>
              <a:ext cx="1368152" cy="50405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Poly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ethylene</a:t>
              </a: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battle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50" name="Shape 49"/>
            <p:cNvCxnSpPr>
              <a:stCxn id="42" idx="2"/>
              <a:endCxn id="640009" idx="1"/>
            </p:cNvCxnSpPr>
            <p:nvPr/>
          </p:nvCxnSpPr>
          <p:spPr bwMode="auto">
            <a:xfrm rot="16200000" flipH="1">
              <a:off x="3330426" y="5292749"/>
              <a:ext cx="648072" cy="1800299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직사각형 51"/>
          <p:cNvSpPr/>
          <p:nvPr/>
        </p:nvSpPr>
        <p:spPr bwMode="auto">
          <a:xfrm>
            <a:off x="5994772" y="2340471"/>
            <a:ext cx="3960440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180975" marR="0" indent="-180975" algn="l" defTabSz="985838" rtl="0" eaLnBrk="1" fontAlgn="base" latinLnBrk="1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완충작용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용액에 산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또는 염기를 가해도 일정한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pH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를 유지하는 작용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180975" marR="0" indent="-180975" algn="l" defTabSz="985838" rtl="0" eaLnBrk="1" fontAlgn="base" latinLnBrk="1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완충액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완충작용을 하는 용액 </a:t>
            </a:r>
            <a:endParaRPr kumimoji="0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84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10.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물의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경도 측정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전경도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; total hardness)</a:t>
            </a: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목적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M/100 EDTA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표준액을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사용하여 물의 경도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전경도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를 측정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해설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경도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(hardness):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물속에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함유되어 있는 경도 유발물질에 의해 나타나는 물의 세기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물속의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Ca</a:t>
            </a:r>
            <a:r>
              <a:rPr kumimoji="0"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2+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, Mg</a:t>
            </a:r>
            <a:r>
              <a:rPr kumimoji="0"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2+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의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양을 이것에 대응하는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CaCO</a:t>
            </a:r>
            <a:r>
              <a:rPr kumimoji="0"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의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400" dirty="0" err="1" smtClean="0">
                <a:latin typeface="맑은 고딕" pitchFamily="50" charset="-127"/>
                <a:ea typeface="맑은 고딕" pitchFamily="50" charset="-127"/>
              </a:rPr>
              <a:t>ppm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(mg/L)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으로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환산하여 표시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센물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(hard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water):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많은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양의 세제 필요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파이프에 물때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(scale)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생성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물의 경도는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나라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지역 등에 따라 현저하게 차이가 있음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경도에 따른 물의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분류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ctr" eaLnBrk="1" hangingPunct="1">
              <a:lnSpc>
                <a:spcPts val="30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kumimoji="0" lang="ko-KR" altLang="en-US" sz="2000" dirty="0" smtClean="0">
                <a:latin typeface="맑은 고딕" pitchFamily="50" charset="-127"/>
                <a:ea typeface="맑은 고딕" pitchFamily="50" charset="-127"/>
              </a:rPr>
              <a:t>단물</a:t>
            </a:r>
            <a:r>
              <a:rPr kumimoji="0" lang="en-US" altLang="ko-KR" sz="2000" dirty="0" smtClean="0">
                <a:latin typeface="맑은 고딕" pitchFamily="50" charset="-127"/>
                <a:ea typeface="맑은 고딕" pitchFamily="50" charset="-127"/>
              </a:rPr>
              <a:t>: 0 ~ 75 mg/L             </a:t>
            </a:r>
            <a:r>
              <a:rPr kumimoji="0" lang="ko-KR" altLang="en-US" sz="2000" dirty="0" smtClean="0">
                <a:latin typeface="맑은 고딕" pitchFamily="50" charset="-127"/>
                <a:ea typeface="맑은 고딕" pitchFamily="50" charset="-127"/>
              </a:rPr>
              <a:t>약간 센물</a:t>
            </a:r>
            <a:r>
              <a:rPr kumimoji="0" lang="en-US" altLang="ko-KR" sz="2000" dirty="0" smtClean="0">
                <a:latin typeface="맑은 고딕" pitchFamily="50" charset="-127"/>
                <a:ea typeface="맑은 고딕" pitchFamily="50" charset="-127"/>
              </a:rPr>
              <a:t>: 75 ~ 150 mg/L</a:t>
            </a:r>
          </a:p>
          <a:p>
            <a:pPr marL="542925" lvl="1" indent="-180975" algn="just" eaLnBrk="1" hangingPunct="1">
              <a:lnSpc>
                <a:spcPts val="30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kumimoji="0" lang="ko-KR" altLang="en-US" sz="2000" dirty="0" smtClean="0">
                <a:latin typeface="맑은 고딕" pitchFamily="50" charset="-127"/>
                <a:ea typeface="맑은 고딕" pitchFamily="50" charset="-127"/>
              </a:rPr>
              <a:t>              센물</a:t>
            </a:r>
            <a:r>
              <a:rPr kumimoji="0" lang="en-US" altLang="ko-KR" sz="2000" dirty="0" smtClean="0">
                <a:latin typeface="맑은 고딕" pitchFamily="50" charset="-127"/>
                <a:ea typeface="맑은 고딕" pitchFamily="50" charset="-127"/>
              </a:rPr>
              <a:t>: 150 ~ 300 mg/L         </a:t>
            </a:r>
            <a:r>
              <a:rPr kumimoji="0" lang="ko-KR" altLang="en-US" sz="2000" dirty="0" smtClean="0">
                <a:latin typeface="맑은 고딕" pitchFamily="50" charset="-127"/>
                <a:ea typeface="맑은 고딕" pitchFamily="50" charset="-127"/>
              </a:rPr>
              <a:t>매우</a:t>
            </a:r>
            <a:r>
              <a:rPr kumimoji="0"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000" dirty="0" smtClean="0">
                <a:latin typeface="맑은 고딕" pitchFamily="50" charset="-127"/>
                <a:ea typeface="맑은 고딕" pitchFamily="50" charset="-127"/>
              </a:rPr>
              <a:t>센물</a:t>
            </a:r>
            <a:r>
              <a:rPr kumimoji="0" lang="en-US" altLang="ko-KR" sz="2000" dirty="0" smtClean="0">
                <a:latin typeface="맑은 고딕" pitchFamily="50" charset="-127"/>
                <a:ea typeface="맑은 고딕" pitchFamily="50" charset="-127"/>
              </a:rPr>
              <a:t>: 300 </a:t>
            </a:r>
            <a:r>
              <a:rPr kumimoji="0" lang="ko-KR" altLang="en-US" sz="2000" dirty="0" smtClean="0">
                <a:latin typeface="맑은 고딕" pitchFamily="50" charset="-127"/>
                <a:ea typeface="맑은 고딕" pitchFamily="50" charset="-127"/>
              </a:rPr>
              <a:t>이상</a:t>
            </a:r>
            <a:endParaRPr kumimoji="0"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85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10.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물의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경도 측정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전경도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; total hardness)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5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해설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5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경도의 근원과 원인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5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 -2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가의 금속 양이온에 의해 발생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5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5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5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5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5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일반적으로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센물은 </a:t>
            </a:r>
            <a:r>
              <a:rPr kumimoji="0"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표토층이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두껍고 석회암 층이 존재하는 곳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5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에서 주로 발생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5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경도의 종류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712788" lvl="1" indent="-169863" algn="just" eaLnBrk="1" hangingPunct="1">
              <a:lnSpc>
                <a:spcPts val="3500"/>
              </a:lnSpc>
              <a:spcBef>
                <a:spcPts val="0"/>
              </a:spcBef>
              <a:buClrTx/>
              <a:buSzPct val="70000"/>
              <a:buFont typeface="Arial" pitchFamily="34" charset="0"/>
              <a:buChar char="•"/>
            </a:pP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전경도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총경도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):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물 중의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Ca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및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Mg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이온에 의한 경도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5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완충 용액을 사용하여 시료의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pH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를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10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으로 조절 →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EBT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를 지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5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시약으로 하여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EDTA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용액으로 적정하여 정량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258468" y="2884636"/>
          <a:ext cx="4176464" cy="15759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8232"/>
                <a:gridCol w="2088232"/>
              </a:tblGrid>
              <a:tr h="2626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경도 유발 양이온</a:t>
                      </a:r>
                      <a:endParaRPr lang="ko-KR" altLang="en-US" sz="17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결합된 음이온</a:t>
                      </a:r>
                      <a:endParaRPr lang="ko-KR" altLang="en-US" sz="17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6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Ca</a:t>
                      </a:r>
                      <a:r>
                        <a:rPr lang="en-US" altLang="ko-KR" sz="17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2+</a:t>
                      </a:r>
                      <a:endParaRPr lang="ko-KR" altLang="en-US" sz="1700" b="0" baseline="30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HCO</a:t>
                      </a:r>
                      <a:r>
                        <a:rPr lang="en-US" altLang="ko-KR" sz="17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en-US" altLang="ko-KR" sz="17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ko-KR" altLang="en-US" sz="1700" b="0" baseline="30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6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Mg</a:t>
                      </a:r>
                      <a:r>
                        <a:rPr lang="en-US" altLang="ko-KR" sz="17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2+</a:t>
                      </a:r>
                      <a:endParaRPr lang="ko-KR" altLang="en-US" sz="1700" b="0" baseline="30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SO</a:t>
                      </a:r>
                      <a:r>
                        <a:rPr lang="en-US" altLang="ko-KR" sz="17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en-US" altLang="ko-KR" sz="17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2-</a:t>
                      </a:r>
                      <a:endParaRPr lang="ko-KR" altLang="en-US" sz="1700" b="0" baseline="30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6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Sr</a:t>
                      </a:r>
                      <a:r>
                        <a:rPr lang="en-US" altLang="ko-KR" sz="17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2+</a:t>
                      </a:r>
                      <a:endParaRPr lang="ko-KR" altLang="en-US" sz="1700" b="0" baseline="300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Cl</a:t>
                      </a:r>
                      <a:r>
                        <a:rPr lang="en-US" altLang="ko-KR" sz="17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ko-KR" altLang="en-US" sz="1700" b="0" baseline="30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6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Fe</a:t>
                      </a:r>
                      <a:r>
                        <a:rPr lang="en-US" altLang="ko-KR" sz="17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2+</a:t>
                      </a:r>
                      <a:endParaRPr lang="ko-KR" altLang="en-US" sz="1700" b="0" baseline="300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r>
                        <a:rPr lang="en-US" altLang="ko-KR" sz="17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en-US" altLang="ko-KR" sz="17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ko-KR" altLang="en-US" sz="1700" b="0" baseline="30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6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Mn</a:t>
                      </a:r>
                      <a:r>
                        <a:rPr lang="en-US" altLang="ko-KR" sz="17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2+</a:t>
                      </a:r>
                      <a:endParaRPr lang="ko-KR" altLang="en-US" sz="1700" b="0" baseline="300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SiO</a:t>
                      </a:r>
                      <a:r>
                        <a:rPr lang="en-US" altLang="ko-KR" sz="1700" b="0" baseline="-25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en-US" altLang="ko-KR" sz="17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2-</a:t>
                      </a:r>
                      <a:endParaRPr lang="ko-KR" altLang="en-US" sz="1700" b="0" baseline="30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86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7389" y="900311"/>
            <a:ext cx="9449940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10.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물의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경도 측정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전경도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; total hardness)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5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해설 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5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경도의 종류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5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전경도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= Ca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경도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+ Mg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경도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eaLnBrk="1" hangingPunct="1">
              <a:lnSpc>
                <a:spcPts val="35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  -EBT (</a:t>
            </a:r>
            <a:r>
              <a:rPr kumimoji="0" lang="en-US" altLang="ko-KR" sz="2400" dirty="0" err="1" smtClean="0">
                <a:latin typeface="맑은 고딕" pitchFamily="50" charset="-127"/>
                <a:ea typeface="맑은 고딕" pitchFamily="50" charset="-127"/>
              </a:rPr>
              <a:t>eriochrome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black T)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수용액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: pH 10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에서 청색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, Ca</a:t>
            </a:r>
            <a:r>
              <a:rPr kumimoji="0"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2+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, Mg</a:t>
            </a:r>
            <a:r>
              <a:rPr kumimoji="0"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2+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 marL="542925" lvl="1" indent="-180975" eaLnBrk="1" hangingPunct="1">
              <a:lnSpc>
                <a:spcPts val="35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등과 같은 금속이온을 함유한 용액 중에 가하면 </a:t>
            </a:r>
            <a:r>
              <a:rPr kumimoji="0"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킬레이트화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50242" name="Picture 2" descr="K:\SCANFILE\SCAN0000.JPG"/>
          <p:cNvPicPr>
            <a:picLocks noChangeAspect="1" noChangeArrowheads="1"/>
          </p:cNvPicPr>
          <p:nvPr/>
        </p:nvPicPr>
        <p:blipFill>
          <a:blip r:embed="rId5" cstate="print">
            <a:lum bright="-20000" contrast="30000"/>
          </a:blip>
          <a:srcRect l="15339" t="47490" r="25950" b="30749"/>
          <a:stretch>
            <a:fillRect/>
          </a:stretch>
        </p:blipFill>
        <p:spPr bwMode="auto">
          <a:xfrm rot="60000">
            <a:off x="2787641" y="3848315"/>
            <a:ext cx="5064642" cy="263360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87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10.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물의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경도 측정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전경도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; total hardness)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해설 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경도의 종류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이 용액 중에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EDTA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표준용액을 </a:t>
            </a:r>
            <a:r>
              <a:rPr kumimoji="0"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적가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→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EDTA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가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EBT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보다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Ca, </a:t>
            </a: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   Mg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등의 </a:t>
            </a:r>
            <a:r>
              <a:rPr kumimoji="0"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킬레이트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화합물을 만들기 쉽기 때문에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Ca, Mg </a:t>
            </a: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순서로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EDTA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와 결합 → 무색의 킬레이트 화합물 생성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반응 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종료와 함께 용액의 색은 유리된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EBT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에 의해 청색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51266" name="Picture 2" descr="K:\SCANFILE\SCAN0001.JPG"/>
          <p:cNvPicPr>
            <a:picLocks noChangeAspect="1" noChangeArrowheads="1"/>
          </p:cNvPicPr>
          <p:nvPr/>
        </p:nvPicPr>
        <p:blipFill>
          <a:blip r:embed="rId5" cstate="print">
            <a:lum bright="-20000" contrast="30000"/>
          </a:blip>
          <a:srcRect l="21942" t="24287" r="13925" b="60476"/>
          <a:stretch>
            <a:fillRect/>
          </a:stretch>
        </p:blipFill>
        <p:spPr bwMode="auto">
          <a:xfrm>
            <a:off x="2106340" y="4356695"/>
            <a:ext cx="6480720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88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10.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물의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경도 측정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전경도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; total hardness)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해설 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경도의 종류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-EDTA: Ca</a:t>
            </a:r>
            <a:r>
              <a:rPr kumimoji="0"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2+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, Mg</a:t>
            </a:r>
            <a:r>
              <a:rPr kumimoji="0"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2+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등과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같은 경도 유발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가 이온들과 매우 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안정한 </a:t>
            </a:r>
            <a:r>
              <a:rPr kumimoji="0"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착이온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형성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ctr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M</a:t>
            </a:r>
            <a:r>
              <a:rPr kumimoji="0"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2+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+ EDTA → [M • EDTA]</a:t>
            </a:r>
            <a:r>
              <a:rPr kumimoji="0" lang="ko-KR" altLang="en-US" sz="2400" baseline="-25000" dirty="0" err="1" smtClean="0">
                <a:latin typeface="맑은 고딕" pitchFamily="50" charset="-127"/>
                <a:ea typeface="맑은 고딕" pitchFamily="50" charset="-127"/>
              </a:rPr>
              <a:t>착물</a:t>
            </a:r>
            <a:endParaRPr kumimoji="0" lang="en-US" altLang="ko-KR" sz="2400" baseline="-250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  -EDTA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가 과잉 존재하거나 경도 유발 이온들이 모두 착물로 되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0"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었음을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알려주는 지시약 필요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예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; EBT)</a:t>
            </a: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  -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소량의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지시약을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pH 10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정도의 센물에 가하면 약간의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Ca</a:t>
            </a:r>
            <a:r>
              <a:rPr kumimoji="0"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2+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   Mg</a:t>
            </a:r>
            <a:r>
              <a:rPr kumimoji="0"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2+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이온들과 결합하여 약한 </a:t>
            </a:r>
            <a:r>
              <a:rPr kumimoji="0"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착이온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생성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ctr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M</a:t>
            </a:r>
            <a:r>
              <a:rPr kumimoji="0"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2+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+ EBT (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청색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) → (M • EBT)</a:t>
            </a:r>
            <a:r>
              <a:rPr kumimoji="0" lang="ko-KR" altLang="en-US" sz="2400" baseline="-25000" dirty="0" err="1" smtClean="0">
                <a:latin typeface="맑은 고딕" pitchFamily="50" charset="-127"/>
                <a:ea typeface="맑은 고딕" pitchFamily="50" charset="-127"/>
              </a:rPr>
              <a:t>착물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붉은 포도주 색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542925" lvl="1" indent="-180975" algn="just" eaLnBrk="1" hangingPunct="1">
              <a:lnSpc>
                <a:spcPts val="36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89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10.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물의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경도 측정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전경도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; total hardness)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5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해설 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5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경도의 종류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712788" lvl="1" indent="-169863" algn="just" eaLnBrk="1" hangingPunct="1">
              <a:lnSpc>
                <a:spcPts val="3500"/>
              </a:lnSpc>
              <a:spcBef>
                <a:spcPts val="0"/>
              </a:spcBef>
              <a:buClrTx/>
              <a:buSzPct val="70000"/>
              <a:buFont typeface="Arial" pitchFamily="34" charset="0"/>
              <a:buChar char="•"/>
            </a:pP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칼슘 경도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5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물 중의 칼슘 이온에 의한 경도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5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  -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시료의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pH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를 충분히 높인 후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(pH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를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12~13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으로 조정하면 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5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   Mg</a:t>
            </a:r>
            <a:r>
              <a:rPr kumimoji="0"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2+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는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Mg(OH)</a:t>
            </a:r>
            <a:r>
              <a:rPr kumimoji="0"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로 침전하고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EDTA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와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반응하지 않으므로 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5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   Ca</a:t>
            </a:r>
            <a:r>
              <a:rPr kumimoji="0"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2+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만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정량 가능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) NANA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지시약을 가한 후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, EDTA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용액으로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542925" lvl="1" indent="-180975" algn="just" eaLnBrk="1" hangingPunct="1">
              <a:lnSpc>
                <a:spcPts val="35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적정하여 정량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5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5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5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50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712788" lvl="1" indent="-169863" algn="just" eaLnBrk="1" hangingPunct="1">
              <a:lnSpc>
                <a:spcPts val="2600"/>
              </a:lnSpc>
              <a:spcBef>
                <a:spcPts val="0"/>
              </a:spcBef>
              <a:buClrTx/>
              <a:buSzPct val="70000"/>
              <a:buFont typeface="Arial" pitchFamily="34" charset="0"/>
              <a:buChar char="•"/>
            </a:pP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마그네슘 경도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총경도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칼슘 경도</a:t>
            </a:r>
            <a:endParaRPr kumimoji="0"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52290" name="Picture 2" descr="K:\SCANFILE\SCAN0001.JPG"/>
          <p:cNvPicPr>
            <a:picLocks noChangeAspect="1" noChangeArrowheads="1"/>
          </p:cNvPicPr>
          <p:nvPr/>
        </p:nvPicPr>
        <p:blipFill>
          <a:blip r:embed="rId5" cstate="print">
            <a:lum bright="-20000" contrast="30000"/>
          </a:blip>
          <a:srcRect l="24447" t="51590" r="15339" b="38572"/>
          <a:stretch>
            <a:fillRect/>
          </a:stretch>
        </p:blipFill>
        <p:spPr bwMode="auto">
          <a:xfrm>
            <a:off x="2466380" y="5076775"/>
            <a:ext cx="5754694" cy="13191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9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1044575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유리 </a:t>
            </a:r>
            <a:r>
              <a:rPr lang="ko-KR" altLang="en-US" sz="3200" b="1" dirty="0" err="1" smtClean="0">
                <a:latin typeface="맑은 고딕" pitchFamily="50" charset="-127"/>
                <a:ea typeface="맑은 고딕" pitchFamily="50" charset="-127"/>
              </a:rPr>
              <a:t>기구류와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 조작방법 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유리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기구류와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조작방법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정리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교과서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(p33)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정리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기본적인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초자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초자의 종류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조작방법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(mass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flask, pipette, burette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등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-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초자류의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세척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Font typeface="Wingdings" pitchFamily="2" charset="2"/>
              <a:buBlip>
                <a:blip r:embed="rId4"/>
              </a:buBlip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Ch.1.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실험실 안전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90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Blip>
                <a:blip r:embed="rId3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10.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물의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경도 측정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전경도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; total hardness)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준비물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5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EBT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지시약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: EBT  0.5 g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을 에틸 알코올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100 ml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에 용해 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400" dirty="0" err="1" smtClean="0">
                <a:latin typeface="맑은 고딕" pitchFamily="50" charset="-127"/>
                <a:ea typeface="맑은 고딕" pitchFamily="50" charset="-127"/>
              </a:rPr>
              <a:t>갈색병에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밀봉하여 보존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177800" lvl="1" indent="0" algn="just" eaLnBrk="1" hangingPunct="1">
              <a:lnSpc>
                <a:spcPts val="3600"/>
              </a:lnSpc>
              <a:spcBef>
                <a:spcPts val="0"/>
              </a:spcBef>
              <a:buSzPct val="70000"/>
              <a:buBlip>
                <a:blip r:embed="rId4"/>
              </a:buBlip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303619" y="2052440"/>
          <a:ext cx="8070831" cy="26642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51594"/>
                <a:gridCol w="4519237"/>
              </a:tblGrid>
              <a:tr h="532859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피펫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(50 ml)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en-US" altLang="ko-KR" sz="2000" b="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1 N KCN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용액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코니컬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비이커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(300 ml) 4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염화암모늄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암모니아 완충액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 ml</a:t>
                      </a:r>
                      <a:endParaRPr lang="ko-KR" altLang="en-US" sz="2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뷰렛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(50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ml)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EBT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지시약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시료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하천수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수돗물 등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endParaRPr lang="ko-KR" altLang="en-US" sz="2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0.01 M EDTA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표준용액</a:t>
                      </a:r>
                      <a:endParaRPr lang="en-US" altLang="ko-KR" sz="2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endParaRPr lang="en-US" altLang="ko-KR" sz="2000" b="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91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8337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Blip>
                <a:blip r:embed="rId4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10.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물의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경도 측정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전경도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; total hardness) 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5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조작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743034" y="1832557"/>
            <a:ext cx="9187548" cy="4976315"/>
            <a:chOff x="594172" y="1832557"/>
            <a:chExt cx="9187548" cy="4976315"/>
          </a:xfrm>
        </p:grpSpPr>
        <p:sp>
          <p:nvSpPr>
            <p:cNvPr id="147" name="직사각형 146"/>
            <p:cNvSpPr/>
            <p:nvPr/>
          </p:nvSpPr>
          <p:spPr bwMode="auto">
            <a:xfrm>
              <a:off x="2284678" y="1978996"/>
              <a:ext cx="2304255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</a:rPr>
                <a:t>시료 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</a:rPr>
                <a:t>하천수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</a:rPr>
                <a:t>수돗물 등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graphicFrame>
          <p:nvGraphicFramePr>
            <p:cNvPr id="100" name="개체 99"/>
            <p:cNvGraphicFramePr>
              <a:graphicFrameLocks noChangeAspect="1"/>
            </p:cNvGraphicFramePr>
            <p:nvPr/>
          </p:nvGraphicFramePr>
          <p:xfrm>
            <a:off x="6702657" y="3498070"/>
            <a:ext cx="114300" cy="215900"/>
          </p:xfrm>
          <a:graphic>
            <a:graphicData uri="http://schemas.openxmlformats.org/presentationml/2006/ole">
              <p:oleObj spid="_x0000_s653321" name="Equation" r:id="rId6" imgW="114151" imgH="215619" progId="Equation.3">
                <p:embed/>
              </p:oleObj>
            </a:graphicData>
          </a:graphic>
        </p:graphicFrame>
        <p:cxnSp>
          <p:nvCxnSpPr>
            <p:cNvPr id="137" name="직선 화살표 연결선 136"/>
            <p:cNvCxnSpPr/>
            <p:nvPr/>
          </p:nvCxnSpPr>
          <p:spPr bwMode="auto">
            <a:xfrm rot="5400000">
              <a:off x="2758602" y="5039260"/>
              <a:ext cx="1368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8" name="직사각형 137"/>
            <p:cNvSpPr/>
            <p:nvPr/>
          </p:nvSpPr>
          <p:spPr bwMode="auto">
            <a:xfrm>
              <a:off x="3920536" y="4396804"/>
              <a:ext cx="1282148" cy="28902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85838"/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</a:rPr>
                <a:t>1N KCN </a:t>
              </a:r>
              <a:r>
                <a:rPr lang="ko-KR" altLang="en-US" sz="1400" dirty="0" smtClean="0">
                  <a:latin typeface="맑은 고딕" pitchFamily="50" charset="-127"/>
                  <a:ea typeface="맑은 고딕" pitchFamily="50" charset="-127"/>
                </a:rPr>
                <a:t>용액</a:t>
              </a:r>
              <a:endParaRPr lang="en-US" altLang="ko-KR" sz="14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ctr" defTabSz="985838"/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</a:rPr>
                <a:t>2~3</a:t>
              </a:r>
              <a:r>
                <a:rPr lang="ko-KR" altLang="en-US" sz="1400" dirty="0" smtClean="0">
                  <a:latin typeface="맑은 고딕" pitchFamily="50" charset="-127"/>
                  <a:ea typeface="맑은 고딕" pitchFamily="50" charset="-127"/>
                </a:rPr>
                <a:t>방울</a:t>
              </a:r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endParaRPr kumimoji="0" lang="ko-K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39" name="직선 화살표 연결선 138"/>
            <p:cNvCxnSpPr/>
            <p:nvPr/>
          </p:nvCxnSpPr>
          <p:spPr bwMode="auto">
            <a:xfrm>
              <a:off x="3449173" y="4538397"/>
              <a:ext cx="468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140" name="직사각형 139"/>
            <p:cNvSpPr/>
            <p:nvPr/>
          </p:nvSpPr>
          <p:spPr bwMode="auto">
            <a:xfrm>
              <a:off x="2290465" y="2627068"/>
              <a:ext cx="2304256" cy="3600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피펫으로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50 ml </a:t>
              </a: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취한다</a:t>
              </a:r>
            </a:p>
          </p:txBody>
        </p:sp>
        <p:cxnSp>
          <p:nvCxnSpPr>
            <p:cNvPr id="141" name="직선 화살표 연결선 140"/>
            <p:cNvCxnSpPr>
              <a:endCxn id="140" idx="0"/>
            </p:cNvCxnSpPr>
            <p:nvPr/>
          </p:nvCxnSpPr>
          <p:spPr bwMode="auto">
            <a:xfrm rot="16200000" flipH="1">
              <a:off x="3294472" y="2483051"/>
              <a:ext cx="288032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42" name="Picture 4" descr="Click to view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00523" y="3275140"/>
              <a:ext cx="874118" cy="1137065"/>
            </a:xfrm>
            <a:prstGeom prst="rect">
              <a:avLst/>
            </a:prstGeom>
            <a:noFill/>
          </p:spPr>
        </p:pic>
        <p:cxnSp>
          <p:nvCxnSpPr>
            <p:cNvPr id="143" name="직선 화살표 연결선 142"/>
            <p:cNvCxnSpPr>
              <a:stCxn id="140" idx="2"/>
              <a:endCxn id="142" idx="0"/>
            </p:cNvCxnSpPr>
            <p:nvPr/>
          </p:nvCxnSpPr>
          <p:spPr bwMode="auto">
            <a:xfrm rot="5400000">
              <a:off x="3298577" y="3131124"/>
              <a:ext cx="288032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4" name="직사각형 143"/>
            <p:cNvSpPr/>
            <p:nvPr/>
          </p:nvSpPr>
          <p:spPr bwMode="auto">
            <a:xfrm>
              <a:off x="1653026" y="3680135"/>
              <a:ext cx="151216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삼각 플라스크</a:t>
              </a:r>
              <a:endPara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600" dirty="0" err="1" smtClean="0">
                  <a:latin typeface="맑은 고딕" pitchFamily="50" charset="-127"/>
                  <a:ea typeface="맑은 고딕" pitchFamily="50" charset="-127"/>
                </a:rPr>
                <a:t>비이커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7" name="순서도: 문서 106"/>
            <p:cNvSpPr/>
            <p:nvPr/>
          </p:nvSpPr>
          <p:spPr bwMode="auto">
            <a:xfrm>
              <a:off x="8629592" y="5872768"/>
              <a:ext cx="1152128" cy="792088"/>
            </a:xfrm>
            <a:prstGeom prst="flowChartDocumen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전경도</a:t>
              </a:r>
              <a:endPara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계산</a:t>
              </a:r>
            </a:p>
          </p:txBody>
        </p:sp>
        <p:sp>
          <p:nvSpPr>
            <p:cNvPr id="108" name="직사각형 107"/>
            <p:cNvSpPr/>
            <p:nvPr/>
          </p:nvSpPr>
          <p:spPr bwMode="auto">
            <a:xfrm>
              <a:off x="7966041" y="6266636"/>
              <a:ext cx="57606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yes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0" name="직사각형 109"/>
            <p:cNvSpPr/>
            <p:nvPr/>
          </p:nvSpPr>
          <p:spPr bwMode="auto">
            <a:xfrm>
              <a:off x="4506293" y="6274846"/>
              <a:ext cx="57606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yes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1" name="다이아몬드 110"/>
            <p:cNvSpPr/>
            <p:nvPr/>
          </p:nvSpPr>
          <p:spPr bwMode="auto">
            <a:xfrm>
              <a:off x="2439327" y="5724894"/>
              <a:ext cx="2016224" cy="1080120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적색이</a:t>
              </a:r>
              <a:endParaRPr lang="en-US" altLang="ko-KR" sz="13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사라졌는가</a:t>
              </a:r>
              <a:r>
                <a:rPr kumimoji="0" lang="en-US" altLang="ko-KR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?</a:t>
              </a:r>
              <a:endParaRPr kumimoji="0" lang="ko-KR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2" name="직사각형 111"/>
            <p:cNvSpPr/>
            <p:nvPr/>
          </p:nvSpPr>
          <p:spPr bwMode="auto">
            <a:xfrm>
              <a:off x="5120043" y="6088792"/>
              <a:ext cx="648072" cy="3600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종점</a:t>
              </a:r>
            </a:p>
          </p:txBody>
        </p:sp>
        <p:sp>
          <p:nvSpPr>
            <p:cNvPr id="115" name="다이아몬드 114"/>
            <p:cNvSpPr/>
            <p:nvPr/>
          </p:nvSpPr>
          <p:spPr bwMode="auto">
            <a:xfrm>
              <a:off x="6393980" y="5728752"/>
              <a:ext cx="1584176" cy="1080120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회 이상</a:t>
              </a:r>
              <a:endPara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4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반복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?</a:t>
              </a:r>
              <a:endParaRPr kumimoji="0" lang="ko-K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29" name="직선 화살표 연결선 128"/>
            <p:cNvCxnSpPr>
              <a:stCxn id="115" idx="3"/>
            </p:cNvCxnSpPr>
            <p:nvPr/>
          </p:nvCxnSpPr>
          <p:spPr bwMode="auto">
            <a:xfrm>
              <a:off x="7978156" y="6268812"/>
              <a:ext cx="637439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1" name="꺾인 연결선 130"/>
            <p:cNvCxnSpPr>
              <a:stCxn id="111" idx="1"/>
            </p:cNvCxnSpPr>
            <p:nvPr/>
          </p:nvCxnSpPr>
          <p:spPr bwMode="auto">
            <a:xfrm rot="10800000" flipH="1">
              <a:off x="2439327" y="5271534"/>
              <a:ext cx="1016322" cy="993421"/>
            </a:xfrm>
            <a:prstGeom prst="bentConnector3">
              <a:avLst>
                <a:gd name="adj1" fmla="val -22493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2" name="직사각형 131"/>
            <p:cNvSpPr/>
            <p:nvPr/>
          </p:nvSpPr>
          <p:spPr bwMode="auto">
            <a:xfrm>
              <a:off x="2157082" y="5538299"/>
              <a:ext cx="57606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No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34" name="직선 화살표 연결선 133"/>
            <p:cNvCxnSpPr/>
            <p:nvPr/>
          </p:nvCxnSpPr>
          <p:spPr bwMode="auto">
            <a:xfrm rot="10800000">
              <a:off x="4508043" y="6267224"/>
              <a:ext cx="612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155" name="직선 화살표 연결선 154"/>
            <p:cNvCxnSpPr/>
            <p:nvPr/>
          </p:nvCxnSpPr>
          <p:spPr bwMode="auto">
            <a:xfrm rot="10800000">
              <a:off x="5769865" y="6266636"/>
              <a:ext cx="612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157" name="Shape 156"/>
            <p:cNvCxnSpPr>
              <a:stCxn id="115" idx="0"/>
            </p:cNvCxnSpPr>
            <p:nvPr/>
          </p:nvCxnSpPr>
          <p:spPr bwMode="auto">
            <a:xfrm rot="16200000" flipV="1">
              <a:off x="3688096" y="2230780"/>
              <a:ext cx="3265528" cy="3730416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8" name="직사각형 157"/>
            <p:cNvSpPr/>
            <p:nvPr/>
          </p:nvSpPr>
          <p:spPr bwMode="auto">
            <a:xfrm>
              <a:off x="7128057" y="3910156"/>
              <a:ext cx="576064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No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61" name="꺾인 연결선 160"/>
            <p:cNvCxnSpPr/>
            <p:nvPr/>
          </p:nvCxnSpPr>
          <p:spPr bwMode="auto">
            <a:xfrm flipV="1">
              <a:off x="3455649" y="3039285"/>
              <a:ext cx="5491451" cy="2448272"/>
            </a:xfrm>
            <a:prstGeom prst="bentConnector3">
              <a:avLst>
                <a:gd name="adj1" fmla="val 86981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168" name="직사각형 167"/>
            <p:cNvSpPr/>
            <p:nvPr/>
          </p:nvSpPr>
          <p:spPr bwMode="auto">
            <a:xfrm>
              <a:off x="3690516" y="5127517"/>
              <a:ext cx="701237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적가</a:t>
              </a:r>
              <a:endPara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73" name="Picture 8" descr="http://core.ecu.edu/chem/chemlab/equipment/images/burette.jpg"/>
            <p:cNvPicPr>
              <a:picLocks noChangeAspect="1" noChangeArrowheads="1"/>
            </p:cNvPicPr>
            <p:nvPr/>
          </p:nvPicPr>
          <p:blipFill>
            <a:blip r:embed="rId8" cstate="print"/>
            <a:srcRect l="38268" r="28346"/>
            <a:stretch>
              <a:fillRect/>
            </a:stretch>
          </p:blipFill>
          <p:spPr bwMode="auto">
            <a:xfrm>
              <a:off x="8621588" y="1834941"/>
              <a:ext cx="669337" cy="2004850"/>
            </a:xfrm>
            <a:prstGeom prst="rect">
              <a:avLst/>
            </a:prstGeom>
            <a:noFill/>
          </p:spPr>
        </p:pic>
        <p:sp>
          <p:nvSpPr>
            <p:cNvPr id="174" name="직사각형 173"/>
            <p:cNvSpPr/>
            <p:nvPr/>
          </p:nvSpPr>
          <p:spPr bwMode="auto">
            <a:xfrm>
              <a:off x="7298186" y="1832557"/>
              <a:ext cx="1584176" cy="46936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0.01 M</a:t>
              </a:r>
              <a:r>
                <a:rPr kumimoji="0" lang="ko-KR" altLang="en-US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en-US" altLang="ko-KR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EDTA</a:t>
              </a:r>
              <a:endParaRPr lang="en-US" altLang="ko-KR" sz="1500" baseline="-250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표준액</a:t>
              </a:r>
              <a:endParaRPr kumimoji="0" lang="ko-KR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" name="모서리가 둥근 사각형 설명선 39"/>
            <p:cNvSpPr/>
            <p:nvPr/>
          </p:nvSpPr>
          <p:spPr bwMode="auto">
            <a:xfrm>
              <a:off x="594172" y="3779838"/>
              <a:ext cx="1026955" cy="576064"/>
            </a:xfrm>
            <a:prstGeom prst="wedgeRoundRectCallout">
              <a:avLst>
                <a:gd name="adj1" fmla="val 99865"/>
                <a:gd name="adj2" fmla="val 82802"/>
                <a:gd name="adj3" fmla="val 16667"/>
              </a:avLst>
            </a:prstGeom>
            <a:solidFill>
              <a:srgbClr val="99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200" dirty="0" smtClean="0">
                  <a:latin typeface="맑은 고딕" pitchFamily="50" charset="-127"/>
                  <a:ea typeface="맑은 고딕" pitchFamily="50" charset="-127"/>
                </a:rPr>
                <a:t>pH 10</a:t>
              </a: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으로</a:t>
              </a:r>
              <a:endParaRPr lang="en-US" altLang="ko-KR" sz="12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조절하기</a:t>
              </a:r>
              <a:endParaRPr lang="en-US" altLang="ko-KR" sz="12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algn="ctr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위하여</a:t>
              </a:r>
              <a:endParaRPr lang="en-US" altLang="ko-KR" sz="1200" dirty="0" smtClean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7" name="모서리가 둥근 사각형 설명선 46"/>
            <p:cNvSpPr/>
            <p:nvPr/>
          </p:nvSpPr>
          <p:spPr bwMode="auto">
            <a:xfrm>
              <a:off x="4518608" y="3060551"/>
              <a:ext cx="1656184" cy="1008112"/>
            </a:xfrm>
            <a:prstGeom prst="wedgeRoundRectCallout">
              <a:avLst>
                <a:gd name="adj1" fmla="val -47546"/>
                <a:gd name="adj2" fmla="val 75067"/>
                <a:gd name="adj3" fmla="val 16667"/>
              </a:avLst>
            </a:prstGeom>
            <a:solidFill>
              <a:srgbClr val="99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200" dirty="0" smtClean="0"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lang="ko-KR" altLang="en-US" sz="1200" dirty="0" err="1" smtClean="0">
                  <a:latin typeface="맑은 고딕" pitchFamily="50" charset="-127"/>
                  <a:ea typeface="맑은 고딕" pitchFamily="50" charset="-127"/>
                </a:rPr>
                <a:t>맹독성이므로</a:t>
              </a: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 취급에 </a:t>
              </a:r>
              <a:endParaRPr lang="en-US" altLang="ko-KR" sz="12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2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주의</a:t>
              </a:r>
              <a:endParaRPr lang="en-US" altLang="ko-KR" sz="12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200" dirty="0" smtClean="0"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방해금속의 은폐를 </a:t>
              </a:r>
              <a:endParaRPr lang="en-US" altLang="ko-KR" sz="12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0" marR="0" indent="0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2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위하여 사용</a:t>
              </a:r>
              <a:endParaRPr lang="en-US" altLang="ko-KR" sz="1200" dirty="0" smtClean="0"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36" name="직선 화살표 연결선 35"/>
            <p:cNvCxnSpPr/>
            <p:nvPr/>
          </p:nvCxnSpPr>
          <p:spPr bwMode="auto">
            <a:xfrm rot="10800000">
              <a:off x="2970437" y="4715475"/>
              <a:ext cx="468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37" name="직사각형 36"/>
            <p:cNvSpPr/>
            <p:nvPr/>
          </p:nvSpPr>
          <p:spPr bwMode="auto">
            <a:xfrm>
              <a:off x="1099343" y="4570296"/>
              <a:ext cx="1858212" cy="28902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85838"/>
              <a:r>
                <a:rPr kumimoji="0" lang="ko-KR" alt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염화암모늄</a:t>
              </a:r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암모니아</a:t>
              </a:r>
              <a:endPara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  <a:p>
              <a:pPr algn="ctr" defTabSz="985838"/>
              <a:r>
                <a: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완충액 </a:t>
              </a:r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1 ml</a:t>
              </a:r>
              <a:endParaRPr kumimoji="0" lang="ko-K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38" name="직선 화살표 연결선 37"/>
            <p:cNvCxnSpPr/>
            <p:nvPr/>
          </p:nvCxnSpPr>
          <p:spPr bwMode="auto">
            <a:xfrm rot="10800000">
              <a:off x="2970437" y="5069902"/>
              <a:ext cx="468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39" name="직사각형 38"/>
            <p:cNvSpPr/>
            <p:nvPr/>
          </p:nvSpPr>
          <p:spPr bwMode="auto">
            <a:xfrm>
              <a:off x="1180869" y="4922126"/>
              <a:ext cx="1858212" cy="28902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85838"/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EBT </a:t>
              </a:r>
              <a:r>
                <a: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지시약 </a:t>
              </a:r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1~2</a:t>
              </a:r>
              <a:r>
                <a: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방울</a:t>
              </a:r>
            </a:p>
          </p:txBody>
        </p:sp>
        <p:sp>
          <p:nvSpPr>
            <p:cNvPr id="41" name="모서리가 둥근 사각형 설명선 40"/>
            <p:cNvSpPr/>
            <p:nvPr/>
          </p:nvSpPr>
          <p:spPr bwMode="auto">
            <a:xfrm>
              <a:off x="5287748" y="4284687"/>
              <a:ext cx="1656184" cy="1152128"/>
            </a:xfrm>
            <a:prstGeom prst="wedgeRoundRectCallout">
              <a:avLst>
                <a:gd name="adj1" fmla="val -127795"/>
                <a:gd name="adj2" fmla="val 97216"/>
                <a:gd name="adj3" fmla="val 16667"/>
              </a:avLst>
            </a:prstGeom>
            <a:solidFill>
              <a:srgbClr val="99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85838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200" dirty="0" smtClean="0"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적정 전 용액의 색은 적색 → </a:t>
              </a:r>
              <a:r>
                <a:rPr lang="ko-KR" altLang="en-US" sz="1200" dirty="0" err="1" smtClean="0">
                  <a:latin typeface="맑은 고딕" pitchFamily="50" charset="-127"/>
                  <a:ea typeface="맑은 고딕" pitchFamily="50" charset="-127"/>
                </a:rPr>
                <a:t>적가하면</a:t>
              </a: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 적색에서 청색을 띠고 자색으로 변화 → 적색이 완전히 없어지고 청색으로 </a:t>
              </a:r>
              <a:r>
                <a:rPr lang="en-US" altLang="ko-KR" sz="1200" dirty="0" smtClean="0"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이 때가 종점</a:t>
              </a:r>
              <a:r>
                <a:rPr lang="en-US" altLang="ko-KR" sz="1200" dirty="0" smtClean="0">
                  <a:latin typeface="맑은 고딕" pitchFamily="50" charset="-127"/>
                  <a:ea typeface="맑은 고딕" pitchFamily="50" charset="-127"/>
                </a:rPr>
                <a:t>)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92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0" indent="0" algn="just" eaLnBrk="1" hangingPunct="1">
              <a:lnSpc>
                <a:spcPts val="3840"/>
              </a:lnSpc>
              <a:spcBef>
                <a:spcPts val="0"/>
              </a:spcBef>
              <a:buBlip>
                <a:blip r:embed="rId4"/>
              </a:buBlip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실험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10.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물의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경도 측정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전경도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; total hardness) </a:t>
            </a:r>
          </a:p>
          <a:p>
            <a:pPr marL="177800" lvl="1" indent="0" algn="just" eaLnBrk="1" hangingPunct="1">
              <a:lnSpc>
                <a:spcPts val="3840"/>
              </a:lnSpc>
              <a:spcBef>
                <a:spcPts val="0"/>
              </a:spcBef>
              <a:buSzPct val="70000"/>
              <a:buBlip>
                <a:blip r:embed="rId5"/>
              </a:buBlip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농도 계산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시료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채취량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50 ml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0.01 M EDTA (f=1.012)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표준액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적정량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평균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 16.36 ml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EDTA 1 mol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은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Ca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2+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Mg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2+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등의 금속이온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1 mol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과 반응 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-EDTA ≡ Ca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2+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≡ Mg</a:t>
            </a:r>
            <a:r>
              <a:rPr lang="en-US" altLang="ko-KR" sz="2400" baseline="30000" dirty="0" smtClean="0">
                <a:latin typeface="맑은 고딕" pitchFamily="50" charset="-127"/>
                <a:ea typeface="맑은 고딕" pitchFamily="50" charset="-127"/>
              </a:rPr>
              <a:t>2+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≡ CaCO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(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식량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100)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따라서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1M EDTA 1000 ml = 100 g CaCO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Wingdings" pitchFamily="2" charset="2"/>
              <a:buChar char="§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따라서 시료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50 ml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에 대하여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-CaCO</a:t>
            </a:r>
            <a:r>
              <a:rPr lang="en-US" altLang="ko-KR" sz="24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= 1ⅹ1.012ⅹ16.36 [mg],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이것을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1 L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로 환산하면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542925" lvl="1" indent="-180975" algn="just" eaLnBrk="1" hangingPunct="1">
              <a:lnSpc>
                <a:spcPts val="3840"/>
              </a:lnSpc>
              <a:spcBef>
                <a:spcPts val="0"/>
              </a:spcBef>
              <a:buClr>
                <a:srgbClr val="0070C0"/>
              </a:buClr>
              <a:buSzPct val="70000"/>
              <a:buNone/>
            </a:pP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Ch.7.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용량분석 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/>
        </p:nvGraphicFramePr>
        <p:xfrm>
          <a:off x="5289550" y="3671888"/>
          <a:ext cx="114300" cy="215900"/>
        </p:xfrm>
        <a:graphic>
          <a:graphicData uri="http://schemas.openxmlformats.org/presentationml/2006/ole">
            <p:oleObj spid="_x0000_s669719" name="Equation" r:id="rId6" imgW="114151" imgH="215619" progId="Equation.3">
              <p:embed/>
            </p:oleObj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/>
        </p:nvGraphicFramePr>
        <p:xfrm>
          <a:off x="1742145" y="4452392"/>
          <a:ext cx="7209110" cy="702168"/>
        </p:xfrm>
        <a:graphic>
          <a:graphicData uri="http://schemas.openxmlformats.org/presentationml/2006/ole">
            <p:oleObj spid="_x0000_s669720" name="Equation" r:id="rId7" imgW="4038600" imgH="393700" progId="Equation.3">
              <p:embed/>
            </p:oleObj>
          </a:graphicData>
        </a:graphic>
      </p:graphicFrame>
      <p:graphicFrame>
        <p:nvGraphicFramePr>
          <p:cNvPr id="614408" name="Object 8"/>
          <p:cNvGraphicFramePr>
            <a:graphicFrameLocks noChangeAspect="1"/>
          </p:cNvGraphicFramePr>
          <p:nvPr/>
        </p:nvGraphicFramePr>
        <p:xfrm>
          <a:off x="1452563" y="6328932"/>
          <a:ext cx="7762875" cy="774700"/>
        </p:xfrm>
        <a:graphic>
          <a:graphicData uri="http://schemas.openxmlformats.org/presentationml/2006/ole">
            <p:oleObj spid="_x0000_s669721" name="Equation" r:id="rId8" imgW="3949700" imgH="393700" progId="Equation.3">
              <p:embed/>
            </p:oleObj>
          </a:graphicData>
        </a:graphic>
      </p:graphicFrame>
      <p:sp>
        <p:nvSpPr>
          <p:cNvPr id="11" name="모서리가 둥근 사각형 설명선 10"/>
          <p:cNvSpPr/>
          <p:nvPr/>
        </p:nvSpPr>
        <p:spPr bwMode="auto">
          <a:xfrm>
            <a:off x="7794972" y="3670936"/>
            <a:ext cx="1656184" cy="719287"/>
          </a:xfrm>
          <a:prstGeom prst="wedgeRoundRectCallout">
            <a:avLst>
              <a:gd name="adj1" fmla="val -34064"/>
              <a:gd name="adj2" fmla="val 88371"/>
              <a:gd name="adj3" fmla="val 16667"/>
            </a:avLst>
          </a:prstGeom>
          <a:solidFill>
            <a:srgbClr val="99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85838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0.01M EDTA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표준액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1ml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는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CaCO</a:t>
            </a:r>
            <a:r>
              <a:rPr lang="en-US" altLang="ko-KR" sz="12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1 mg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에 상당한다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E2CACFA5-8161-4175-B5CF-50C32B5D2000}" type="slidenum">
              <a:rPr lang="ko-KR" altLang="en-US">
                <a:latin typeface="+mn-lt"/>
              </a:rPr>
              <a:pPr defTabSz="1042988">
                <a:defRPr/>
              </a:pPr>
              <a:t>93</a:t>
            </a:fld>
            <a:endParaRPr lang="en-US" altLang="ko-KR">
              <a:latin typeface="+mn-lt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900311"/>
            <a:ext cx="9356725" cy="6192838"/>
          </a:xfrm>
        </p:spPr>
        <p:txBody>
          <a:bodyPr/>
          <a:lstStyle/>
          <a:p>
            <a:pPr marL="447675" lvl="0" indent="-447675" defTabSz="914400" eaLnBrk="1" hangingPunct="1">
              <a:lnSpc>
                <a:spcPct val="120000"/>
              </a:lnSpc>
              <a:buSzPct val="80000"/>
              <a:buBlip>
                <a:blip r:embed="rId4"/>
              </a:buBlip>
              <a:defRPr/>
            </a:pPr>
            <a:r>
              <a:rPr lang="ko-KR" altLang="en-US" sz="2800" dirty="0" smtClean="0"/>
              <a:t>최종 제출 바인더는 다음의 예시된 각 자료의 번호 순서대로 철한다</a:t>
            </a:r>
            <a:endParaRPr lang="en-US" altLang="ko-KR" sz="2800" dirty="0" smtClean="0"/>
          </a:p>
          <a:p>
            <a:pPr marL="447675" lvl="0" indent="-447675" defTabSz="914400" eaLnBrk="1" hangingPunct="1">
              <a:lnSpc>
                <a:spcPct val="120000"/>
              </a:lnSpc>
              <a:buSzPct val="80000"/>
              <a:buFont typeface="Wingdings 2" pitchFamily="18" charset="2"/>
              <a:buChar char="ã"/>
              <a:defRPr/>
            </a:pPr>
            <a:endParaRPr lang="en-US" altLang="ko-KR" sz="800" dirty="0" smtClean="0"/>
          </a:p>
          <a:p>
            <a:pPr marL="447675" lvl="0" indent="-447675" defTabSz="914400" eaLnBrk="1" hangingPunct="1">
              <a:lnSpc>
                <a:spcPct val="120000"/>
              </a:lnSpc>
              <a:buSzPct val="80000"/>
              <a:buNone/>
              <a:defRPr/>
            </a:pPr>
            <a:r>
              <a:rPr lang="en-US" altLang="ko-KR" sz="2400" dirty="0" smtClean="0"/>
              <a:t>    ① </a:t>
            </a:r>
            <a:r>
              <a:rPr lang="ko-KR" altLang="en-US" sz="2400" dirty="0" smtClean="0"/>
              <a:t>속표지 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목차</a:t>
            </a:r>
            <a:r>
              <a:rPr lang="en-US" altLang="ko-KR" sz="2400" dirty="0" smtClean="0"/>
              <a:t>)</a:t>
            </a:r>
          </a:p>
          <a:p>
            <a:pPr marL="447675" indent="-447675" defTabSz="914400" eaLnBrk="1" hangingPunct="1">
              <a:lnSpc>
                <a:spcPct val="120000"/>
              </a:lnSpc>
              <a:buSzPct val="80000"/>
              <a:buNone/>
              <a:defRPr/>
            </a:pPr>
            <a:r>
              <a:rPr lang="en-US" altLang="ko-KR" sz="2400" dirty="0" smtClean="0"/>
              <a:t>    ② </a:t>
            </a:r>
            <a:r>
              <a:rPr lang="ko-KR" altLang="en-US" sz="2400" dirty="0" smtClean="0"/>
              <a:t>팀원 구성용지 </a:t>
            </a:r>
            <a:endParaRPr lang="en-US" altLang="ko-KR" sz="2400" dirty="0" smtClean="0"/>
          </a:p>
          <a:p>
            <a:pPr marL="447675" lvl="0" indent="-447675" defTabSz="914400" eaLnBrk="1" hangingPunct="1">
              <a:lnSpc>
                <a:spcPct val="120000"/>
              </a:lnSpc>
              <a:buSzPct val="80000"/>
              <a:buNone/>
              <a:defRPr/>
            </a:pPr>
            <a:r>
              <a:rPr lang="en-US" altLang="ko-KR" sz="2400" dirty="0" smtClean="0"/>
              <a:t>    ③ </a:t>
            </a:r>
            <a:r>
              <a:rPr lang="ko-KR" altLang="en-US" sz="2400" dirty="0" smtClean="0"/>
              <a:t>각 장의 설계 보고서 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실험 결과 보고서</a:t>
            </a:r>
            <a:r>
              <a:rPr lang="en-US" altLang="ko-KR" sz="2400" dirty="0" smtClean="0"/>
              <a:t>, </a:t>
            </a:r>
            <a:r>
              <a:rPr lang="ko-KR" altLang="en-US" sz="2400" smtClean="0"/>
              <a:t>각 팀원을 가나다 순으로</a:t>
            </a:r>
            <a:r>
              <a:rPr lang="en-US" altLang="ko-KR" sz="2400" smtClean="0"/>
              <a:t>)</a:t>
            </a:r>
            <a:endParaRPr lang="en-US" altLang="ko-KR" sz="2400" dirty="0" smtClean="0"/>
          </a:p>
          <a:p>
            <a:pPr marL="447675" lvl="0" indent="-447675" defTabSz="914400" eaLnBrk="1" hangingPunct="1">
              <a:lnSpc>
                <a:spcPct val="120000"/>
              </a:lnSpc>
              <a:buSzPct val="80000"/>
              <a:buNone/>
              <a:defRPr/>
            </a:pPr>
            <a:r>
              <a:rPr lang="en-US" altLang="ko-KR" sz="2400" spc="-150" dirty="0" smtClean="0"/>
              <a:t>     </a:t>
            </a:r>
            <a:r>
              <a:rPr lang="en-US" altLang="ko-KR" sz="2400" dirty="0" smtClean="0"/>
              <a:t>④ </a:t>
            </a:r>
            <a:r>
              <a:rPr lang="ko-KR" altLang="en-US" sz="2400" dirty="0" smtClean="0"/>
              <a:t>프레젠테이션 자료</a:t>
            </a:r>
            <a:endParaRPr lang="en-US" altLang="ko-KR" sz="2400" spc="-150" dirty="0" smtClean="0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93713" y="377825"/>
            <a:ext cx="504031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최종성과 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최종 제출 바인더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/>
        </p:nvGraphicFramePr>
        <p:xfrm>
          <a:off x="5289550" y="3671888"/>
          <a:ext cx="114300" cy="215900"/>
        </p:xfrm>
        <a:graphic>
          <a:graphicData uri="http://schemas.openxmlformats.org/presentationml/2006/ole">
            <p:oleObj spid="_x0000_s671753" name="Equation" r:id="rId5" imgW="114151" imgH="215619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42988">
              <a:defRPr/>
            </a:pPr>
            <a:fld id="{21A9A0C3-92FC-4522-95B6-616C6C88BC93}" type="slidenum">
              <a:rPr lang="ko-KR" altLang="en-US">
                <a:latin typeface="+mn-lt"/>
              </a:rPr>
              <a:pPr defTabSz="1042988">
                <a:defRPr/>
              </a:pPr>
              <a:t>94</a:t>
            </a:fld>
            <a:endParaRPr lang="en-US" altLang="ko-KR">
              <a:latin typeface="+mn-lt"/>
            </a:endParaRPr>
          </a:p>
        </p:txBody>
      </p:sp>
      <p:pic>
        <p:nvPicPr>
          <p:cNvPr id="185347" name="Picture 5" descr="814074_11778131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1100138"/>
            <a:ext cx="4332288" cy="62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8" name="Rectangle 6"/>
          <p:cNvSpPr>
            <a:spLocks noChangeArrowheads="1"/>
          </p:cNvSpPr>
          <p:nvPr/>
        </p:nvSpPr>
        <p:spPr bwMode="auto">
          <a:xfrm>
            <a:off x="809625" y="1763713"/>
            <a:ext cx="360045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85838">
              <a:lnSpc>
                <a:spcPct val="130000"/>
              </a:lnSpc>
            </a:pPr>
            <a:r>
              <a:rPr lang="ko-KR" altLang="en-US" sz="4000" b="1">
                <a:latin typeface="굴림" pitchFamily="50" charset="-127"/>
              </a:rPr>
              <a:t>여러분</a:t>
            </a:r>
            <a:r>
              <a:rPr lang="en-US" altLang="ko-KR" sz="4000" b="1">
                <a:latin typeface="굴림" pitchFamily="50" charset="-127"/>
              </a:rPr>
              <a:t>!!!</a:t>
            </a:r>
          </a:p>
          <a:p>
            <a:pPr algn="ctr" defTabSz="985838">
              <a:lnSpc>
                <a:spcPct val="130000"/>
              </a:lnSpc>
            </a:pPr>
            <a:endParaRPr lang="en-US" altLang="ko-KR" sz="4000" b="1">
              <a:latin typeface="굴림" pitchFamily="50" charset="-127"/>
            </a:endParaRPr>
          </a:p>
          <a:p>
            <a:pPr algn="ctr" defTabSz="985838">
              <a:lnSpc>
                <a:spcPct val="130000"/>
              </a:lnSpc>
            </a:pPr>
            <a:r>
              <a:rPr lang="ko-KR" altLang="en-US" sz="4000" b="1">
                <a:latin typeface="굴림" pitchFamily="50" charset="-127"/>
              </a:rPr>
              <a:t>한학기동안 </a:t>
            </a:r>
          </a:p>
          <a:p>
            <a:pPr algn="ctr" defTabSz="985838">
              <a:lnSpc>
                <a:spcPct val="130000"/>
              </a:lnSpc>
            </a:pPr>
            <a:r>
              <a:rPr lang="ko-KR" altLang="en-US" sz="4000" b="1">
                <a:latin typeface="굴림" pitchFamily="50" charset="-127"/>
              </a:rPr>
              <a:t>수고 많았습니다</a:t>
            </a:r>
            <a:endParaRPr lang="en-US" altLang="ko-KR" sz="4000" b="1">
              <a:latin typeface="굴림" pitchFamily="50" charset="-127"/>
            </a:endParaRPr>
          </a:p>
          <a:p>
            <a:pPr algn="ctr" defTabSz="985838">
              <a:lnSpc>
                <a:spcPct val="130000"/>
              </a:lnSpc>
            </a:pPr>
            <a:r>
              <a:rPr lang="ko-KR" altLang="en-US" sz="4000" b="1">
                <a:latin typeface="굴림" pitchFamily="50" charset="-127"/>
              </a:rPr>
              <a:t>방학 잘 보내길</a:t>
            </a:r>
            <a:r>
              <a:rPr lang="en-US" altLang="ko-KR" sz="4000" b="1">
                <a:latin typeface="굴림" pitchFamily="50" charset="-127"/>
              </a:rPr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3887">
  <a:themeElements>
    <a:clrScheme name="113887 2">
      <a:dk1>
        <a:srgbClr val="000000"/>
      </a:dk1>
      <a:lt1>
        <a:srgbClr val="FFFFFF"/>
      </a:lt1>
      <a:dk2>
        <a:srgbClr val="000066"/>
      </a:dk2>
      <a:lt2>
        <a:srgbClr val="B2B2B2"/>
      </a:lt2>
      <a:accent1>
        <a:srgbClr val="3B8DDF"/>
      </a:accent1>
      <a:accent2>
        <a:srgbClr val="9966FF"/>
      </a:accent2>
      <a:accent3>
        <a:srgbClr val="FFFFFF"/>
      </a:accent3>
      <a:accent4>
        <a:srgbClr val="000000"/>
      </a:accent4>
      <a:accent5>
        <a:srgbClr val="AFC5EC"/>
      </a:accent5>
      <a:accent6>
        <a:srgbClr val="8A5CE7"/>
      </a:accent6>
      <a:hlink>
        <a:srgbClr val="5A94A8"/>
      </a:hlink>
      <a:folHlink>
        <a:srgbClr val="6666FF"/>
      </a:folHlink>
    </a:clrScheme>
    <a:fontScheme name="11388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858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858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13887 1">
        <a:dk1>
          <a:srgbClr val="000000"/>
        </a:dk1>
        <a:lt1>
          <a:srgbClr val="FFFFFF"/>
        </a:lt1>
        <a:dk2>
          <a:srgbClr val="000066"/>
        </a:dk2>
        <a:lt2>
          <a:srgbClr val="B2B2B2"/>
        </a:lt2>
        <a:accent1>
          <a:srgbClr val="6AB897"/>
        </a:accent1>
        <a:accent2>
          <a:srgbClr val="FF7C80"/>
        </a:accent2>
        <a:accent3>
          <a:srgbClr val="FFFFFF"/>
        </a:accent3>
        <a:accent4>
          <a:srgbClr val="000000"/>
        </a:accent4>
        <a:accent5>
          <a:srgbClr val="B9D8C9"/>
        </a:accent5>
        <a:accent6>
          <a:srgbClr val="E77073"/>
        </a:accent6>
        <a:hlink>
          <a:srgbClr val="5A94A8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3887 2">
        <a:dk1>
          <a:srgbClr val="000000"/>
        </a:dk1>
        <a:lt1>
          <a:srgbClr val="FFFFFF"/>
        </a:lt1>
        <a:dk2>
          <a:srgbClr val="000066"/>
        </a:dk2>
        <a:lt2>
          <a:srgbClr val="B2B2B2"/>
        </a:lt2>
        <a:accent1>
          <a:srgbClr val="3B8DDF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AFC5EC"/>
        </a:accent5>
        <a:accent6>
          <a:srgbClr val="8A5CE7"/>
        </a:accent6>
        <a:hlink>
          <a:srgbClr val="5A94A8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3887 3">
        <a:dk1>
          <a:srgbClr val="000066"/>
        </a:dk1>
        <a:lt1>
          <a:srgbClr val="FFFFFF"/>
        </a:lt1>
        <a:dk2>
          <a:srgbClr val="4069EC"/>
        </a:dk2>
        <a:lt2>
          <a:srgbClr val="B2B2B2"/>
        </a:lt2>
        <a:accent1>
          <a:srgbClr val="8DA75F"/>
        </a:accent1>
        <a:accent2>
          <a:srgbClr val="CCCC00"/>
        </a:accent2>
        <a:accent3>
          <a:srgbClr val="FFFFFF"/>
        </a:accent3>
        <a:accent4>
          <a:srgbClr val="000056"/>
        </a:accent4>
        <a:accent5>
          <a:srgbClr val="C5D0B6"/>
        </a:accent5>
        <a:accent6>
          <a:srgbClr val="B9B900"/>
        </a:accent6>
        <a:hlink>
          <a:srgbClr val="3B5AB1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비즈니스">
  <a:themeElements>
    <a:clrScheme name="비즈니스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비즈니스">
      <a:majorFont>
        <a:latin typeface="굴림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858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858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비즈니스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비즈니스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비즈니스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비즈니스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비즈니스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비즈니스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비즈니스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비즈니스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비즈니스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aring city design template">
  <a:themeElements>
    <a:clrScheme name="">
      <a:dk1>
        <a:srgbClr val="292929"/>
      </a:dk1>
      <a:lt1>
        <a:srgbClr val="FFFFFF"/>
      </a:lt1>
      <a:dk2>
        <a:srgbClr val="C0C0C0"/>
      </a:dk2>
      <a:lt2>
        <a:srgbClr val="FFFFFF"/>
      </a:lt2>
      <a:accent1>
        <a:srgbClr val="AE6A58"/>
      </a:accent1>
      <a:accent2>
        <a:srgbClr val="A18461"/>
      </a:accent2>
      <a:accent3>
        <a:srgbClr val="DCDCDC"/>
      </a:accent3>
      <a:accent4>
        <a:srgbClr val="DADADA"/>
      </a:accent4>
      <a:accent5>
        <a:srgbClr val="D3B9B4"/>
      </a:accent5>
      <a:accent6>
        <a:srgbClr val="917757"/>
      </a:accent6>
      <a:hlink>
        <a:srgbClr val="71584D"/>
      </a:hlink>
      <a:folHlink>
        <a:srgbClr val="343332"/>
      </a:folHlink>
    </a:clrScheme>
    <a:fontScheme name="Soaring city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858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858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city design template 1">
        <a:dk1>
          <a:srgbClr val="663300"/>
        </a:dk1>
        <a:lt1>
          <a:srgbClr val="C0C0C0"/>
        </a:lt1>
        <a:dk2>
          <a:srgbClr val="D7C5B5"/>
        </a:dk2>
        <a:lt2>
          <a:srgbClr val="292929"/>
        </a:lt2>
        <a:accent1>
          <a:srgbClr val="AE6A58"/>
        </a:accent1>
        <a:accent2>
          <a:srgbClr val="A18461"/>
        </a:accent2>
        <a:accent3>
          <a:srgbClr val="DCDCDC"/>
        </a:accent3>
        <a:accent4>
          <a:srgbClr val="562A00"/>
        </a:accent4>
        <a:accent5>
          <a:srgbClr val="D3B9B4"/>
        </a:accent5>
        <a:accent6>
          <a:srgbClr val="917757"/>
        </a:accent6>
        <a:hlink>
          <a:srgbClr val="71584D"/>
        </a:hlink>
        <a:folHlink>
          <a:srgbClr val="3433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ptical design template">
  <a:themeElements>
    <a:clrScheme name="Optical design template 13">
      <a:dk1>
        <a:srgbClr val="000000"/>
      </a:dk1>
      <a:lt1>
        <a:srgbClr val="CBF0FF"/>
      </a:lt1>
      <a:dk2>
        <a:srgbClr val="00295B"/>
      </a:dk2>
      <a:lt2>
        <a:srgbClr val="808080"/>
      </a:lt2>
      <a:accent1>
        <a:srgbClr val="6DC9EE"/>
      </a:accent1>
      <a:accent2>
        <a:srgbClr val="CCCCFF"/>
      </a:accent2>
      <a:accent3>
        <a:srgbClr val="E2F6FF"/>
      </a:accent3>
      <a:accent4>
        <a:srgbClr val="000000"/>
      </a:accent4>
      <a:accent5>
        <a:srgbClr val="BAE1F5"/>
      </a:accent5>
      <a:accent6>
        <a:srgbClr val="B9B9E7"/>
      </a:accent6>
      <a:hlink>
        <a:srgbClr val="3333CC"/>
      </a:hlink>
      <a:folHlink>
        <a:srgbClr val="AF67FF"/>
      </a:folHlink>
    </a:clrScheme>
    <a:fontScheme name="Optical design template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858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858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ptical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tical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tical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tical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tical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tical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tical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tical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tical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tical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tical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tical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tical design template 13">
        <a:dk1>
          <a:srgbClr val="000000"/>
        </a:dk1>
        <a:lt1>
          <a:srgbClr val="CBF0FF"/>
        </a:lt1>
        <a:dk2>
          <a:srgbClr val="00295B"/>
        </a:dk2>
        <a:lt2>
          <a:srgbClr val="808080"/>
        </a:lt2>
        <a:accent1>
          <a:srgbClr val="6DC9EE"/>
        </a:accent1>
        <a:accent2>
          <a:srgbClr val="CCCCFF"/>
        </a:accent2>
        <a:accent3>
          <a:srgbClr val="E2F6FF"/>
        </a:accent3>
        <a:accent4>
          <a:srgbClr val="000000"/>
        </a:accent4>
        <a:accent5>
          <a:srgbClr val="BAE1F5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aring city design template 1">
    <a:dk1>
      <a:srgbClr val="663300"/>
    </a:dk1>
    <a:lt1>
      <a:srgbClr val="C0C0C0"/>
    </a:lt1>
    <a:dk2>
      <a:srgbClr val="D7C5B5"/>
    </a:dk2>
    <a:lt2>
      <a:srgbClr val="292929"/>
    </a:lt2>
    <a:accent1>
      <a:srgbClr val="AE6A58"/>
    </a:accent1>
    <a:accent2>
      <a:srgbClr val="A18461"/>
    </a:accent2>
    <a:accent3>
      <a:srgbClr val="DCDCDC"/>
    </a:accent3>
    <a:accent4>
      <a:srgbClr val="562A00"/>
    </a:accent4>
    <a:accent5>
      <a:srgbClr val="D3B9B4"/>
    </a:accent5>
    <a:accent6>
      <a:srgbClr val="917757"/>
    </a:accent6>
    <a:hlink>
      <a:srgbClr val="71584D"/>
    </a:hlink>
    <a:folHlink>
      <a:srgbClr val="34333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65843</TotalTime>
  <Words>7645</Words>
  <Application>Microsoft Office PowerPoint</Application>
  <PresentationFormat>사용자 지정</PresentationFormat>
  <Paragraphs>1599</Paragraphs>
  <Slides>94</Slides>
  <Notes>94</Notes>
  <HiddenSlides>0</HiddenSlides>
  <MMClips>0</MMClips>
  <ScaleCrop>false</ScaleCrop>
  <HeadingPairs>
    <vt:vector size="6" baseType="variant">
      <vt:variant>
        <vt:lpstr>테마</vt:lpstr>
      </vt:variant>
      <vt:variant>
        <vt:i4>4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94</vt:i4>
      </vt:variant>
    </vt:vector>
  </HeadingPairs>
  <TitlesOfParts>
    <vt:vector size="100" baseType="lpstr">
      <vt:lpstr>113887</vt:lpstr>
      <vt:lpstr>비즈니스</vt:lpstr>
      <vt:lpstr>Soaring city design template</vt:lpstr>
      <vt:lpstr>Optical design template</vt:lpstr>
      <vt:lpstr>Image</vt:lpstr>
      <vt:lpstr>Equation</vt:lpstr>
      <vt:lpstr>환경화학 실험  및 설계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  <vt:lpstr>슬라이드 70</vt:lpstr>
      <vt:lpstr>슬라이드 71</vt:lpstr>
      <vt:lpstr>슬라이드 72</vt:lpstr>
      <vt:lpstr>슬라이드 73</vt:lpstr>
      <vt:lpstr>슬라이드 74</vt:lpstr>
      <vt:lpstr>슬라이드 75</vt:lpstr>
      <vt:lpstr>슬라이드 76</vt:lpstr>
      <vt:lpstr>슬라이드 77</vt:lpstr>
      <vt:lpstr>슬라이드 78</vt:lpstr>
      <vt:lpstr>슬라이드 79</vt:lpstr>
      <vt:lpstr>슬라이드 80</vt:lpstr>
      <vt:lpstr>슬라이드 81</vt:lpstr>
      <vt:lpstr>슬라이드 82</vt:lpstr>
      <vt:lpstr>슬라이드 83</vt:lpstr>
      <vt:lpstr>슬라이드 84</vt:lpstr>
      <vt:lpstr>슬라이드 85</vt:lpstr>
      <vt:lpstr>슬라이드 86</vt:lpstr>
      <vt:lpstr>슬라이드 87</vt:lpstr>
      <vt:lpstr>슬라이드 88</vt:lpstr>
      <vt:lpstr>슬라이드 89</vt:lpstr>
      <vt:lpstr>슬라이드 90</vt:lpstr>
      <vt:lpstr>슬라이드 91</vt:lpstr>
      <vt:lpstr>슬라이드 92</vt:lpstr>
      <vt:lpstr>슬라이드 93</vt:lpstr>
      <vt:lpstr>슬라이드 94</vt:lpstr>
    </vt:vector>
  </TitlesOfParts>
  <Company>Registered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Registered User</dc:creator>
  <cp:lastModifiedBy>Your Name</cp:lastModifiedBy>
  <cp:revision>938</cp:revision>
  <dcterms:created xsi:type="dcterms:W3CDTF">2007-01-19T05:05:34Z</dcterms:created>
  <dcterms:modified xsi:type="dcterms:W3CDTF">2015-01-05T08:48:08Z</dcterms:modified>
</cp:coreProperties>
</file>