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2" r:id="rId3"/>
    <p:sldId id="291" r:id="rId4"/>
    <p:sldId id="288" r:id="rId5"/>
    <p:sldId id="259" r:id="rId6"/>
    <p:sldId id="260" r:id="rId7"/>
    <p:sldId id="261" r:id="rId8"/>
    <p:sldId id="302" r:id="rId9"/>
    <p:sldId id="264" r:id="rId10"/>
    <p:sldId id="268" r:id="rId11"/>
    <p:sldId id="269" r:id="rId12"/>
    <p:sldId id="270" r:id="rId13"/>
    <p:sldId id="290" r:id="rId14"/>
    <p:sldId id="294" r:id="rId15"/>
    <p:sldId id="274" r:id="rId16"/>
    <p:sldId id="298" r:id="rId17"/>
    <p:sldId id="286" r:id="rId18"/>
    <p:sldId id="292" r:id="rId19"/>
    <p:sldId id="293" r:id="rId20"/>
    <p:sldId id="300" r:id="rId21"/>
    <p:sldId id="276" r:id="rId22"/>
    <p:sldId id="281" r:id="rId23"/>
    <p:sldId id="283" r:id="rId24"/>
    <p:sldId id="301" r:id="rId25"/>
  </p:sldIdLst>
  <p:sldSz cx="9144000" cy="6858000" type="screen4x3"/>
  <p:notesSz cx="6858000" cy="9144000"/>
  <p:embeddedFontLst>
    <p:embeddedFont>
      <p:font typeface="08서울남산체 EB" pitchFamily="18" charset="-127"/>
      <p:regular r:id="rId28"/>
    </p:embeddedFont>
    <p:embeddedFont>
      <p:font typeface="08서울남산체 B" pitchFamily="18" charset="-127"/>
      <p:regular r:id="rId29"/>
    </p:embeddedFont>
    <p:embeddedFont>
      <p:font typeface="맑은 고딕" pitchFamily="50" charset="-127"/>
      <p:regular r:id="rId30"/>
      <p:bold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996633"/>
    <a:srgbClr val="99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5401" autoAdjust="0"/>
  </p:normalViewPr>
  <p:slideViewPr>
    <p:cSldViewPr>
      <p:cViewPr varScale="1">
        <p:scale>
          <a:sx n="54" d="100"/>
          <a:sy n="54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20"/>
    </p:cViewPr>
  </p:sorterViewPr>
  <p:notesViewPr>
    <p:cSldViewPr>
      <p:cViewPr varScale="1">
        <p:scale>
          <a:sx n="82" d="100"/>
          <a:sy n="82" d="100"/>
        </p:scale>
        <p:origin x="-206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B3869-DA06-4073-9874-DB7BE1165756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5354A-A41F-42E7-9657-607FC6DDC6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DF491-76D6-41D5-99A6-BE35CCF0B0E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FC7A9-4885-41B6-8C53-CD8FE0631EF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안녕하십니까 한옥을 </a:t>
            </a:r>
            <a:r>
              <a:rPr lang="ko-KR" altLang="en-US" dirty="0" err="1" smtClean="0"/>
              <a:t>발표하게된</a:t>
            </a:r>
            <a:r>
              <a:rPr lang="ko-KR" altLang="en-US" dirty="0" smtClean="0"/>
              <a:t> </a:t>
            </a:r>
            <a:r>
              <a:rPr lang="en-US" altLang="ko-KR" dirty="0" smtClean="0"/>
              <a:t>5</a:t>
            </a:r>
            <a:r>
              <a:rPr lang="ko-KR" altLang="en-US" dirty="0" smtClean="0"/>
              <a:t>조 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저는 발표자 조찬용입니다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결구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건축물을 이루는 각 부재를 짜맞추는 일</a:t>
            </a:r>
            <a:endParaRPr lang="en-US" altLang="ko-KR" dirty="0" smtClean="0"/>
          </a:p>
          <a:p>
            <a:r>
              <a:rPr lang="ko-KR" altLang="en-US" dirty="0" smtClean="0"/>
              <a:t>건조된 목재는 가공성이 좋아 이음법 맞춤법을 할 수 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건조된 목재를 사용하면 가공성이 증가됩니다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기왓집은</a:t>
            </a:r>
            <a:r>
              <a:rPr lang="ko-KR" altLang="en-US" dirty="0" smtClean="0"/>
              <a:t> </a:t>
            </a:r>
            <a:r>
              <a:rPr lang="ko-KR" altLang="en-US" baseline="0" dirty="0" smtClean="0"/>
              <a:t> 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smtClean="0"/>
              <a:t>전통건축물에서 중요한 짜맞춤 접합부는 보다 심각한 문제를 유발하여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부재의 수축이 발생하여 틈이 커지거나 심하게 갈라져 접합부의 본래 기능인 내력성능을 대부분 상실한 경우를 흔히 발견할 수 있다</a:t>
            </a:r>
            <a:endParaRPr lang="en-US" altLang="ko-KR" sz="120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smtClean="0"/>
              <a:t>목재의 단위 중량당 인장강도와 압축강도가 훨씬 증가됨</a:t>
            </a:r>
            <a:endParaRPr lang="en-US" altLang="ko-KR" sz="120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</a:t>
            </a:r>
            <a:r>
              <a:rPr lang="ko-KR" altLang="en-US" dirty="0" err="1" smtClean="0"/>
              <a:t>건조목의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이점중</a:t>
            </a:r>
            <a:r>
              <a:rPr lang="ko-KR" altLang="en-US" dirty="0" smtClean="0"/>
              <a:t> 무게감소를 </a:t>
            </a:r>
            <a:r>
              <a:rPr lang="ko-KR" altLang="en-US" dirty="0" err="1" smtClean="0"/>
              <a:t>기왓집에</a:t>
            </a:r>
            <a:r>
              <a:rPr lang="ko-KR" altLang="en-US" dirty="0" smtClean="0"/>
              <a:t> 적용한 사진을 보시겠습니다</a:t>
            </a:r>
            <a:r>
              <a:rPr lang="en-US" altLang="ko-KR" dirty="0" smtClean="0"/>
              <a:t>./</a:t>
            </a:r>
          </a:p>
          <a:p>
            <a:r>
              <a:rPr lang="ko-KR" altLang="en-US" dirty="0" smtClean="0"/>
              <a:t>지붕을 </a:t>
            </a:r>
            <a:r>
              <a:rPr lang="ko-KR" altLang="en-US" dirty="0" err="1" smtClean="0"/>
              <a:t>빼대위에</a:t>
            </a:r>
            <a:r>
              <a:rPr lang="ko-KR" altLang="en-US" dirty="0" smtClean="0"/>
              <a:t> 얹고 있는 장면인데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지붕에 상당한 목재가 사용이 되는데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건조목을</a:t>
            </a:r>
            <a:r>
              <a:rPr lang="ko-KR" altLang="en-US" dirty="0" smtClean="0"/>
              <a:t> 사용함으로써 이 무게를 현저하게 낮춰주어서 기둥이 받는 하중을 감소를 시켜주어 </a:t>
            </a:r>
            <a:r>
              <a:rPr lang="ko-KR" altLang="en-US" dirty="0" err="1" smtClean="0"/>
              <a:t>기왓집이</a:t>
            </a:r>
            <a:r>
              <a:rPr lang="ko-KR" altLang="en-US" dirty="0" smtClean="0"/>
              <a:t> 오랫동안 유지하는데 일조를 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 건조의 </a:t>
            </a:r>
            <a:r>
              <a:rPr lang="ko-KR" altLang="en-US" dirty="0" err="1" smtClean="0"/>
              <a:t>이점중</a:t>
            </a:r>
            <a:r>
              <a:rPr lang="ko-KR" altLang="en-US" dirty="0" smtClean="0"/>
              <a:t> 방음 </a:t>
            </a:r>
            <a:r>
              <a:rPr lang="ko-KR" altLang="en-US" dirty="0" err="1" smtClean="0"/>
              <a:t>단열성</a:t>
            </a:r>
            <a:r>
              <a:rPr lang="ko-KR" altLang="en-US" dirty="0" smtClean="0"/>
              <a:t> 증가를 이용한 사진들 보시겠습니다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사진을 보시면 천장에 나무로 막아놓은 것을 </a:t>
            </a:r>
            <a:r>
              <a:rPr lang="ko-KR" altLang="en-US" dirty="0" err="1" smtClean="0"/>
              <a:t>보실수</a:t>
            </a:r>
            <a:r>
              <a:rPr lang="ko-KR" altLang="en-US" dirty="0" smtClean="0"/>
              <a:t> 있는데요 이는 목재내의 수분손실로 인해 </a:t>
            </a:r>
            <a:r>
              <a:rPr lang="ko-KR" altLang="en-US" dirty="0" err="1" smtClean="0"/>
              <a:t>공극이</a:t>
            </a:r>
            <a:r>
              <a:rPr lang="ko-KR" altLang="en-US" dirty="0" smtClean="0"/>
              <a:t> 증가하여 열이나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소리를 흡수하는 성질을 이용하여 방음과 </a:t>
            </a:r>
            <a:r>
              <a:rPr lang="ko-KR" altLang="en-US" dirty="0" err="1" smtClean="0"/>
              <a:t>단열성을</a:t>
            </a:r>
            <a:r>
              <a:rPr lang="ko-KR" altLang="en-US" dirty="0" smtClean="0"/>
              <a:t> 증가시키는 것입니다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이 그림에서는 곰팡이 등으로 인해 목재가 부패가 </a:t>
            </a:r>
            <a:r>
              <a:rPr lang="ko-KR" altLang="en-US" dirty="0" err="1" smtClean="0"/>
              <a:t>된것을</a:t>
            </a:r>
            <a:r>
              <a:rPr lang="ko-KR" altLang="en-US" dirty="0" smtClean="0"/>
              <a:t> 보실 수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기왓집은</a:t>
            </a:r>
            <a:r>
              <a:rPr lang="ko-KR" altLang="en-US" dirty="0" smtClean="0"/>
              <a:t> 목재가 외부에 노출이 되어있는 만큼 수분에 </a:t>
            </a:r>
            <a:r>
              <a:rPr lang="ko-KR" altLang="en-US" dirty="0" err="1" smtClean="0"/>
              <a:t>첩촉할</a:t>
            </a:r>
            <a:r>
              <a:rPr lang="ko-KR" altLang="en-US" dirty="0" smtClean="0"/>
              <a:t> 기회가 많아 잘</a:t>
            </a:r>
            <a:r>
              <a:rPr lang="ko-KR" altLang="en-US" baseline="0" dirty="0" smtClean="0"/>
              <a:t> 썩기 십상인데요</a:t>
            </a:r>
            <a:r>
              <a:rPr lang="en-US" altLang="ko-KR" baseline="0" dirty="0" smtClean="0"/>
              <a:t>,</a:t>
            </a:r>
          </a:p>
          <a:p>
            <a:r>
              <a:rPr lang="ko-KR" altLang="en-US" baseline="0" dirty="0" err="1" smtClean="0"/>
              <a:t>건조목을</a:t>
            </a:r>
            <a:r>
              <a:rPr lang="ko-KR" altLang="en-US" baseline="0" dirty="0" smtClean="0"/>
              <a:t> 사용함으로 써 </a:t>
            </a:r>
            <a:r>
              <a:rPr lang="ko-KR" altLang="en-US" baseline="0" dirty="0" err="1" smtClean="0"/>
              <a:t>부후를</a:t>
            </a:r>
            <a:r>
              <a:rPr lang="ko-KR" altLang="en-US" baseline="0" dirty="0" smtClean="0"/>
              <a:t> 감소시킬 수 있습니다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이사진은 한옥의 구조에서 </a:t>
            </a:r>
            <a:r>
              <a:rPr lang="ko-KR" altLang="en-US" dirty="0" err="1" smtClean="0"/>
              <a:t>부후의</a:t>
            </a:r>
            <a:r>
              <a:rPr lang="ko-KR" altLang="en-US" dirty="0" smtClean="0"/>
              <a:t> 감소를 노린 구조인데요</a:t>
            </a:r>
            <a:r>
              <a:rPr lang="en-US" altLang="ko-KR" dirty="0" smtClean="0"/>
              <a:t>,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처마를 깊게 내려 빗물이 </a:t>
            </a:r>
            <a:r>
              <a:rPr lang="ko-KR" altLang="en-US" dirty="0" err="1" smtClean="0"/>
              <a:t>튀는것을</a:t>
            </a:r>
            <a:r>
              <a:rPr lang="ko-KR" altLang="en-US" dirty="0" smtClean="0"/>
              <a:t> 방지하여 </a:t>
            </a:r>
            <a:r>
              <a:rPr lang="ko-KR" altLang="en-US" dirty="0" err="1" smtClean="0"/>
              <a:t>부후를</a:t>
            </a:r>
            <a:r>
              <a:rPr lang="ko-KR" altLang="en-US" dirty="0" smtClean="0"/>
              <a:t> 감소시키는</a:t>
            </a:r>
            <a:r>
              <a:rPr lang="ko-KR" altLang="en-US" baseline="0" dirty="0" smtClean="0"/>
              <a:t> 것입니다</a:t>
            </a:r>
            <a:r>
              <a:rPr lang="en-US" altLang="ko-KR" baseline="0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그리고 한옥 마당에 백토가 깔린 것을 보실 수 있는데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백토를 깔아 처마 안쪽으로 햇빛이 반사가 되어 곰팡이의 증식을 막는 역할을 하는 것입니다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한옥을 주제로 선정한 이유는 한옥은 우리 조상들의 지혜와 미를 살린 목재건축물로써 평소에 관심이 많았고 한옥의 구조에서 목재건조의 이점을 어떻게 효율적으로 사용하는가에 대한 호기심으로 인해 조사하게 되었습니다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주요수종으로는 소나무가 많이 쓰입니다</a:t>
            </a:r>
            <a:r>
              <a:rPr lang="en-US" altLang="ko-KR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잘터지지</a:t>
            </a:r>
            <a:r>
              <a:rPr lang="ko-KR" altLang="en-US" dirty="0" smtClean="0"/>
              <a:t> 않고 </a:t>
            </a:r>
            <a:r>
              <a:rPr lang="ko-KR" altLang="en-US" dirty="0" err="1" smtClean="0"/>
              <a:t>부서지지않으며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송진이 있어 질기고 </a:t>
            </a:r>
            <a:r>
              <a:rPr lang="ko-KR" altLang="en-US" dirty="0" err="1" smtClean="0"/>
              <a:t>잘썩지</a:t>
            </a:r>
            <a:r>
              <a:rPr lang="ko-KR" altLang="en-US" dirty="0" smtClean="0"/>
              <a:t> 않는 특징이 있기 </a:t>
            </a:r>
            <a:r>
              <a:rPr lang="ko-KR" altLang="en-US" dirty="0" err="1" smtClean="0"/>
              <a:t>떄문입니다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참나무류도</a:t>
            </a:r>
            <a:r>
              <a:rPr lang="ko-KR" altLang="en-US" dirty="0" smtClean="0"/>
              <a:t> 단단하고 사용하기</a:t>
            </a:r>
            <a:r>
              <a:rPr lang="ko-KR" altLang="en-US" baseline="0" dirty="0" smtClean="0"/>
              <a:t> 좋으나 수간이 길지 않아서 기둥으로 쓰지 않습니다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기와집에서 </a:t>
            </a:r>
            <a:r>
              <a:rPr lang="ko-KR" altLang="en-US" dirty="0" smtClean="0"/>
              <a:t>이 </a:t>
            </a:r>
            <a:r>
              <a:rPr lang="ko-KR" altLang="en-US" dirty="0" smtClean="0"/>
              <a:t>사진에서 </a:t>
            </a:r>
            <a:r>
              <a:rPr lang="ko-KR" altLang="en-US" dirty="0" smtClean="0"/>
              <a:t>보시는 적송이 잘 쓰입니다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목재가공을 해주는 </a:t>
            </a:r>
            <a:r>
              <a:rPr lang="ko-KR" altLang="en-US" dirty="0" err="1" smtClean="0"/>
              <a:t>첫번째</a:t>
            </a:r>
            <a:r>
              <a:rPr lang="ko-KR" altLang="en-US" dirty="0" smtClean="0"/>
              <a:t> 순서로는 벌목을 합니다</a:t>
            </a:r>
            <a:r>
              <a:rPr lang="en-US" altLang="ko-KR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벌목을 할 </a:t>
            </a:r>
            <a:r>
              <a:rPr lang="ko-KR" altLang="en-US" dirty="0" err="1" smtClean="0"/>
              <a:t>떄</a:t>
            </a:r>
            <a:r>
              <a:rPr lang="ko-KR" altLang="en-US" dirty="0" smtClean="0"/>
              <a:t> </a:t>
            </a:r>
            <a:r>
              <a:rPr lang="ko-KR" altLang="en-US" sz="1200" dirty="0" smtClean="0"/>
              <a:t>성장과 수분이 감소하는 가을 이후에 베어 뒤틀리거나 수축 방지를 해줍니다</a:t>
            </a:r>
            <a:endParaRPr lang="en-US" altLang="ko-KR" sz="120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그 다음으로 목재를 건조 시켜줍니다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벌목한 나무를 박피를</a:t>
            </a:r>
            <a:r>
              <a:rPr lang="ko-KR" altLang="en-US" baseline="0" dirty="0" smtClean="0"/>
              <a:t> 한 후 건조를 시켜주는데 한옥에서는 보통 자연건조를 시켜줍니다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집을 지을 장소와 비슷한 조건을 </a:t>
            </a:r>
            <a:r>
              <a:rPr lang="ko-KR" altLang="en-US" baseline="0" dirty="0" err="1" smtClean="0"/>
              <a:t>가진장소에서</a:t>
            </a:r>
            <a:r>
              <a:rPr lang="ko-KR" altLang="en-US" baseline="0" dirty="0" smtClean="0"/>
              <a:t> 자연건조를 시켜 나무의 수축에 의한 결함방지를 해줍니다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자연건조는 적어도 </a:t>
            </a:r>
            <a:r>
              <a:rPr lang="en-US" altLang="ko-KR" baseline="0" dirty="0" smtClean="0"/>
              <a:t>2~3</a:t>
            </a:r>
            <a:r>
              <a:rPr lang="ko-KR" altLang="en-US" baseline="0" dirty="0" err="1" smtClean="0"/>
              <a:t>년이상</a:t>
            </a:r>
            <a:r>
              <a:rPr lang="ko-KR" altLang="en-US" baseline="0" dirty="0" smtClean="0"/>
              <a:t> 건조를 시켜줍니다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이 사진은 목재를 실적으로 쌓은 사진입니다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다음은 건조한 나무를  다듬어 부재를 만드는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치목과정입니다</a:t>
            </a:r>
            <a:r>
              <a:rPr lang="en-US" altLang="ko-KR" dirty="0" smtClean="0">
                <a:latin typeface="08서울남산체 B" pitchFamily="18" charset="-127"/>
                <a:ea typeface="08서울남산체 B" pitchFamily="18" charset="-127"/>
              </a:rPr>
              <a:t>. </a:t>
            </a:r>
            <a:r>
              <a:rPr lang="en-US" altLang="ko-KR" baseline="0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r>
              <a:rPr lang="ko-KR" altLang="en-US" baseline="0" dirty="0" err="1" smtClean="0">
                <a:latin typeface="08서울남산체 B" pitchFamily="18" charset="-127"/>
                <a:ea typeface="08서울남산체 B" pitchFamily="18" charset="-127"/>
              </a:rPr>
              <a:t>치목은</a:t>
            </a:r>
            <a:r>
              <a:rPr lang="ko-KR" altLang="en-US" baseline="0" dirty="0" smtClean="0">
                <a:latin typeface="08서울남산체 B" pitchFamily="18" charset="-127"/>
                <a:ea typeface="08서울남산체 B" pitchFamily="18" charset="-127"/>
              </a:rPr>
              <a:t> 마름질</a:t>
            </a:r>
            <a:r>
              <a:rPr lang="en-US" altLang="ko-KR" baseline="0" dirty="0" smtClean="0">
                <a:latin typeface="08서울남산체 B" pitchFamily="18" charset="-127"/>
                <a:ea typeface="08서울남산체 B" pitchFamily="18" charset="-127"/>
              </a:rPr>
              <a:t>, </a:t>
            </a:r>
            <a:r>
              <a:rPr lang="ko-KR" altLang="en-US" baseline="0" dirty="0" err="1" smtClean="0">
                <a:latin typeface="08서울남산체 B" pitchFamily="18" charset="-127"/>
                <a:ea typeface="08서울남산체 B" pitchFamily="18" charset="-127"/>
              </a:rPr>
              <a:t>먹매김</a:t>
            </a:r>
            <a:r>
              <a:rPr lang="en-US" altLang="ko-KR" baseline="0" dirty="0" smtClean="0">
                <a:latin typeface="08서울남산체 B" pitchFamily="18" charset="-127"/>
                <a:ea typeface="08서울남산체 B" pitchFamily="18" charset="-127"/>
              </a:rPr>
              <a:t>, </a:t>
            </a:r>
            <a:r>
              <a:rPr lang="ko-KR" altLang="en-US" baseline="0" dirty="0" err="1" smtClean="0">
                <a:latin typeface="08서울남산체 B" pitchFamily="18" charset="-127"/>
                <a:ea typeface="08서울남산체 B" pitchFamily="18" charset="-127"/>
              </a:rPr>
              <a:t>바심질</a:t>
            </a:r>
            <a:r>
              <a:rPr lang="ko-KR" altLang="en-US" baseline="0" dirty="0" smtClean="0">
                <a:latin typeface="08서울남산체 B" pitchFamily="18" charset="-127"/>
                <a:ea typeface="08서울남산체 B" pitchFamily="18" charset="-127"/>
              </a:rPr>
              <a:t> 순으로 진행됩니다</a:t>
            </a:r>
            <a:r>
              <a:rPr lang="en-US" altLang="ko-KR" baseline="0" dirty="0" smtClean="0">
                <a:latin typeface="08서울남산체 B" pitchFamily="18" charset="-127"/>
                <a:ea typeface="08서울남산체 B" pitchFamily="18" charset="-127"/>
              </a:rPr>
              <a:t>.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마름질은 목재를 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원하는 크기로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깍거나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잘라냅니다</a:t>
            </a:r>
            <a:r>
              <a:rPr lang="en-US" altLang="ko-KR" dirty="0" smtClean="0">
                <a:latin typeface="08서울남산체 B" pitchFamily="18" charset="-127"/>
                <a:ea typeface="08서울남산체 B" pitchFamily="18" charset="-127"/>
              </a:rPr>
              <a:t>.</a:t>
            </a:r>
            <a:endParaRPr lang="en-US" altLang="ko-KR" dirty="0" smtClean="0">
              <a:latin typeface="08서울남산체 B" pitchFamily="18" charset="-127"/>
              <a:ea typeface="08서울남산체 B" pitchFamily="18" charset="-127"/>
            </a:endParaRPr>
          </a:p>
          <a:p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먹매김은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부재를 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조립하기 위해  부재에 자르고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깍아낼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위치에 자세히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먹선을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그어 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표시합니다</a:t>
            </a:r>
            <a:r>
              <a:rPr lang="en-US" altLang="ko-KR" dirty="0" smtClean="0">
                <a:latin typeface="08서울남산체 B" pitchFamily="18" charset="-127"/>
                <a:ea typeface="08서울남산체 B" pitchFamily="18" charset="-127"/>
              </a:rPr>
              <a:t>.</a:t>
            </a:r>
            <a:endParaRPr lang="en-US" altLang="ko-KR" dirty="0" smtClean="0">
              <a:latin typeface="08서울남산체 B" pitchFamily="18" charset="-127"/>
              <a:ea typeface="08서울남산체 B" pitchFamily="18" charset="-127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그 다음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바심질은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먹선을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따라 따내고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깍는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등 깔끔하게 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다듬어주어 기와집에 쓰이게 됩니다</a:t>
            </a:r>
            <a:r>
              <a:rPr lang="en-US" altLang="ko-KR" dirty="0" smtClean="0">
                <a:latin typeface="08서울남산체 B" pitchFamily="18" charset="-127"/>
                <a:ea typeface="08서울남산체 B" pitchFamily="18" charset="-127"/>
              </a:rPr>
              <a:t>.</a:t>
            </a:r>
            <a:endParaRPr lang="ko-KR" altLang="en-US" dirty="0" smtClean="0">
              <a:latin typeface="08서울남산체 B" pitchFamily="18" charset="-127"/>
              <a:ea typeface="08서울남산체 B" pitchFamily="18" charset="-127"/>
            </a:endParaRPr>
          </a:p>
          <a:p>
            <a:endParaRPr lang="en-US" altLang="ko-KR" dirty="0" smtClean="0">
              <a:latin typeface="08서울남산체 B" pitchFamily="18" charset="-127"/>
              <a:ea typeface="08서울남산체 B" pitchFamily="18" charset="-127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기와집의 </a:t>
            </a:r>
            <a:r>
              <a:rPr lang="ko-KR" altLang="en-US" dirty="0" err="1" smtClean="0"/>
              <a:t>건조목</a:t>
            </a:r>
            <a:r>
              <a:rPr lang="ko-KR" altLang="en-US" dirty="0" smtClean="0"/>
              <a:t> 이점을 활용한 사례를 보시겠습니다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C7A9-4885-41B6-8C53-CD8FE0631EF5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dministrator\바탕 화면\파포 표지 완성.jpg"/>
          <p:cNvPicPr>
            <a:picLocks noChangeAspect="1" noChangeArrowheads="1"/>
          </p:cNvPicPr>
          <p:nvPr userDrawn="1"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11960" y="1412776"/>
            <a:ext cx="8229600" cy="576064"/>
          </a:xfrm>
        </p:spPr>
        <p:txBody>
          <a:bodyPr>
            <a:noAutofit/>
          </a:bodyPr>
          <a:lstStyle>
            <a:lvl1pPr algn="l">
              <a:defRPr sz="3200">
                <a:latin typeface="08서울남산체 EB" pitchFamily="18" charset="-127"/>
                <a:ea typeface="08서울남산체 E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2880" y="2204864"/>
            <a:ext cx="7797552" cy="4525963"/>
          </a:xfrm>
        </p:spPr>
        <p:txBody>
          <a:bodyPr>
            <a:normAutofit/>
          </a:bodyPr>
          <a:lstStyle>
            <a:lvl1pPr algn="ctr">
              <a:defRPr sz="2400">
                <a:latin typeface="08서울남산체 B" pitchFamily="18" charset="-127"/>
                <a:ea typeface="08서울남산체 B" pitchFamily="18" charset="-127"/>
              </a:defRPr>
            </a:lvl1pPr>
            <a:lvl2pPr algn="ctr">
              <a:defRPr sz="2000">
                <a:latin typeface="08서울남산체 B" pitchFamily="18" charset="-127"/>
                <a:ea typeface="08서울남산체 B" pitchFamily="18" charset="-127"/>
              </a:defRPr>
            </a:lvl2pPr>
            <a:lvl3pPr algn="ctr">
              <a:defRPr sz="2000">
                <a:latin typeface="08서울남산체 B" pitchFamily="18" charset="-127"/>
                <a:ea typeface="08서울남산체 B" pitchFamily="18" charset="-127"/>
              </a:defRPr>
            </a:lvl3pPr>
            <a:lvl4pPr algn="ctr">
              <a:defRPr sz="2000">
                <a:latin typeface="08서울남산체 B" pitchFamily="18" charset="-127"/>
                <a:ea typeface="08서울남산체 B" pitchFamily="18" charset="-127"/>
              </a:defRPr>
            </a:lvl4pPr>
            <a:lvl5pPr algn="ctr">
              <a:defRPr sz="2000">
                <a:latin typeface="08서울남산체 B" pitchFamily="18" charset="-127"/>
                <a:ea typeface="08서울남산체 B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dministrator\바탕 화면\파포 표지 완성.jpg"/>
          <p:cNvPicPr>
            <a:picLocks noChangeAspect="1" noChangeArrowheads="1"/>
          </p:cNvPicPr>
          <p:nvPr userDrawn="1"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Administrator\바탕 화면\3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1143000"/>
            <a:ext cx="1257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1340768"/>
            <a:ext cx="8229600" cy="576064"/>
          </a:xfrm>
        </p:spPr>
        <p:txBody>
          <a:bodyPr>
            <a:noAutofit/>
          </a:bodyPr>
          <a:lstStyle>
            <a:lvl1pPr algn="l">
              <a:defRPr sz="3200">
                <a:latin typeface="08서울남산체 EB" pitchFamily="18" charset="-127"/>
                <a:ea typeface="08서울남산체 E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2880" y="2204864"/>
            <a:ext cx="7797552" cy="4525963"/>
          </a:xfrm>
        </p:spPr>
        <p:txBody>
          <a:bodyPr>
            <a:normAutofit/>
          </a:bodyPr>
          <a:lstStyle>
            <a:lvl1pPr>
              <a:defRPr sz="2400">
                <a:latin typeface="08서울남산체 B" pitchFamily="18" charset="-127"/>
                <a:ea typeface="08서울남산체 B" pitchFamily="18" charset="-127"/>
              </a:defRPr>
            </a:lvl1pPr>
            <a:lvl2pPr>
              <a:defRPr sz="2000">
                <a:latin typeface="08서울남산체 B" pitchFamily="18" charset="-127"/>
                <a:ea typeface="08서울남산체 B" pitchFamily="18" charset="-127"/>
              </a:defRPr>
            </a:lvl2pPr>
            <a:lvl3pPr>
              <a:defRPr sz="2000">
                <a:latin typeface="08서울남산체 B" pitchFamily="18" charset="-127"/>
                <a:ea typeface="08서울남산체 B" pitchFamily="18" charset="-127"/>
              </a:defRPr>
            </a:lvl3pPr>
            <a:lvl4pPr>
              <a:defRPr sz="2000">
                <a:latin typeface="08서울남산체 B" pitchFamily="18" charset="-127"/>
                <a:ea typeface="08서울남산체 B" pitchFamily="18" charset="-127"/>
              </a:defRPr>
            </a:lvl4pPr>
            <a:lvl5pPr>
              <a:defRPr sz="2000">
                <a:latin typeface="08서울남산체 B" pitchFamily="18" charset="-127"/>
                <a:ea typeface="08서울남산체 B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Administrator\바탕 화면\파포 표지 완성.jpg"/>
          <p:cNvPicPr>
            <a:picLocks noChangeAspect="1" noChangeArrowheads="1"/>
          </p:cNvPicPr>
          <p:nvPr userDrawn="1"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Administrator\바탕 화면\3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1143000"/>
            <a:ext cx="1257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istrator\바탕 화면\파포 표지 완성.jpg"/>
          <p:cNvPicPr>
            <a:picLocks noChangeAspect="1" noChangeArrowheads="1"/>
          </p:cNvPicPr>
          <p:nvPr userDrawn="1"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1587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00400" y="2718048"/>
            <a:ext cx="5292080" cy="1143000"/>
          </a:xfrm>
        </p:spPr>
        <p:txBody>
          <a:bodyPr>
            <a:noAutofit/>
          </a:bodyPr>
          <a:lstStyle>
            <a:lvl1pPr algn="l">
              <a:defRPr sz="4000">
                <a:latin typeface="08서울남산체 EB" pitchFamily="18" charset="-127"/>
                <a:ea typeface="08서울남산체 E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DF390-60F1-4B34-A9EB-77BC5FCA72F0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7A2B-9F72-4FD6-823D-38B834181C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rimji.com/contents.jsp?webzine_id=1032&amp;item_id=23426&amp;year=2009&amp;month=01" TargetMode="External"/><Relationship Id="rId2" Type="http://schemas.openxmlformats.org/officeDocument/2006/relationships/hyperlink" Target="http://cafe.naver.com/kimyoooo/57357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7186" y="1173157"/>
            <a:ext cx="7772400" cy="1470025"/>
          </a:xfrm>
        </p:spPr>
        <p:txBody>
          <a:bodyPr>
            <a:normAutofit/>
          </a:bodyPr>
          <a:lstStyle/>
          <a:p>
            <a:r>
              <a:rPr lang="ko-KR" altLang="en-US" sz="7200" dirty="0" smtClean="0">
                <a:ln>
                  <a:solidFill>
                    <a:schemeClr val="tx1"/>
                  </a:solidFill>
                </a:ln>
                <a:effectLst>
                  <a:outerShdw blurRad="50800" dist="38100" sx="102000" sy="102000" algn="l" rotWithShape="0">
                    <a:prstClr val="black">
                      <a:alpha val="40000"/>
                    </a:prst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한옥</a:t>
            </a:r>
            <a:endParaRPr lang="ko-KR" altLang="en-US" sz="7200" dirty="0">
              <a:ln>
                <a:solidFill>
                  <a:schemeClr val="tx1"/>
                </a:solidFill>
              </a:ln>
              <a:effectLst>
                <a:outerShdw blurRad="50800" dist="38100" sx="102000" sy="102000" algn="l" rotWithShape="0">
                  <a:prstClr val="black">
                    <a:alpha val="40000"/>
                  </a:prst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32000" y="4929202"/>
            <a:ext cx="6400800" cy="759962"/>
          </a:xfrm>
          <a:effectLst>
            <a:outerShdw blurRad="50800" dist="50800" algn="ctr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z="6350"/>
        </p:spPr>
        <p:txBody>
          <a:bodyPr rIns="108000">
            <a:normAutofit/>
            <a:scene3d>
              <a:camera prst="orthographicFront"/>
              <a:lightRig rig="soft" dir="t">
                <a:rot lat="0" lon="0" rev="10800000"/>
              </a:lightRig>
            </a:scene3d>
            <a:flatTx/>
          </a:bodyPr>
          <a:lstStyle/>
          <a:p>
            <a:r>
              <a:rPr lang="en-US" altLang="ko-K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08서울남산체 B" pitchFamily="18" charset="-127"/>
                <a:ea typeface="08서울남산체 B" pitchFamily="18" charset="-127"/>
              </a:rPr>
              <a:t>5</a:t>
            </a:r>
            <a:r>
              <a:rPr lang="ko-KR" alt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08서울남산체 B" pitchFamily="18" charset="-127"/>
                <a:ea typeface="08서울남산체 B" pitchFamily="18" charset="-127"/>
              </a:rPr>
              <a:t>조 </a:t>
            </a:r>
            <a:r>
              <a:rPr lang="en-US" altLang="ko-K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08서울남산체 B" pitchFamily="18" charset="-127"/>
                <a:ea typeface="08서울남산체 B" pitchFamily="18" charset="-127"/>
              </a:rPr>
              <a:t>: </a:t>
            </a:r>
            <a:r>
              <a:rPr lang="ko-KR" altLang="en-US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08서울남산체 B" pitchFamily="18" charset="-127"/>
                <a:ea typeface="08서울남산체 B" pitchFamily="18" charset="-127"/>
              </a:rPr>
              <a:t>우창미</a:t>
            </a:r>
            <a:r>
              <a:rPr lang="en-US" altLang="ko-K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08서울남산체 B" pitchFamily="18" charset="-127"/>
                <a:ea typeface="08서울남산체 B" pitchFamily="18" charset="-127"/>
              </a:rPr>
              <a:t> </a:t>
            </a:r>
            <a:r>
              <a:rPr lang="ko-KR" alt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08서울남산체 B" pitchFamily="18" charset="-127"/>
                <a:ea typeface="08서울남산체 B" pitchFamily="18" charset="-127"/>
              </a:rPr>
              <a:t>박세욱 장은미 조찬용</a:t>
            </a:r>
            <a:endParaRPr lang="ko-KR" alt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08서울남산체 B" pitchFamily="18" charset="-127"/>
              <a:ea typeface="08서울남산체 B" pitchFamily="18" charset="-127"/>
            </a:endParaRPr>
          </a:p>
        </p:txBody>
      </p:sp>
    </p:spTree>
  </p:cSld>
  <p:clrMapOvr>
    <a:masterClrMapping/>
  </p:clrMapOvr>
  <p:transition advTm="1067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목재가공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벌목</a:t>
            </a:r>
            <a:endParaRPr lang="en-US" altLang="ko-KR" dirty="0" smtClean="0"/>
          </a:p>
          <a:p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성장과 수분이 감소하는 가을 이후에 베어 뒤틀리거나 수축 방지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dirty="0" smtClean="0"/>
          </a:p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1043730" y="3356992"/>
            <a:ext cx="4176341" cy="2920925"/>
            <a:chOff x="32330" y="2561484"/>
            <a:chExt cx="1656359" cy="976709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60840" y="2561484"/>
              <a:ext cx="1627849" cy="976709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모서리가 둥근 직사각형 4"/>
            <p:cNvSpPr/>
            <p:nvPr/>
          </p:nvSpPr>
          <p:spPr>
            <a:xfrm>
              <a:off x="32330" y="2600592"/>
              <a:ext cx="1570635" cy="919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 dirty="0"/>
            </a:p>
          </p:txBody>
        </p:sp>
      </p:grpSp>
    </p:spTree>
  </p:cSld>
  <p:clrMapOvr>
    <a:masterClrMapping/>
  </p:clrMapOvr>
  <p:transition advTm="1346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목재가공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자연건조</a:t>
            </a:r>
            <a:endParaRPr lang="en-US" altLang="ko-KR" dirty="0" smtClean="0"/>
          </a:p>
          <a:p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나무의 수축에 의한 결함을 막기 위해 적어도 </a:t>
            </a:r>
            <a:r>
              <a:rPr lang="en-US" altLang="ko-KR" sz="2000" dirty="0" smtClean="0"/>
              <a:t>2~3</a:t>
            </a:r>
            <a:r>
              <a:rPr lang="ko-KR" altLang="en-US" sz="2000" dirty="0" smtClean="0"/>
              <a:t>년 이상 </a:t>
            </a:r>
            <a:r>
              <a:rPr lang="ko-KR" altLang="en-US" sz="2000" dirty="0" smtClean="0"/>
              <a:t>자연건조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dirty="0" smtClean="0"/>
          </a:p>
          <a:p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1071538" y="3334762"/>
            <a:ext cx="4104456" cy="2880320"/>
            <a:chOff x="2874092" y="1648572"/>
            <a:chExt cx="2048028" cy="1228817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2874092" y="1648572"/>
              <a:ext cx="2048028" cy="1228817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모서리가 둥근 직사각형 4"/>
            <p:cNvSpPr/>
            <p:nvPr/>
          </p:nvSpPr>
          <p:spPr>
            <a:xfrm>
              <a:off x="2910083" y="1684563"/>
              <a:ext cx="1976046" cy="115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ctr" defTabSz="1733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900" kern="12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52358" y="627437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08서울남산체 B" pitchFamily="18" charset="-127"/>
                <a:ea typeface="08서울남산체 B" pitchFamily="18" charset="-127"/>
              </a:rPr>
              <a:t>실적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</p:spTree>
  </p:cSld>
  <p:clrMapOvr>
    <a:masterClrMapping/>
  </p:clrMapOvr>
  <p:transition advTm="3581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목재가공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치목</a:t>
            </a:r>
            <a:endParaRPr lang="en-US" altLang="ko-KR" dirty="0" smtClean="0"/>
          </a:p>
          <a:p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목재를 다듬어 부재를 만듦</a:t>
            </a:r>
            <a:endParaRPr lang="en-US" altLang="ko-KR" dirty="0" smtClean="0"/>
          </a:p>
          <a:p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1115616" y="3212976"/>
            <a:ext cx="2088232" cy="2880320"/>
            <a:chOff x="2304258" y="2520278"/>
            <a:chExt cx="1627849" cy="976709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2304258" y="2520278"/>
              <a:ext cx="1627849" cy="976709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모서리가 둥근 직사각형 4"/>
            <p:cNvSpPr/>
            <p:nvPr/>
          </p:nvSpPr>
          <p:spPr>
            <a:xfrm>
              <a:off x="2332865" y="2548885"/>
              <a:ext cx="1570635" cy="919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 dirty="0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3707904" y="3212976"/>
            <a:ext cx="2088232" cy="2880320"/>
            <a:chOff x="4561701" y="2571985"/>
            <a:chExt cx="1627849" cy="976709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4561701" y="2571985"/>
              <a:ext cx="1627849" cy="976709"/>
            </a:xfrm>
            <a:prstGeom prst="roundRect">
              <a:avLst>
                <a:gd name="adj" fmla="val 10000"/>
              </a:avLst>
            </a:prstGeom>
            <a:blipFill rotWithShape="0">
              <a:blip r:embed="rId5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모서리가 둥근 직사각형 4"/>
            <p:cNvSpPr/>
            <p:nvPr/>
          </p:nvSpPr>
          <p:spPr>
            <a:xfrm>
              <a:off x="4590308" y="2600592"/>
              <a:ext cx="1570635" cy="919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 dirty="0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300192" y="3212976"/>
            <a:ext cx="2088232" cy="2880320"/>
            <a:chOff x="6840691" y="2571985"/>
            <a:chExt cx="1627849" cy="976709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6840691" y="2571985"/>
              <a:ext cx="1627849" cy="976709"/>
            </a:xfrm>
            <a:prstGeom prst="roundRect">
              <a:avLst>
                <a:gd name="adj" fmla="val 10000"/>
              </a:avLst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모서리가 둥근 직사각형 4"/>
            <p:cNvSpPr/>
            <p:nvPr/>
          </p:nvSpPr>
          <p:spPr>
            <a:xfrm>
              <a:off x="6869298" y="2600592"/>
              <a:ext cx="1570635" cy="919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200" kern="1200"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275856" y="4005064"/>
            <a:ext cx="333772" cy="403706"/>
            <a:chOff x="4089462" y="2832849"/>
            <a:chExt cx="333772" cy="403706"/>
          </a:xfrm>
        </p:grpSpPr>
        <p:sp>
          <p:nvSpPr>
            <p:cNvPr id="22" name="오른쪽 화살표 21"/>
            <p:cNvSpPr/>
            <p:nvPr/>
          </p:nvSpPr>
          <p:spPr>
            <a:xfrm rot="78728">
              <a:off x="4089462" y="2832849"/>
              <a:ext cx="333772" cy="40370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오른쪽 화살표 4"/>
            <p:cNvSpPr/>
            <p:nvPr/>
          </p:nvSpPr>
          <p:spPr>
            <a:xfrm rot="78728">
              <a:off x="4089475" y="2912444"/>
              <a:ext cx="233640" cy="24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100" kern="1200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5868144" y="4005064"/>
            <a:ext cx="333772" cy="403706"/>
            <a:chOff x="4089462" y="2832849"/>
            <a:chExt cx="333772" cy="403706"/>
          </a:xfrm>
        </p:grpSpPr>
        <p:sp>
          <p:nvSpPr>
            <p:cNvPr id="25" name="오른쪽 화살표 24"/>
            <p:cNvSpPr/>
            <p:nvPr/>
          </p:nvSpPr>
          <p:spPr>
            <a:xfrm rot="78728">
              <a:off x="4089462" y="2832849"/>
              <a:ext cx="333772" cy="40370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오른쪽 화살표 4"/>
            <p:cNvSpPr/>
            <p:nvPr/>
          </p:nvSpPr>
          <p:spPr>
            <a:xfrm rot="78728">
              <a:off x="4089475" y="2912444"/>
              <a:ext cx="233640" cy="242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100" kern="120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63688" y="61560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마름질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976" y="61560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먹매김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48264" y="61560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바심질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83768" y="6156012"/>
            <a:ext cx="37444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08서울남산체 B" pitchFamily="18" charset="-127"/>
                <a:ea typeface="08서울남산체 B" pitchFamily="18" charset="-127"/>
              </a:rPr>
              <a:t>: 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목재를 원하는 크기로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깍거나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잘라냄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76056" y="6167045"/>
            <a:ext cx="38164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08서울남산체 B" pitchFamily="18" charset="-127"/>
                <a:ea typeface="08서울남산체 B" pitchFamily="18" charset="-127"/>
              </a:rPr>
              <a:t>: 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부재를 조립하기 위해  부재에 자르고 </a:t>
            </a:r>
            <a:endParaRPr lang="en-US" altLang="ko-KR" dirty="0" smtClean="0">
              <a:latin typeface="08서울남산체 B" pitchFamily="18" charset="-127"/>
              <a:ea typeface="08서울남산체 B" pitchFamily="18" charset="-127"/>
            </a:endParaRPr>
          </a:p>
          <a:p>
            <a:r>
              <a:rPr lang="en-US" altLang="ko-KR" dirty="0" smtClean="0">
                <a:latin typeface="08서울남산체 B" pitchFamily="18" charset="-127"/>
                <a:ea typeface="08서울남산체 B" pitchFamily="18" charset="-127"/>
              </a:rPr>
              <a:t> 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깍아낼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위치에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먹선을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그어 표시 </a:t>
            </a:r>
            <a:endParaRPr lang="en-US" altLang="ko-KR" dirty="0" smtClean="0"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76728" y="6156012"/>
            <a:ext cx="1467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08서울남산체 B" pitchFamily="18" charset="-127"/>
                <a:ea typeface="08서울남산체 B" pitchFamily="18" charset="-127"/>
              </a:rPr>
              <a:t>: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먹선을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따라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96136" y="6444044"/>
            <a:ext cx="3384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따내고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깍는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등 깔끔하게 다듬어줌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</p:spTree>
    <p:custDataLst>
      <p:tags r:id="rId1"/>
    </p:custDataLst>
  </p:cSld>
  <p:clrMapOvr>
    <a:masterClrMapping/>
  </p:clrMapOvr>
  <p:transition advTm="43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istrator\바탕 화면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630366"/>
            <a:ext cx="1591377" cy="144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66068" y="2718048"/>
            <a:ext cx="529208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 </a:t>
            </a:r>
            <a:r>
              <a:rPr lang="ko-KR" altLang="en-US" dirty="0" err="1" smtClean="0"/>
              <a:t>기왓집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건조목</a:t>
            </a:r>
            <a:r>
              <a:rPr lang="ko-KR" altLang="en-US" dirty="0" smtClean="0"/>
              <a:t> 이점 활용</a:t>
            </a:r>
            <a:endParaRPr lang="ko-KR" altLang="en-US" dirty="0"/>
          </a:p>
        </p:txBody>
      </p:sp>
    </p:spTree>
  </p:cSld>
  <p:clrMapOvr>
    <a:masterClrMapping/>
  </p:clrMapOvr>
  <p:transition advTm="1032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건조목</a:t>
            </a:r>
            <a:r>
              <a:rPr lang="ko-KR" altLang="en-US" smtClean="0"/>
              <a:t> 이점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가공성 증가</a:t>
            </a:r>
            <a:endParaRPr lang="en-US" altLang="ko-KR" dirty="0" smtClean="0"/>
          </a:p>
          <a:p>
            <a:endParaRPr lang="en-US" altLang="ko-KR" sz="800" dirty="0" smtClean="0"/>
          </a:p>
          <a:p>
            <a:r>
              <a:rPr lang="ko-KR" altLang="en-US" dirty="0" smtClean="0"/>
              <a:t>결함방지</a:t>
            </a:r>
            <a:endParaRPr lang="en-US" altLang="ko-KR" dirty="0" smtClean="0"/>
          </a:p>
          <a:p>
            <a:endParaRPr lang="en-US" altLang="ko-KR" sz="800" dirty="0" smtClean="0"/>
          </a:p>
          <a:p>
            <a:r>
              <a:rPr lang="ko-KR" altLang="en-US" dirty="0" smtClean="0"/>
              <a:t>강도증가</a:t>
            </a:r>
            <a:endParaRPr lang="en-US" altLang="ko-KR" dirty="0" smtClean="0"/>
          </a:p>
          <a:p>
            <a:endParaRPr lang="en-US" altLang="ko-KR" sz="800" dirty="0" smtClean="0"/>
          </a:p>
          <a:p>
            <a:r>
              <a:rPr lang="ko-KR" altLang="en-US" dirty="0" smtClean="0"/>
              <a:t>무게감소</a:t>
            </a:r>
            <a:endParaRPr lang="en-US" altLang="ko-KR" dirty="0" smtClean="0"/>
          </a:p>
          <a:p>
            <a:endParaRPr lang="en-US" altLang="ko-KR" sz="800" dirty="0" smtClean="0"/>
          </a:p>
          <a:p>
            <a:r>
              <a:rPr lang="ko-KR" altLang="en-US" dirty="0" smtClean="0"/>
              <a:t>소리 </a:t>
            </a:r>
            <a:r>
              <a:rPr lang="en-US" altLang="ko-KR" dirty="0" smtClean="0"/>
              <a:t>· </a:t>
            </a:r>
            <a:r>
              <a:rPr lang="ko-KR" altLang="en-US" dirty="0" smtClean="0"/>
              <a:t>열 차단</a:t>
            </a:r>
            <a:endParaRPr lang="en-US" altLang="ko-KR" dirty="0" smtClean="0"/>
          </a:p>
          <a:p>
            <a:endParaRPr lang="en-US" altLang="ko-KR" sz="800" dirty="0" smtClean="0"/>
          </a:p>
          <a:p>
            <a:r>
              <a:rPr lang="ko-KR" altLang="en-US" dirty="0" err="1" smtClean="0"/>
              <a:t>부후감소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ransition advTm="1939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가공성 증가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err="1" smtClean="0"/>
              <a:t>기왓집의</a:t>
            </a:r>
            <a:r>
              <a:rPr lang="ko-KR" altLang="en-US" sz="2000" dirty="0" smtClean="0"/>
              <a:t> 뼈대 연결은</a:t>
            </a:r>
            <a:r>
              <a:rPr lang="ko-KR" altLang="en-US" sz="2000" dirty="0" smtClean="0"/>
              <a:t> </a:t>
            </a:r>
            <a:r>
              <a:rPr lang="ko-KR" altLang="en-US" sz="2000" dirty="0" smtClean="0"/>
              <a:t>이음법과 맞춤법으로 연결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목재는 가공성이 좋아 이음법과 맞춤법 모양을 </a:t>
            </a:r>
            <a:r>
              <a:rPr lang="ko-KR" altLang="en-US" sz="2000" dirty="0" err="1" smtClean="0"/>
              <a:t>만들수</a:t>
            </a:r>
            <a:r>
              <a:rPr lang="ko-KR" altLang="en-US" sz="2000" dirty="0" smtClean="0"/>
              <a:t> 있음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None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dirty="0" smtClean="0"/>
          </a:p>
          <a:p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4700114" y="3617664"/>
            <a:ext cx="3112246" cy="2274583"/>
            <a:chOff x="6852" y="1648572"/>
            <a:chExt cx="2048028" cy="1228817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852" y="1648572"/>
              <a:ext cx="2048028" cy="1228817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42843" y="1684563"/>
              <a:ext cx="1976046" cy="115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ctr" defTabSz="1733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900" kern="120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24128" y="598862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반턱맞춤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1670" y="597511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반턱이음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2976" y="3571876"/>
            <a:ext cx="3143272" cy="2286016"/>
            <a:chOff x="5357" y="1551582"/>
            <a:chExt cx="1601390" cy="960834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모서리가 둥근 직사각형 4"/>
            <p:cNvSpPr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/>
            </a:p>
          </p:txBody>
        </p:sp>
      </p:grpSp>
    </p:spTree>
  </p:cSld>
  <p:clrMapOvr>
    <a:masterClrMapping/>
  </p:clrMapOvr>
  <p:transition advTm="2625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결함방지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목재의 치수변화 방지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뒤틀림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갈라짐 감소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endParaRPr lang="en-US" altLang="ko-KR" sz="2000" dirty="0" smtClean="0"/>
          </a:p>
        </p:txBody>
      </p:sp>
      <p:grpSp>
        <p:nvGrpSpPr>
          <p:cNvPr id="9" name="그룹 8"/>
          <p:cNvGrpSpPr/>
          <p:nvPr/>
        </p:nvGrpSpPr>
        <p:grpSpPr>
          <a:xfrm>
            <a:off x="1071538" y="3571876"/>
            <a:ext cx="3357586" cy="2286016"/>
            <a:chOff x="5357" y="1551582"/>
            <a:chExt cx="1601390" cy="960834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모서리가 둥근 직사각형 4"/>
            <p:cNvSpPr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05996" y="59171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갈라짐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</p:spTree>
  </p:cSld>
  <p:clrMapOvr>
    <a:masterClrMapping/>
  </p:clrMapOvr>
  <p:transition advTm="2757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강도 증가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기와집 기둥이 견디는 강도가 증가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충격하중과 </a:t>
            </a:r>
            <a:r>
              <a:rPr lang="ko-KR" altLang="en-US" sz="2000" dirty="0" err="1" smtClean="0"/>
              <a:t>진동력의</a:t>
            </a:r>
            <a:r>
              <a:rPr lang="ko-KR" altLang="en-US" sz="2000" dirty="0" smtClean="0"/>
              <a:t> 흡수성질 증가</a:t>
            </a:r>
            <a:endParaRPr lang="en-US" altLang="ko-KR" sz="2000" dirty="0" smtClean="0"/>
          </a:p>
          <a:p>
            <a:pPr>
              <a:buNone/>
            </a:pPr>
            <a:endParaRPr lang="en-US" altLang="ko-KR" sz="800" dirty="0" smtClean="0"/>
          </a:p>
        </p:txBody>
      </p:sp>
      <p:grpSp>
        <p:nvGrpSpPr>
          <p:cNvPr id="11" name="그룹 10"/>
          <p:cNvGrpSpPr/>
          <p:nvPr/>
        </p:nvGrpSpPr>
        <p:grpSpPr>
          <a:xfrm>
            <a:off x="1071538" y="3500438"/>
            <a:ext cx="4643470" cy="2928958"/>
            <a:chOff x="619106" y="2817818"/>
            <a:chExt cx="1601390" cy="960834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619106" y="2817818"/>
              <a:ext cx="1601390" cy="960834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모서리가 둥근 직사각형 4"/>
            <p:cNvSpPr/>
            <p:nvPr/>
          </p:nvSpPr>
          <p:spPr>
            <a:xfrm>
              <a:off x="647248" y="2845960"/>
              <a:ext cx="1545106" cy="904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48938" y="64293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골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격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</p:spTree>
  </p:cSld>
  <p:clrMapOvr>
    <a:masterClrMapping/>
  </p:clrMapOvr>
  <p:transition advTm="2940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무게감소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지붕무게 감소로 인한 하중감소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ko-KR" altLang="en-US" sz="2000" dirty="0"/>
          </a:p>
        </p:txBody>
      </p:sp>
      <p:grpSp>
        <p:nvGrpSpPr>
          <p:cNvPr id="5" name="그룹 4"/>
          <p:cNvGrpSpPr/>
          <p:nvPr/>
        </p:nvGrpSpPr>
        <p:grpSpPr>
          <a:xfrm>
            <a:off x="1113222" y="3143248"/>
            <a:ext cx="5816232" cy="3000396"/>
            <a:chOff x="5357" y="1551582"/>
            <a:chExt cx="1601390" cy="960834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모서리가 둥근 직사각형 4"/>
            <p:cNvSpPr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/>
            </a:p>
          </p:txBody>
        </p:sp>
      </p:grpSp>
    </p:spTree>
  </p:cSld>
  <p:clrMapOvr>
    <a:masterClrMapping/>
  </p:clrMapOvr>
  <p:transition advTm="201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방</a:t>
            </a:r>
            <a:r>
              <a:rPr lang="ko-KR" altLang="en-US" dirty="0" smtClean="0"/>
              <a:t>음</a:t>
            </a:r>
            <a:r>
              <a:rPr lang="ko-KR" altLang="en-US" dirty="0" smtClean="0"/>
              <a:t> </a:t>
            </a:r>
            <a:r>
              <a:rPr lang="en-US" altLang="ko-KR" dirty="0" smtClean="0"/>
              <a:t>· </a:t>
            </a:r>
            <a:r>
              <a:rPr lang="ko-KR" altLang="en-US" dirty="0" err="1" smtClean="0"/>
              <a:t>단열</a:t>
            </a:r>
            <a:r>
              <a:rPr lang="ko-KR" altLang="en-US" dirty="0" err="1" smtClean="0"/>
              <a:t>성</a:t>
            </a:r>
            <a:r>
              <a:rPr lang="ko-KR" altLang="en-US" dirty="0" smtClean="0"/>
              <a:t> 증가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목재 내의 수분손실로 인한 </a:t>
            </a:r>
            <a:r>
              <a:rPr lang="ko-KR" altLang="en-US" sz="2000" dirty="0" err="1" smtClean="0"/>
              <a:t>공극의</a:t>
            </a:r>
            <a:r>
              <a:rPr lang="ko-KR" altLang="en-US" sz="2000" dirty="0" smtClean="0"/>
              <a:t> 증가로 좋은 절연물질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소리 </a:t>
            </a:r>
            <a:r>
              <a:rPr lang="en-US" altLang="ko-KR" sz="2000" dirty="0" smtClean="0"/>
              <a:t>· </a:t>
            </a:r>
            <a:r>
              <a:rPr lang="ko-KR" altLang="en-US" sz="2000" dirty="0" smtClean="0"/>
              <a:t>열을 흡수</a:t>
            </a:r>
            <a:r>
              <a:rPr lang="en-US" altLang="ko-KR" sz="2000" dirty="0" smtClean="0"/>
              <a:t>,</a:t>
            </a:r>
            <a:r>
              <a:rPr lang="ko-KR" altLang="en-US" sz="2000" dirty="0" smtClean="0"/>
              <a:t> 반사</a:t>
            </a:r>
            <a:endParaRPr lang="ko-KR" altLang="en-US" sz="2000" dirty="0"/>
          </a:p>
        </p:txBody>
      </p:sp>
      <p:grpSp>
        <p:nvGrpSpPr>
          <p:cNvPr id="4" name="그룹 3"/>
          <p:cNvGrpSpPr/>
          <p:nvPr/>
        </p:nvGrpSpPr>
        <p:grpSpPr>
          <a:xfrm>
            <a:off x="1071538" y="3714752"/>
            <a:ext cx="3096344" cy="1944216"/>
            <a:chOff x="5741332" y="1648572"/>
            <a:chExt cx="2048028" cy="1228817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5741332" y="1648572"/>
              <a:ext cx="2048028" cy="1228817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5777323" y="1684563"/>
              <a:ext cx="1976046" cy="115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ctr" defTabSz="1733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900" kern="12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00232" y="57028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연등천장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4643438" y="3730142"/>
            <a:ext cx="3071834" cy="1928826"/>
            <a:chOff x="2247304" y="1551582"/>
            <a:chExt cx="1601390" cy="960834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2247304" y="1551582"/>
              <a:ext cx="1601390" cy="960834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모서리가 둥근 직사각형 4"/>
            <p:cNvSpPr/>
            <p:nvPr/>
          </p:nvSpPr>
          <p:spPr>
            <a:xfrm>
              <a:off x="2275446" y="1579724"/>
              <a:ext cx="1545106" cy="904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06458" y="57028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우물천장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</p:spTree>
  </p:cSld>
  <p:clrMapOvr>
    <a:masterClrMapping/>
  </p:clrMapOvr>
  <p:transition advTm="2971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한옥 주제 선정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한옥은 우리 조상들의 지혜와 미를 살린 목재 건축물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목재건조의 이점을 어떻게 효율적으로 사용하는가에 </a:t>
            </a:r>
            <a:endParaRPr lang="en-US" altLang="ko-KR" dirty="0" smtClean="0"/>
          </a:p>
          <a:p>
            <a:pPr>
              <a:buNone/>
            </a:pPr>
            <a:r>
              <a:rPr lang="en-US" altLang="ko-KR" sz="800" dirty="0" smtClean="0"/>
              <a:t>          </a:t>
            </a:r>
            <a:r>
              <a:rPr lang="ko-KR" altLang="en-US" dirty="0" smtClean="0"/>
              <a:t>대한 호기심</a:t>
            </a:r>
            <a:endParaRPr lang="ko-KR" altLang="en-US" dirty="0"/>
          </a:p>
        </p:txBody>
      </p:sp>
    </p:spTree>
  </p:cSld>
  <p:clrMapOvr>
    <a:masterClrMapping/>
  </p:clrMapOvr>
  <p:transition advTm="1678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부후감소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곰팡이 균 등으로 인해 목재 부패 </a:t>
            </a:r>
            <a:endParaRPr lang="ko-KR" altLang="en-US" sz="2000" dirty="0"/>
          </a:p>
        </p:txBody>
      </p:sp>
      <p:grpSp>
        <p:nvGrpSpPr>
          <p:cNvPr id="4" name="그룹 3"/>
          <p:cNvGrpSpPr/>
          <p:nvPr/>
        </p:nvGrpSpPr>
        <p:grpSpPr>
          <a:xfrm>
            <a:off x="928662" y="3214686"/>
            <a:ext cx="3357586" cy="2214578"/>
            <a:chOff x="5357" y="1551582"/>
            <a:chExt cx="1601390" cy="960834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714876" y="3214686"/>
            <a:ext cx="3357586" cy="2286016"/>
            <a:chOff x="1190" y="1270297"/>
            <a:chExt cx="2539007" cy="1523404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1190" y="1270297"/>
              <a:ext cx="2539007" cy="1523404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45809" y="1314916"/>
              <a:ext cx="2449769" cy="14341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4900" kern="1200" dirty="0"/>
            </a:p>
          </p:txBody>
        </p:sp>
      </p:grpSp>
    </p:spTree>
  </p:cSld>
  <p:clrMapOvr>
    <a:masterClrMapping/>
  </p:clrMapOvr>
  <p:transition advTm="2210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부후감소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한옥의 처마는 깊어 비가 들이치는 것을 막음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한옥 마당에 깔린 백토는 집안과 처마 안쪽에 햇빛이 골고루 비추게 해 곰팡이가 피는 것을 막음</a:t>
            </a:r>
            <a:endParaRPr lang="en-US" altLang="ko-KR" sz="2000" dirty="0" smtClean="0"/>
          </a:p>
          <a:p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1115616" y="3929066"/>
            <a:ext cx="3384376" cy="2376264"/>
            <a:chOff x="6852" y="1648572"/>
            <a:chExt cx="2048028" cy="1228817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6852" y="1648572"/>
              <a:ext cx="2048028" cy="1228817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모서리가 둥근 직사각형 4"/>
            <p:cNvSpPr/>
            <p:nvPr/>
          </p:nvSpPr>
          <p:spPr>
            <a:xfrm>
              <a:off x="42843" y="1684563"/>
              <a:ext cx="1976046" cy="115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ctr" defTabSz="1733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900" kern="1200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4860032" y="4000504"/>
            <a:ext cx="3384376" cy="2376264"/>
            <a:chOff x="2874092" y="1648572"/>
            <a:chExt cx="2048028" cy="1228817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2874092" y="1648572"/>
              <a:ext cx="2048028" cy="1228817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모서리가 둥근 직사각형 4"/>
            <p:cNvSpPr/>
            <p:nvPr/>
          </p:nvSpPr>
          <p:spPr>
            <a:xfrm>
              <a:off x="2910083" y="1684563"/>
              <a:ext cx="1976046" cy="115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ctr" defTabSz="1733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900" kern="1200" dirty="0"/>
            </a:p>
          </p:txBody>
        </p:sp>
      </p:grp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결론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한옥은 건조된 목재를 사용해 더욱 안정적이고 쾌적한 주거환경을 가지게 되는 것을 알게 됨   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한옥은 목재건조의 이점을 충분히 활용한 건축물이다</a:t>
            </a:r>
            <a:r>
              <a:rPr lang="en-US" altLang="ko-KR" dirty="0" smtClean="0"/>
              <a:t>!!!!</a:t>
            </a:r>
          </a:p>
        </p:txBody>
      </p:sp>
    </p:spTree>
  </p:cSld>
  <p:clrMapOvr>
    <a:masterClrMapping/>
  </p:clrMapOvr>
  <p:transition advTm="1709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참고문헌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책</a:t>
            </a:r>
            <a:endParaRPr lang="en-US" altLang="ko-KR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김은진</a:t>
            </a:r>
            <a:r>
              <a:rPr lang="en-US" altLang="ko-KR" sz="2000" dirty="0" smtClean="0"/>
              <a:t>(2010) “</a:t>
            </a:r>
            <a:r>
              <a:rPr lang="ko-KR" altLang="en-US" sz="2000" dirty="0" err="1" smtClean="0"/>
              <a:t>우리집이</a:t>
            </a:r>
            <a:r>
              <a:rPr lang="ko-KR" altLang="en-US" sz="2000" dirty="0" smtClean="0"/>
              <a:t> 한옥이면 좋겠다</a:t>
            </a:r>
            <a:r>
              <a:rPr lang="en-US" altLang="ko-KR" sz="2000" dirty="0" smtClean="0"/>
              <a:t>” </a:t>
            </a:r>
            <a:r>
              <a:rPr lang="ko-KR" altLang="en-US" sz="2000" dirty="0" err="1" smtClean="0"/>
              <a:t>한문화사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r>
              <a:rPr lang="ko-KR" altLang="en-US" dirty="0" smtClean="0"/>
              <a:t>인터넷 자료</a:t>
            </a:r>
            <a:endParaRPr lang="en-US" altLang="ko-KR" dirty="0" smtClean="0"/>
          </a:p>
          <a:p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en-US" altLang="ko-KR" sz="2000" dirty="0" smtClean="0">
                <a:hlinkClick r:id="rId2"/>
              </a:rPr>
              <a:t>http://cafe.naver.com/kimyoooo/57357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en-US" altLang="ko-KR" sz="2000" dirty="0" smtClean="0">
                <a:hlinkClick r:id="rId3"/>
              </a:rPr>
              <a:t>http://www.sanrimji.com/contents.jsp?webzine_id=1032&amp;item_id=23426&amp;year=2009&amp;month=01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ko-KR" altLang="en-US" sz="2000" dirty="0"/>
          </a:p>
        </p:txBody>
      </p:sp>
    </p:spTree>
  </p:cSld>
  <p:clrMapOvr>
    <a:masterClrMapping/>
  </p:clrMapOvr>
  <p:transition advTm="157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902" t="15625" r="26758" b="8203"/>
          <a:stretch>
            <a:fillRect/>
          </a:stretch>
        </p:blipFill>
        <p:spPr bwMode="auto">
          <a:xfrm>
            <a:off x="2143108" y="1285860"/>
            <a:ext cx="4473138" cy="528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137572" y="3571884"/>
            <a:ext cx="5292080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감사합니다</a:t>
            </a:r>
            <a:r>
              <a:rPr lang="en-US" altLang="ko-KR" dirty="0" smtClean="0">
                <a:solidFill>
                  <a:schemeClr val="bg1"/>
                </a:solidFill>
              </a:rPr>
              <a:t>!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14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067944" y="1412776"/>
            <a:ext cx="8229600" cy="576064"/>
          </a:xfrm>
        </p:spPr>
        <p:txBody>
          <a:bodyPr/>
          <a:lstStyle/>
          <a:p>
            <a:r>
              <a:rPr lang="ko-KR" altLang="en-US" sz="4000" dirty="0" smtClean="0"/>
              <a:t>목차</a:t>
            </a:r>
            <a:endParaRPr lang="ko-KR" altLang="en-US" sz="40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662880" y="2359421"/>
            <a:ext cx="7797552" cy="4525963"/>
          </a:xfrm>
        </p:spPr>
        <p:txBody>
          <a:bodyPr/>
          <a:lstStyle/>
          <a:p>
            <a:r>
              <a:rPr lang="ko-KR" altLang="en-US" sz="2800" dirty="0" smtClean="0"/>
              <a:t>한옥의 종류</a:t>
            </a:r>
            <a:endParaRPr lang="en-US" altLang="ko-KR" sz="2800" dirty="0" smtClean="0"/>
          </a:p>
          <a:p>
            <a:endParaRPr lang="en-US" altLang="ko-KR" sz="2800" dirty="0" smtClean="0"/>
          </a:p>
          <a:p>
            <a:r>
              <a:rPr lang="ko-KR" altLang="en-US" sz="2800" dirty="0" smtClean="0"/>
              <a:t>목재가공</a:t>
            </a:r>
            <a:endParaRPr lang="en-US" altLang="ko-KR" sz="2800" dirty="0" smtClean="0"/>
          </a:p>
          <a:p>
            <a:endParaRPr lang="en-US" altLang="ko-KR" sz="2800" dirty="0" smtClean="0"/>
          </a:p>
          <a:p>
            <a:r>
              <a:rPr lang="ko-KR" altLang="en-US" sz="2800" dirty="0" err="1" smtClean="0"/>
              <a:t>기왓집</a:t>
            </a:r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건조목</a:t>
            </a:r>
            <a:r>
              <a:rPr lang="ko-KR" altLang="en-US" sz="2800" dirty="0" smtClean="0"/>
              <a:t> 이점 활용</a:t>
            </a:r>
            <a:endParaRPr lang="ko-KR" altLang="en-US" dirty="0"/>
          </a:p>
        </p:txBody>
      </p:sp>
    </p:spTree>
  </p:cSld>
  <p:clrMapOvr>
    <a:masterClrMapping/>
  </p:clrMapOvr>
  <p:transition advTm="898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istrator\바탕 화면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630366"/>
            <a:ext cx="1591377" cy="144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500430" y="2718048"/>
            <a:ext cx="5292080" cy="1143000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한옥의 종류</a:t>
            </a:r>
            <a:endParaRPr lang="ko-KR" altLang="en-US" dirty="0"/>
          </a:p>
        </p:txBody>
      </p:sp>
    </p:spTree>
  </p:cSld>
  <p:clrMapOvr>
    <a:masterClrMapping/>
  </p:clrMapOvr>
  <p:transition advTm="353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한옥의 종류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귀틀집</a:t>
            </a:r>
            <a:endParaRPr lang="en-US" altLang="ko-KR" dirty="0" smtClean="0"/>
          </a:p>
          <a:p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산악지역에 만들어진 집으로 통나무를 </a:t>
            </a:r>
            <a:r>
              <a:rPr lang="ko-KR" altLang="en-US" sz="2000" dirty="0" err="1" smtClean="0"/>
              <a:t>우물정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井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자 모양으로 쌓음</a:t>
            </a:r>
            <a:endParaRPr lang="en-US" altLang="ko-KR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87624" y="62280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문경세제 귀틀집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115616" y="3356992"/>
            <a:ext cx="5328592" cy="2808312"/>
            <a:chOff x="2282712" y="2571985"/>
            <a:chExt cx="1627849" cy="976709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2282712" y="2571985"/>
              <a:ext cx="1627849" cy="976709"/>
            </a:xfrm>
            <a:prstGeom prst="roundRect">
              <a:avLst>
                <a:gd name="adj" fmla="val 10000"/>
              </a:avLst>
            </a:prstGeom>
            <a:blipFill rotWithShape="0">
              <a:blip r:embed="rId2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모서리가 둥근 직사각형 4"/>
            <p:cNvSpPr/>
            <p:nvPr/>
          </p:nvSpPr>
          <p:spPr>
            <a:xfrm>
              <a:off x="2311319" y="2600592"/>
              <a:ext cx="1570635" cy="919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 dirty="0"/>
            </a:p>
          </p:txBody>
        </p:sp>
      </p:grpSp>
    </p:spTree>
  </p:cSld>
  <p:clrMapOvr>
    <a:masterClrMapping/>
  </p:clrMapOvr>
  <p:transition advTm="3907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한옥의 종류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너와집</a:t>
            </a:r>
            <a:endParaRPr lang="en-US" altLang="ko-KR" dirty="0" smtClean="0"/>
          </a:p>
          <a:p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소나무나 전나무를 나뭇결을 쪼개어 지붕을 이은 집</a:t>
            </a:r>
            <a:endParaRPr lang="en-US" altLang="ko-K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62280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강원 삼척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신리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너와집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115616" y="3356992"/>
            <a:ext cx="3816424" cy="2808312"/>
            <a:chOff x="2282712" y="2571985"/>
            <a:chExt cx="1627849" cy="976709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2282712" y="2571985"/>
              <a:ext cx="1627849" cy="976709"/>
            </a:xfrm>
            <a:prstGeom prst="roundRect">
              <a:avLst>
                <a:gd name="adj" fmla="val 10000"/>
              </a:avLst>
            </a:prstGeom>
            <a:blipFill rotWithShape="0">
              <a:blip r:embed="rId2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모서리가 둥근 직사각형 4"/>
            <p:cNvSpPr/>
            <p:nvPr/>
          </p:nvSpPr>
          <p:spPr>
            <a:xfrm>
              <a:off x="2311319" y="2600592"/>
              <a:ext cx="1570635" cy="919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 dirty="0"/>
            </a:p>
          </p:txBody>
        </p:sp>
      </p:grpSp>
    </p:spTree>
  </p:cSld>
  <p:clrMapOvr>
    <a:masterClrMapping/>
  </p:clrMapOvr>
  <p:transition advTm="4403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한옥의 종류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기와집</a:t>
            </a:r>
            <a:endParaRPr lang="en-US" altLang="ko-KR" dirty="0" smtClean="0"/>
          </a:p>
          <a:p>
            <a:endParaRPr lang="en-US" altLang="ko-KR" sz="8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지붕을 기와로 이은 집</a:t>
            </a:r>
            <a:endParaRPr lang="en-US" altLang="ko-KR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87624" y="62280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충남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계룡시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두계마을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r>
              <a:rPr lang="ko-KR" altLang="en-US" dirty="0" err="1" smtClean="0">
                <a:latin typeface="08서울남산체 B" pitchFamily="18" charset="-127"/>
                <a:ea typeface="08서울남산체 B" pitchFamily="18" charset="-127"/>
              </a:rPr>
              <a:t>은농재</a:t>
            </a:r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115616" y="3356992"/>
            <a:ext cx="4608512" cy="2808312"/>
            <a:chOff x="2282712" y="2571985"/>
            <a:chExt cx="1627849" cy="976709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2282712" y="2571985"/>
              <a:ext cx="1627849" cy="976709"/>
            </a:xfrm>
            <a:prstGeom prst="roundRect">
              <a:avLst>
                <a:gd name="adj" fmla="val 10000"/>
              </a:avLst>
            </a:prstGeom>
            <a:blipFill rotWithShape="0">
              <a:blip r:embed="rId2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2311319" y="2600592"/>
              <a:ext cx="1570635" cy="919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 dirty="0"/>
            </a:p>
          </p:txBody>
        </p:sp>
      </p:grpSp>
    </p:spTree>
  </p:cSld>
  <p:clrMapOvr>
    <a:masterClrMapping/>
  </p:clrMapOvr>
  <p:transition advTm="1361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istrator\바탕 화면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630366"/>
            <a:ext cx="1591377" cy="144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500430" y="2718048"/>
            <a:ext cx="5292080" cy="1143000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목재가</a:t>
            </a:r>
            <a:r>
              <a:rPr lang="ko-KR" altLang="en-US" dirty="0" smtClean="0"/>
              <a:t>공</a:t>
            </a:r>
            <a:endParaRPr lang="ko-KR" altLang="en-US" dirty="0"/>
          </a:p>
        </p:txBody>
      </p:sp>
    </p:spTree>
  </p:cSld>
  <p:clrMapOvr>
    <a:masterClrMapping/>
  </p:clrMapOvr>
  <p:transition advTm="584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활용 목재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주요 수종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소나무</a:t>
            </a:r>
            <a:endParaRPr lang="en-US" altLang="ko-KR" dirty="0" smtClean="0"/>
          </a:p>
          <a:p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잘 터지지 않고 부서지지 않음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smtClean="0"/>
              <a:t>송진이 있어 질기고 잘 썩지 않음</a:t>
            </a: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r>
              <a:rPr lang="ko-KR" altLang="en-US" sz="2000" dirty="0" err="1" smtClean="0"/>
              <a:t>참나무류도</a:t>
            </a:r>
            <a:r>
              <a:rPr lang="ko-KR" altLang="en-US" sz="2000" dirty="0" smtClean="0"/>
              <a:t> 단단하고 좋으나 </a:t>
            </a:r>
            <a:r>
              <a:rPr lang="ko-KR" altLang="en-US" sz="2000" dirty="0" smtClean="0"/>
              <a:t>수간</a:t>
            </a:r>
            <a:r>
              <a:rPr lang="ko-KR" altLang="en-US" sz="2000" dirty="0" smtClean="0"/>
              <a:t>이</a:t>
            </a:r>
            <a:r>
              <a:rPr lang="ko-KR" altLang="en-US" sz="2000" dirty="0" smtClean="0"/>
              <a:t> 길지 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 </a:t>
            </a:r>
            <a:r>
              <a:rPr lang="en-US" altLang="ko-KR" sz="2000" dirty="0" smtClean="0"/>
              <a:t>   </a:t>
            </a:r>
            <a:r>
              <a:rPr lang="ko-KR" altLang="en-US" sz="2000" dirty="0" smtClean="0"/>
              <a:t>않아서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못씀</a:t>
            </a:r>
            <a:endParaRPr lang="ko-KR" altLang="en-US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en-US" altLang="ko-KR" sz="2000" dirty="0" smtClean="0"/>
          </a:p>
          <a:p>
            <a:pPr>
              <a:buFont typeface="08서울남산체 B" pitchFamily="18" charset="-127"/>
              <a:buChar char="-"/>
            </a:pP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732240" y="59399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08서울남산체 B" pitchFamily="18" charset="-127"/>
                <a:ea typeface="08서울남산체 B" pitchFamily="18" charset="-127"/>
              </a:rPr>
              <a:t>적송 </a:t>
            </a:r>
            <a:endParaRPr lang="ko-KR" altLang="en-US" dirty="0">
              <a:latin typeface="08서울남산체 B" pitchFamily="18" charset="-127"/>
              <a:ea typeface="08서울남산체 B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5796136" y="2060848"/>
            <a:ext cx="2376264" cy="3816424"/>
            <a:chOff x="2282712" y="2571985"/>
            <a:chExt cx="1627849" cy="976709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2282712" y="2571985"/>
              <a:ext cx="1627849" cy="976709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모서리가 둥근 직사각형 4"/>
            <p:cNvSpPr/>
            <p:nvPr/>
          </p:nvSpPr>
          <p:spPr>
            <a:xfrm>
              <a:off x="2311319" y="2600592"/>
              <a:ext cx="1570635" cy="919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100" kern="1200" dirty="0"/>
            </a:p>
          </p:txBody>
        </p:sp>
      </p:grpSp>
    </p:spTree>
  </p:cSld>
  <p:clrMapOvr>
    <a:masterClrMapping/>
  </p:clrMapOvr>
  <p:transition advTm="1809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.6|9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742</Words>
  <Application>Microsoft Office PowerPoint</Application>
  <PresentationFormat>화면 슬라이드 쇼(4:3)</PresentationFormat>
  <Paragraphs>187</Paragraphs>
  <Slides>24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0" baseType="lpstr">
      <vt:lpstr>굴림</vt:lpstr>
      <vt:lpstr>Arial</vt:lpstr>
      <vt:lpstr>08서울남산체 EB</vt:lpstr>
      <vt:lpstr>08서울남산체 B</vt:lpstr>
      <vt:lpstr>맑은 고딕</vt:lpstr>
      <vt:lpstr>Office 테마</vt:lpstr>
      <vt:lpstr>한옥</vt:lpstr>
      <vt:lpstr>한옥 주제 선정</vt:lpstr>
      <vt:lpstr>목차</vt:lpstr>
      <vt:lpstr>한옥의 종류</vt:lpstr>
      <vt:lpstr>한옥의 종류</vt:lpstr>
      <vt:lpstr>한옥의 종류</vt:lpstr>
      <vt:lpstr>한옥의 종류</vt:lpstr>
      <vt:lpstr>목재가공</vt:lpstr>
      <vt:lpstr>활용 목재</vt:lpstr>
      <vt:lpstr>목재가공</vt:lpstr>
      <vt:lpstr>목재가공</vt:lpstr>
      <vt:lpstr>목재가공</vt:lpstr>
      <vt:lpstr> 기왓집 건조목 이점 활용</vt:lpstr>
      <vt:lpstr>건조목 이점</vt:lpstr>
      <vt:lpstr>가공성 증가</vt:lpstr>
      <vt:lpstr>결함방지</vt:lpstr>
      <vt:lpstr>강도 증가</vt:lpstr>
      <vt:lpstr>무게감소</vt:lpstr>
      <vt:lpstr>방음 · 단열성 증가</vt:lpstr>
      <vt:lpstr>부후감소</vt:lpstr>
      <vt:lpstr>부후감소</vt:lpstr>
      <vt:lpstr>결론</vt:lpstr>
      <vt:lpstr>참고문헌</vt:lpstr>
      <vt:lpstr>감사합니다!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SJH</dc:creator>
  <cp:lastModifiedBy>sec</cp:lastModifiedBy>
  <cp:revision>138</cp:revision>
  <dcterms:created xsi:type="dcterms:W3CDTF">2012-11-23T14:05:46Z</dcterms:created>
  <dcterms:modified xsi:type="dcterms:W3CDTF">2012-11-27T04:35:45Z</dcterms:modified>
</cp:coreProperties>
</file>