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73" r:id="rId7"/>
    <p:sldId id="274" r:id="rId8"/>
    <p:sldId id="275" r:id="rId9"/>
    <p:sldId id="276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02" autoAdjust="0"/>
  </p:normalViewPr>
  <p:slideViewPr>
    <p:cSldViewPr>
      <p:cViewPr varScale="1">
        <p:scale>
          <a:sx n="45" d="100"/>
          <a:sy n="45" d="100"/>
        </p:scale>
        <p:origin x="-1397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94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400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32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109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94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922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992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427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09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453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4B6C-FE4E-4DE5-8218-E47389BAE9E7}" type="datetimeFigureOut">
              <a:rPr lang="ko-KR" altLang="en-US" smtClean="0"/>
              <a:t>2018-06-29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7A06D-B6BE-4B9D-B8CF-6976766C28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236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b="1" dirty="0" smtClean="0"/>
              <a:t>05. </a:t>
            </a:r>
            <a:r>
              <a:rPr lang="ko-KR" altLang="en-US" b="1" dirty="0" smtClean="0"/>
              <a:t>생산과 </a:t>
            </a:r>
            <a:r>
              <a:rPr lang="ko-KR" altLang="en-US" b="1" dirty="0"/>
              <a:t>회계정보시스템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생산관리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생산 활동의 기능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생산 관리의 혁신 기법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중요 문서와 장부</a:t>
            </a:r>
          </a:p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생산처리시스템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생산 처리 시스템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생산의 시스템 흐름도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생산의 자료 흐름도</a:t>
            </a:r>
          </a:p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생산의 데이터 모형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54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5-21&gt; </a:t>
            </a:r>
            <a:r>
              <a:rPr lang="ko-KR" altLang="en-US" dirty="0"/>
              <a:t>생산 업무 </a:t>
            </a:r>
            <a:r>
              <a:rPr lang="en-US" altLang="ko-KR" dirty="0"/>
              <a:t>DFD(</a:t>
            </a:r>
            <a:r>
              <a:rPr lang="ko-KR" altLang="en-US" dirty="0"/>
              <a:t>수준 </a:t>
            </a:r>
            <a:r>
              <a:rPr lang="en-US" altLang="ko-KR" dirty="0"/>
              <a:t>0)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81" name="_x195428280" descr="EMB000026cc2cd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8892480" cy="5317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54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5-22&gt; </a:t>
            </a:r>
            <a:r>
              <a:rPr lang="ko-KR" altLang="en-US" dirty="0"/>
              <a:t>작업 관리 </a:t>
            </a:r>
            <a:r>
              <a:rPr lang="en-US" altLang="ko-KR" dirty="0"/>
              <a:t>ERD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1505" name="_x195432120" descr="EMB000026cc2cd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806489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72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5-23&gt; </a:t>
            </a:r>
            <a:r>
              <a:rPr lang="ko-KR" altLang="en-US" dirty="0"/>
              <a:t>생산 </a:t>
            </a:r>
            <a:r>
              <a:rPr lang="en-US" altLang="ko-KR" dirty="0"/>
              <a:t>ERD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2529" name="_x195431000" descr="EMB000026cc2c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8" t="13275" r="29901" b="2422"/>
          <a:stretch>
            <a:fillRect/>
          </a:stretch>
        </p:blipFill>
        <p:spPr bwMode="auto">
          <a:xfrm>
            <a:off x="323528" y="980729"/>
            <a:ext cx="8424936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89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5-24&gt; </a:t>
            </a:r>
            <a:r>
              <a:rPr lang="ko-KR" altLang="en-US" dirty="0"/>
              <a:t>생산 </a:t>
            </a:r>
            <a:r>
              <a:rPr lang="en-US" altLang="ko-KR" dirty="0"/>
              <a:t>REA </a:t>
            </a:r>
            <a:r>
              <a:rPr lang="ko-KR" altLang="en-US" dirty="0"/>
              <a:t>모형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3553" name="_x195428840" descr="EMB000026cc2c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799288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55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 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smtClean="0"/>
              <a:t>응</a:t>
            </a:r>
            <a:r>
              <a:rPr lang="ko-KR" altLang="en-US"/>
              <a:t>답</a:t>
            </a:r>
          </a:p>
        </p:txBody>
      </p:sp>
    </p:spTree>
    <p:extLst>
      <p:ext uri="{BB962C8B-B14F-4D97-AF65-F5344CB8AC3E}">
        <p14:creationId xmlns:p14="http://schemas.microsoft.com/office/powerpoint/2010/main" val="11679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사례에서 배우자 </a:t>
            </a:r>
            <a:r>
              <a:rPr lang="en-US" altLang="ko-KR" b="1" dirty="0"/>
              <a:t>5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/>
              <a:t>Sabre. Inc.</a:t>
            </a:r>
            <a:r>
              <a:rPr lang="ko-KR" altLang="en-US" b="1" dirty="0"/>
              <a:t>의 </a:t>
            </a:r>
            <a:r>
              <a:rPr lang="ko-KR" altLang="en-US" b="1" dirty="0" err="1"/>
              <a:t>가상팀</a:t>
            </a:r>
            <a:endParaRPr lang="ko-KR" altLang="en-US" dirty="0"/>
          </a:p>
          <a:p>
            <a:r>
              <a:rPr lang="ko-KR" altLang="en-US" sz="2000" dirty="0"/>
              <a:t>세계에서 여행 관련 예약 서비스를 제공하는 </a:t>
            </a:r>
            <a:r>
              <a:rPr lang="ko-KR" altLang="en-US" sz="2000" dirty="0" err="1"/>
              <a:t>선도기업중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하나</a:t>
            </a:r>
            <a:endParaRPr lang="en-US" altLang="ko-KR" sz="2000" dirty="0" smtClean="0"/>
          </a:p>
          <a:p>
            <a:r>
              <a:rPr lang="en-US" altLang="ko-KR" sz="2000" dirty="0"/>
              <a:t>45</a:t>
            </a:r>
            <a:r>
              <a:rPr lang="ko-KR" altLang="en-US" sz="2000" dirty="0"/>
              <a:t>개국에서 </a:t>
            </a:r>
            <a:r>
              <a:rPr lang="en-US" altLang="ko-KR" sz="2000" dirty="0"/>
              <a:t>6,000</a:t>
            </a:r>
            <a:r>
              <a:rPr lang="ko-KR" altLang="en-US" sz="2000" dirty="0"/>
              <a:t>명 이상의 직원을 보유하고 </a:t>
            </a:r>
            <a:r>
              <a:rPr lang="en-US" altLang="ko-KR" sz="2000" dirty="0"/>
              <a:t>114</a:t>
            </a:r>
            <a:r>
              <a:rPr lang="ko-KR" altLang="en-US" sz="2000" dirty="0"/>
              <a:t>개국 </a:t>
            </a:r>
            <a:r>
              <a:rPr lang="en-US" altLang="ko-KR" sz="2000" dirty="0"/>
              <a:t>6</a:t>
            </a:r>
            <a:r>
              <a:rPr lang="ko-KR" altLang="en-US" sz="2000" dirty="0"/>
              <a:t>만여 개 여행업체가 이 회사를 통해 고객들에게 여행 관련 예약을 제공</a:t>
            </a:r>
          </a:p>
          <a:p>
            <a:r>
              <a:rPr lang="ko-KR" altLang="en-US" sz="2000" dirty="0"/>
              <a:t>고객 </a:t>
            </a:r>
            <a:r>
              <a:rPr lang="ko-KR" altLang="en-US" sz="2000" dirty="0" smtClean="0"/>
              <a:t>지</a:t>
            </a:r>
            <a:r>
              <a:rPr lang="ko-KR" altLang="en-US" sz="2000" dirty="0"/>
              <a:t>원</a:t>
            </a:r>
            <a:r>
              <a:rPr lang="ko-KR" altLang="en-US" sz="2000" dirty="0" smtClean="0"/>
              <a:t>을 </a:t>
            </a:r>
            <a:r>
              <a:rPr lang="ko-KR" altLang="en-US" sz="2000" dirty="0"/>
              <a:t>개선하고 생산성을 향상시키며 시장 점유 및 수익성을 증대하기 위하여 </a:t>
            </a:r>
            <a:r>
              <a:rPr lang="ko-KR" altLang="en-US" sz="2000" dirty="0" err="1"/>
              <a:t>가상팀을</a:t>
            </a:r>
            <a:r>
              <a:rPr lang="ko-KR" altLang="en-US" sz="2000" dirty="0"/>
              <a:t> 활용하여 의사결정을 하고 </a:t>
            </a:r>
            <a:r>
              <a:rPr lang="ko-KR" altLang="en-US" sz="2000" dirty="0" smtClean="0"/>
              <a:t>있음</a:t>
            </a:r>
            <a:r>
              <a:rPr lang="en-US" altLang="ko-KR" sz="2000" dirty="0" smtClean="0"/>
              <a:t>.</a:t>
            </a:r>
          </a:p>
          <a:p>
            <a:r>
              <a:rPr lang="ko-KR" altLang="en-US" sz="2000" dirty="0"/>
              <a:t>회사의 </a:t>
            </a:r>
            <a:r>
              <a:rPr lang="ko-KR" altLang="en-US" sz="2000" dirty="0" err="1"/>
              <a:t>여러분야의</a:t>
            </a:r>
            <a:r>
              <a:rPr lang="ko-KR" altLang="en-US" sz="2000" dirty="0"/>
              <a:t> 담당자</a:t>
            </a:r>
            <a:r>
              <a:rPr lang="en-US" altLang="ko-KR" sz="2000" dirty="0"/>
              <a:t>(</a:t>
            </a:r>
            <a:r>
              <a:rPr lang="ko-KR" altLang="en-US" sz="2000" dirty="0"/>
              <a:t>판매</a:t>
            </a:r>
            <a:r>
              <a:rPr lang="en-US" altLang="ko-KR" sz="2000" dirty="0"/>
              <a:t>, </a:t>
            </a:r>
            <a:r>
              <a:rPr lang="ko-KR" altLang="en-US" sz="2000" dirty="0"/>
              <a:t>기술</a:t>
            </a:r>
            <a:r>
              <a:rPr lang="en-US" altLang="ko-KR" sz="2000" dirty="0"/>
              <a:t>, </a:t>
            </a:r>
            <a:r>
              <a:rPr lang="ko-KR" altLang="en-US" sz="2000" dirty="0"/>
              <a:t>교육</a:t>
            </a:r>
            <a:r>
              <a:rPr lang="en-US" altLang="ko-KR" sz="2000" dirty="0"/>
              <a:t>, </a:t>
            </a:r>
            <a:r>
              <a:rPr lang="ko-KR" altLang="en-US" sz="2000" dirty="0"/>
              <a:t>회계</a:t>
            </a:r>
            <a:r>
              <a:rPr lang="en-US" altLang="ko-KR" sz="2000" dirty="0"/>
              <a:t>, </a:t>
            </a:r>
            <a:r>
              <a:rPr lang="ko-KR" altLang="en-US" sz="2000" dirty="0"/>
              <a:t>고객 담당자</a:t>
            </a:r>
            <a:r>
              <a:rPr lang="en-US" altLang="ko-KR" sz="2000" dirty="0"/>
              <a:t>)</a:t>
            </a:r>
            <a:r>
              <a:rPr lang="ko-KR" altLang="en-US" sz="2000" dirty="0"/>
              <a:t>로 구성</a:t>
            </a:r>
          </a:p>
          <a:p>
            <a:r>
              <a:rPr lang="ko-KR" altLang="en-US" sz="2000" dirty="0"/>
              <a:t>팀원 간의 신뢰를 구축하는 것</a:t>
            </a:r>
          </a:p>
          <a:p>
            <a:r>
              <a:rPr lang="ko-KR" altLang="en-US" sz="2000" dirty="0"/>
              <a:t>포괄적인 교육과 컴퓨터 훈련 및 팀 형성 활동을 제공</a:t>
            </a:r>
          </a:p>
          <a:p>
            <a:r>
              <a:rPr lang="ko-KR" altLang="en-US" sz="2000" dirty="0"/>
              <a:t>인간 관계 능력을 보다 강조</a:t>
            </a:r>
          </a:p>
          <a:p>
            <a:r>
              <a:rPr lang="ko-KR" altLang="en-US" sz="2000" dirty="0" err="1"/>
              <a:t>가상팀의</a:t>
            </a:r>
            <a:r>
              <a:rPr lang="ko-KR" altLang="en-US" sz="2000" dirty="0"/>
              <a:t> 성과를 측정하기 위하여 팀 수준과 개인 간의 </a:t>
            </a:r>
            <a:r>
              <a:rPr lang="ko-KR" altLang="en-US" sz="2000" dirty="0" err="1"/>
              <a:t>메트릭스</a:t>
            </a:r>
            <a:r>
              <a:rPr lang="ko-KR" altLang="en-US" sz="2000" dirty="0"/>
              <a:t> 시스템을 구현</a:t>
            </a:r>
          </a:p>
          <a:p>
            <a:endParaRPr lang="ko-KR" altLang="en-US" sz="2000" dirty="0"/>
          </a:p>
          <a:p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2917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생산 관리의 혁신 </a:t>
            </a:r>
            <a:r>
              <a:rPr lang="ko-KR" altLang="en-US" b="1" dirty="0" smtClean="0"/>
              <a:t>기법</a:t>
            </a:r>
            <a:r>
              <a:rPr lang="en-US" altLang="ko-KR" b="1" dirty="0" smtClean="0"/>
              <a:t>(1/3)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altLang="ko-KR" dirty="0"/>
              <a:t>1) TQM (total quality management)</a:t>
            </a:r>
            <a:endParaRPr lang="ko-KR" altLang="en-US" dirty="0"/>
          </a:p>
          <a:p>
            <a:pPr fontAlgn="base"/>
            <a:r>
              <a:rPr lang="ko-KR" altLang="en-US" dirty="0"/>
              <a:t>기업구성원 전체가 고객만족 실현을 위해 품질경영과정에 적극적으로 참여하는 </a:t>
            </a:r>
            <a:r>
              <a:rPr lang="ko-KR" altLang="en-US" dirty="0" smtClean="0"/>
              <a:t>노력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6 </a:t>
            </a:r>
            <a:r>
              <a:rPr lang="ko-KR" altLang="en-US" dirty="0"/>
              <a:t>시그마 </a:t>
            </a:r>
            <a:r>
              <a:rPr lang="en-US" altLang="ko-KR" dirty="0"/>
              <a:t>(Six Sigma):</a:t>
            </a:r>
            <a:endParaRPr lang="ko-KR" altLang="en-US" dirty="0"/>
          </a:p>
          <a:p>
            <a:pPr fontAlgn="base"/>
            <a:r>
              <a:rPr lang="ko-KR" altLang="en-US" dirty="0"/>
              <a:t>우수한 품질능력을 말하는데 </a:t>
            </a:r>
            <a:r>
              <a:rPr lang="en-US" altLang="ko-KR" dirty="0"/>
              <a:t>100</a:t>
            </a:r>
            <a:r>
              <a:rPr lang="ko-KR" altLang="en-US" dirty="0"/>
              <a:t>만개의 작업 활동 혹은 결함 발생 기회 당 </a:t>
            </a:r>
            <a:r>
              <a:rPr lang="en-US" altLang="ko-KR" dirty="0"/>
              <a:t>3.4</a:t>
            </a:r>
            <a:r>
              <a:rPr lang="ko-KR" altLang="en-US" dirty="0"/>
              <a:t>개의 결함만을 가지도록 한다는 것으로 품질을 거의 </a:t>
            </a:r>
            <a:r>
              <a:rPr lang="en-US" altLang="ko-KR" dirty="0"/>
              <a:t>0</a:t>
            </a:r>
            <a:r>
              <a:rPr lang="ko-KR" altLang="en-US" dirty="0"/>
              <a:t>에 가깝게 한다는 것을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en-US" altLang="ko-KR" dirty="0" smtClean="0"/>
              <a:t> </a:t>
            </a:r>
            <a:r>
              <a:rPr lang="ko-KR" altLang="en-US" dirty="0"/>
              <a:t>품질개선을 통한 고객만족 추구 지향하는 것으로 </a:t>
            </a:r>
            <a:r>
              <a:rPr lang="en-US" altLang="ko-KR" dirty="0"/>
              <a:t>DMAIC(Define-Measure -Analysis-Improve-Control)</a:t>
            </a:r>
            <a:r>
              <a:rPr lang="ko-KR" altLang="en-US" dirty="0"/>
              <a:t>와 </a:t>
            </a:r>
            <a:r>
              <a:rPr lang="en-US" altLang="ko-KR" dirty="0"/>
              <a:t>DMEDI(Define-Measure-Explore-Develop-Implement)</a:t>
            </a:r>
            <a:r>
              <a:rPr lang="ko-KR" altLang="en-US" dirty="0"/>
              <a:t>을 통하여 기업 문화를 변화하려는 </a:t>
            </a:r>
            <a:r>
              <a:rPr lang="ko-KR" altLang="en-US" dirty="0" smtClean="0"/>
              <a:t>노력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적시생산시스템</a:t>
            </a:r>
            <a:r>
              <a:rPr lang="en-US" altLang="ko-KR" dirty="0"/>
              <a:t>(JIT)</a:t>
            </a:r>
            <a:r>
              <a:rPr lang="ko-KR" altLang="en-US" dirty="0"/>
              <a:t>과 린</a:t>
            </a:r>
            <a:r>
              <a:rPr lang="en-US" altLang="ko-KR" dirty="0"/>
              <a:t>(lean) </a:t>
            </a:r>
            <a:r>
              <a:rPr lang="ko-KR" altLang="en-US" dirty="0"/>
              <a:t>시스템</a:t>
            </a:r>
          </a:p>
          <a:p>
            <a:pPr fontAlgn="base"/>
            <a:r>
              <a:rPr lang="en-US" altLang="ko-KR" dirty="0"/>
              <a:t>1) </a:t>
            </a:r>
            <a:r>
              <a:rPr lang="ko-KR" altLang="en-US" dirty="0"/>
              <a:t>적시생산시스템</a:t>
            </a:r>
            <a:r>
              <a:rPr lang="en-US" altLang="ko-KR" dirty="0"/>
              <a:t>(Just-In-</a:t>
            </a:r>
            <a:r>
              <a:rPr lang="en-US" altLang="ko-KR" dirty="0" err="1"/>
              <a:t>Tme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 err="1"/>
              <a:t>무재고생산</a:t>
            </a:r>
            <a:r>
              <a:rPr lang="en-US" altLang="ko-KR" dirty="0"/>
              <a:t>(stockless production)</a:t>
            </a:r>
            <a:r>
              <a:rPr lang="ko-KR" altLang="en-US" dirty="0"/>
              <a:t>으로 철저한 낭비를 제거하고 생산리드타임</a:t>
            </a:r>
            <a:r>
              <a:rPr lang="en-US" altLang="ko-KR" dirty="0"/>
              <a:t>(production lead time)</a:t>
            </a:r>
            <a:r>
              <a:rPr lang="ko-KR" altLang="en-US" dirty="0"/>
              <a:t>을 극소화하는 생산시스템 </a:t>
            </a:r>
            <a:r>
              <a:rPr lang="ko-KR" altLang="en-US" dirty="0" smtClean="0"/>
              <a:t>방식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13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/>
              <a:t>2. </a:t>
            </a:r>
            <a:r>
              <a:rPr lang="ko-KR" altLang="en-US" b="1" dirty="0" smtClean="0"/>
              <a:t>생산 관리의 혁신 기법</a:t>
            </a:r>
            <a:r>
              <a:rPr lang="en-US" altLang="ko-KR" b="1" dirty="0" smtClean="0"/>
              <a:t>(2/3)</a:t>
            </a:r>
            <a:r>
              <a:rPr lang="ko-KR" altLang="en-US" b="1" dirty="0" smtClean="0"/>
              <a:t/>
            </a:r>
            <a:br>
              <a:rPr lang="ko-KR" altLang="en-US" b="1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altLang="ko-KR" dirty="0"/>
              <a:t>2) </a:t>
            </a:r>
            <a:r>
              <a:rPr lang="ko-KR" altLang="en-US" dirty="0"/>
              <a:t>린 시스템</a:t>
            </a:r>
          </a:p>
          <a:p>
            <a:pPr fontAlgn="base"/>
            <a:r>
              <a:rPr lang="en-US" altLang="ko-KR" dirty="0"/>
              <a:t>JIT</a:t>
            </a:r>
            <a:r>
              <a:rPr lang="ko-KR" altLang="en-US" dirty="0"/>
              <a:t>와 </a:t>
            </a:r>
            <a:r>
              <a:rPr lang="en-US" altLang="ko-KR" dirty="0"/>
              <a:t>TQM</a:t>
            </a:r>
            <a:r>
              <a:rPr lang="ko-KR" altLang="en-US" dirty="0"/>
              <a:t>의 철학을 바탕으로 한 미국식의 “총체적인 낭비제거 시스템”을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(3) </a:t>
            </a:r>
            <a:r>
              <a:rPr lang="ko-KR" altLang="en-US" dirty="0"/>
              <a:t>프로세스 리엔지니어링과 벤치마킹</a:t>
            </a:r>
          </a:p>
          <a:p>
            <a:pPr fontAlgn="base"/>
            <a:r>
              <a:rPr lang="en-US" altLang="ko-KR" dirty="0"/>
              <a:t>1) </a:t>
            </a:r>
            <a:r>
              <a:rPr lang="ko-KR" altLang="en-US" dirty="0"/>
              <a:t>프로세스 리엔지니어링</a:t>
            </a:r>
            <a:r>
              <a:rPr lang="en-US" altLang="ko-KR" dirty="0"/>
              <a:t>(reengineering)</a:t>
            </a:r>
            <a:endParaRPr lang="ko-KR" altLang="en-US" dirty="0"/>
          </a:p>
          <a:p>
            <a:pPr fontAlgn="base"/>
            <a:r>
              <a:rPr lang="ko-KR" altLang="en-US" dirty="0"/>
              <a:t>프로세스 성과의 혁신적인 개선을 위한 재설계 노력을 말하며 절차는 ① 목표 및 성과의 구체화</a:t>
            </a:r>
            <a:r>
              <a:rPr lang="en-US" altLang="ko-KR" dirty="0"/>
              <a:t>, </a:t>
            </a:r>
            <a:r>
              <a:rPr lang="ko-KR" altLang="en-US" dirty="0"/>
              <a:t>② 개략적 프로세스 흐름도 작성</a:t>
            </a:r>
            <a:r>
              <a:rPr lang="en-US" altLang="ko-KR" dirty="0"/>
              <a:t>, </a:t>
            </a:r>
            <a:r>
              <a:rPr lang="ko-KR" altLang="en-US" dirty="0"/>
              <a:t>③ 세부적 프로세스 흐름도 작성</a:t>
            </a:r>
            <a:r>
              <a:rPr lang="en-US" altLang="ko-KR" dirty="0"/>
              <a:t>, </a:t>
            </a:r>
            <a:r>
              <a:rPr lang="ko-KR" altLang="en-US" dirty="0"/>
              <a:t>④ </a:t>
            </a:r>
            <a:r>
              <a:rPr lang="ko-KR" altLang="en-US" dirty="0" err="1"/>
              <a:t>에비연습</a:t>
            </a:r>
            <a:r>
              <a:rPr lang="en-US" altLang="ko-KR" dirty="0"/>
              <a:t>(pilot study), </a:t>
            </a:r>
            <a:r>
              <a:rPr lang="ko-KR" altLang="en-US" dirty="0"/>
              <a:t>⑤ 실행으로 </a:t>
            </a:r>
            <a:r>
              <a:rPr lang="ko-KR" altLang="en-US" dirty="0" smtClean="0"/>
              <a:t>진행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/>
              <a:t>벤치마킹</a:t>
            </a:r>
            <a:r>
              <a:rPr lang="en-US" altLang="ko-KR" dirty="0"/>
              <a:t>(benchmarking)</a:t>
            </a:r>
            <a:endParaRPr lang="ko-KR" altLang="en-US" dirty="0"/>
          </a:p>
          <a:p>
            <a:pPr fontAlgn="base"/>
            <a:r>
              <a:rPr lang="ko-KR" altLang="en-US" dirty="0"/>
              <a:t>강력한 경쟁기업이나 연관 산업의 선도기업 수준에 비추어 제품과 서비스 및 관리관행을 지속적으로 평가하는 과정을 말한다</a:t>
            </a:r>
            <a:r>
              <a:rPr lang="en-US" altLang="ko-KR" dirty="0"/>
              <a:t>. </a:t>
            </a:r>
            <a:r>
              <a:rPr lang="ko-KR" altLang="en-US" dirty="0"/>
              <a:t>유형은 ① 내부적 벤치마킹 </a:t>
            </a:r>
            <a:r>
              <a:rPr lang="en-US" altLang="ko-KR" dirty="0"/>
              <a:t>(internal benchmarking), </a:t>
            </a:r>
            <a:r>
              <a:rPr lang="ko-KR" altLang="en-US" dirty="0"/>
              <a:t>② 경쟁적 벤치마킹</a:t>
            </a:r>
            <a:r>
              <a:rPr lang="en-US" altLang="ko-KR" dirty="0"/>
              <a:t>(competitive benchmarking), </a:t>
            </a:r>
            <a:r>
              <a:rPr lang="ko-KR" altLang="en-US" dirty="0"/>
              <a:t>③ 기능적 벤치마킹</a:t>
            </a:r>
            <a:r>
              <a:rPr lang="en-US" altLang="ko-KR" dirty="0"/>
              <a:t>(functional benchmarking), </a:t>
            </a:r>
            <a:r>
              <a:rPr lang="ko-KR" altLang="en-US" dirty="0"/>
              <a:t>④ 본원적 프로세스 벤치마킹</a:t>
            </a:r>
            <a:r>
              <a:rPr lang="en-US" altLang="ko-KR" dirty="0"/>
              <a:t>(generic process benchmarking) </a:t>
            </a:r>
            <a:r>
              <a:rPr lang="ko-KR" altLang="en-US" dirty="0"/>
              <a:t>등이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319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/>
              <a:t>2. </a:t>
            </a:r>
            <a:r>
              <a:rPr lang="ko-KR" altLang="en-US" b="1" dirty="0" smtClean="0"/>
              <a:t>생산 관리의 혁신 기법</a:t>
            </a:r>
            <a:r>
              <a:rPr lang="en-US" altLang="ko-KR" b="1" dirty="0" smtClean="0"/>
              <a:t>(3/3)</a:t>
            </a:r>
            <a:r>
              <a:rPr lang="ko-KR" altLang="en-US" b="1" dirty="0" smtClean="0"/>
              <a:t/>
            </a:r>
            <a:br>
              <a:rPr lang="ko-KR" altLang="en-US" b="1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US" altLang="ko-KR" dirty="0"/>
              <a:t>(4) </a:t>
            </a:r>
            <a:r>
              <a:rPr lang="ko-KR" altLang="en-US" dirty="0"/>
              <a:t>핵심역량과 </a:t>
            </a:r>
            <a:r>
              <a:rPr lang="ko-KR" altLang="en-US" dirty="0" err="1"/>
              <a:t>아웃소싱</a:t>
            </a:r>
            <a:endParaRPr lang="ko-KR" altLang="en-US" dirty="0"/>
          </a:p>
          <a:p>
            <a:pPr fontAlgn="base"/>
            <a:r>
              <a:rPr lang="en-US" altLang="ko-KR" dirty="0"/>
              <a:t>1) </a:t>
            </a:r>
            <a:r>
              <a:rPr lang="ko-KR" altLang="en-US" dirty="0"/>
              <a:t>핵심역량</a:t>
            </a:r>
            <a:r>
              <a:rPr lang="en-US" altLang="ko-KR" dirty="0"/>
              <a:t>(core competence)</a:t>
            </a:r>
            <a:endParaRPr lang="ko-KR" altLang="en-US" dirty="0"/>
          </a:p>
          <a:p>
            <a:pPr fontAlgn="base"/>
            <a:r>
              <a:rPr lang="ko-KR" altLang="en-US" dirty="0"/>
              <a:t>다른 기업들과의 차별화를 통해 경쟁력 우위를 유지할 수 있게 만들며</a:t>
            </a:r>
            <a:r>
              <a:rPr lang="en-US" altLang="ko-KR" dirty="0"/>
              <a:t>, </a:t>
            </a:r>
            <a:r>
              <a:rPr lang="ko-KR" altLang="en-US" dirty="0"/>
              <a:t>기업의 결정적 성공요인으로 작용하게 만드는 </a:t>
            </a:r>
            <a:r>
              <a:rPr lang="ko-KR" altLang="en-US" dirty="0" smtClean="0"/>
              <a:t>힘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아웃소싱</a:t>
            </a:r>
            <a:r>
              <a:rPr lang="en-US" altLang="ko-KR" dirty="0"/>
              <a:t>(outsourcing)</a:t>
            </a:r>
            <a:endParaRPr lang="ko-KR" altLang="en-US" dirty="0"/>
          </a:p>
          <a:p>
            <a:pPr fontAlgn="base"/>
            <a:r>
              <a:rPr lang="ko-KR" altLang="en-US" dirty="0"/>
              <a:t>핵심역량부분이 아닌 기업의 운영활동을 외부로부터 조달하는 것을 </a:t>
            </a:r>
            <a:r>
              <a:rPr lang="ko-KR" altLang="en-US" dirty="0" smtClean="0"/>
              <a:t>말함</a:t>
            </a:r>
            <a:r>
              <a:rPr lang="en-US" altLang="ko-KR" dirty="0"/>
              <a:t>.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pPr fontAlgn="base"/>
            <a:r>
              <a:rPr lang="en-US" altLang="ko-KR" dirty="0"/>
              <a:t>(5) </a:t>
            </a:r>
            <a:r>
              <a:rPr lang="ko-KR" altLang="en-US" dirty="0"/>
              <a:t>전사적 자원관리</a:t>
            </a:r>
            <a:r>
              <a:rPr lang="en-US" altLang="ko-KR" dirty="0"/>
              <a:t>(ERP : Enterprise Resource Planning) </a:t>
            </a:r>
            <a:endParaRPr lang="ko-KR" altLang="en-US" dirty="0"/>
          </a:p>
          <a:p>
            <a:pPr fontAlgn="base"/>
            <a:r>
              <a:rPr lang="ko-KR" altLang="en-US" dirty="0"/>
              <a:t>제조부문 의사결정이 관련 공급사슬 및 기능부문에 미치는 영향을 고려하기 위해 개발된 것으로</a:t>
            </a:r>
            <a:r>
              <a:rPr lang="en-US" altLang="ko-KR" dirty="0"/>
              <a:t>, </a:t>
            </a:r>
            <a:r>
              <a:rPr lang="ko-KR" altLang="en-US" dirty="0"/>
              <a:t>컴퓨터 소프트웨어를 사용하여 다양한 부문의 의사결정과정을 통합해주는 기능을 수행하고 기업 전 부문이 공유하는 단일 데이터베이스의 활용을 통해 한 기능영역에서 발생한 정보가 관련된 다른 기능영역에서도 실시간으로 </a:t>
            </a:r>
            <a:r>
              <a:rPr lang="ko-KR" altLang="en-US" dirty="0" err="1"/>
              <a:t>사용가능하게</a:t>
            </a:r>
            <a:r>
              <a:rPr lang="ko-KR" altLang="en-US" dirty="0"/>
              <a:t> 하는 것을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..</a:t>
            </a:r>
            <a:endParaRPr lang="ko-KR" altLang="en-US" dirty="0"/>
          </a:p>
          <a:p>
            <a:pPr fontAlgn="base"/>
            <a:r>
              <a:rPr lang="en-US" altLang="ko-KR" dirty="0"/>
              <a:t>(6) </a:t>
            </a:r>
            <a:r>
              <a:rPr lang="ko-KR" altLang="en-US" dirty="0"/>
              <a:t>공급사슬관리</a:t>
            </a:r>
            <a:r>
              <a:rPr lang="en-US" altLang="ko-KR" dirty="0"/>
              <a:t>(SCM)</a:t>
            </a:r>
            <a:endParaRPr lang="ko-KR" altLang="en-US" dirty="0"/>
          </a:p>
          <a:p>
            <a:pPr fontAlgn="base"/>
            <a:r>
              <a:rPr lang="ko-KR" altLang="en-US" dirty="0"/>
              <a:t>공급업체</a:t>
            </a:r>
            <a:r>
              <a:rPr lang="en-US" altLang="ko-KR" dirty="0"/>
              <a:t>-</a:t>
            </a:r>
            <a:r>
              <a:rPr lang="ko-KR" altLang="en-US" dirty="0"/>
              <a:t>제조업체</a:t>
            </a:r>
            <a:r>
              <a:rPr lang="en-US" altLang="ko-KR" dirty="0"/>
              <a:t>-</a:t>
            </a:r>
            <a:r>
              <a:rPr lang="ko-KR" altLang="en-US" dirty="0"/>
              <a:t>유통업체</a:t>
            </a:r>
            <a:r>
              <a:rPr lang="en-US" altLang="ko-KR" dirty="0"/>
              <a:t>-</a:t>
            </a:r>
            <a:r>
              <a:rPr lang="ko-KR" altLang="en-US" dirty="0"/>
              <a:t>최종고객으로 이어지는 공급사슬 </a:t>
            </a:r>
            <a:r>
              <a:rPr lang="en-US" altLang="ko-KR" dirty="0"/>
              <a:t>(supply chain)</a:t>
            </a:r>
            <a:r>
              <a:rPr lang="ko-KR" altLang="en-US" dirty="0"/>
              <a:t>의 가치를 극대화하기 위한 통합적 노력을 말한다</a:t>
            </a:r>
            <a:r>
              <a:rPr lang="en-US" altLang="ko-KR" dirty="0"/>
              <a:t>. </a:t>
            </a:r>
            <a:r>
              <a:rPr lang="ko-KR" altLang="en-US" dirty="0"/>
              <a:t>이는 효율적 소비자 반응</a:t>
            </a:r>
            <a:r>
              <a:rPr lang="en-US" altLang="ko-KR" dirty="0"/>
              <a:t>(ECR : Efficient Consumer Response)</a:t>
            </a:r>
            <a:r>
              <a:rPr lang="ko-KR" altLang="en-US" dirty="0"/>
              <a:t>으로 제조업체와 유통업체가 </a:t>
            </a:r>
            <a:r>
              <a:rPr lang="ko-KR" altLang="en-US" dirty="0" err="1"/>
              <a:t>파트너십</a:t>
            </a:r>
            <a:r>
              <a:rPr lang="ko-KR" altLang="en-US" dirty="0"/>
              <a:t> 관계를 가지고 공동 대응함으로써 소비자의 만족을 극대화하고 공급사슬 전체의 비용을 최소화 하려는 노력을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363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5-14&gt; </a:t>
            </a:r>
            <a:r>
              <a:rPr lang="ko-KR" altLang="en-US" dirty="0"/>
              <a:t>생산 처리 시스템의 요약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3313" name="_x195428680" descr="EMB000026cc2ca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7704856" cy="541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9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5-15&gt; </a:t>
            </a:r>
            <a:r>
              <a:rPr lang="ko-KR" altLang="en-US" dirty="0"/>
              <a:t>생산 처리 시스템의 개요</a:t>
            </a:r>
            <a:r>
              <a:rPr lang="en-US" altLang="ko-KR" dirty="0"/>
              <a:t>(</a:t>
            </a:r>
            <a:r>
              <a:rPr lang="ko-KR" altLang="en-US" dirty="0"/>
              <a:t>외주 포함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4337" name="_x195425080" descr="EMB000026cc2cb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889248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20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5-16&gt; </a:t>
            </a:r>
            <a:r>
              <a:rPr lang="ko-KR" altLang="en-US" dirty="0"/>
              <a:t>작업 관리시스템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195426280" descr="EMB000026cc2cb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763284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24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5-17&gt; </a:t>
            </a:r>
            <a:r>
              <a:rPr lang="ko-KR" altLang="en-US" dirty="0"/>
              <a:t>외주 관리 시스템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6385" name="_x195425400" descr="EMB000026cc2cb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784887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85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645</Words>
  <Application>Microsoft Office PowerPoint</Application>
  <PresentationFormat>화면 슬라이드 쇼(4:3)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05. 생산과 회계정보시스템 </vt:lpstr>
      <vt:lpstr>사례에서 배우자 5 </vt:lpstr>
      <vt:lpstr>2. 생산 관리의 혁신 기법(1/3) </vt:lpstr>
      <vt:lpstr>2. 생산 관리의 혁신 기법(2/3) </vt:lpstr>
      <vt:lpstr>2. 생산 관리의 혁신 기법(3/3) </vt:lpstr>
      <vt:lpstr>&lt;그림 5-14&gt; 생산 처리 시스템의 요약 </vt:lpstr>
      <vt:lpstr>&lt;그림 5-15&gt; 생산 처리 시스템의 개요(외주 포함) </vt:lpstr>
      <vt:lpstr>&lt;그림 5-16&gt; 작업 관리시스템 </vt:lpstr>
      <vt:lpstr>&lt;그림 5-17&gt; 외주 관리 시스템 </vt:lpstr>
      <vt:lpstr>&lt;그림 5-21&gt; 생산 업무 DFD(수준 0) </vt:lpstr>
      <vt:lpstr>&lt;그림 5-22&gt; 작업 관리 ERD </vt:lpstr>
      <vt:lpstr>&lt;그림 5-23&gt; 생산 ERD </vt:lpstr>
      <vt:lpstr>&lt;그림 5-24&gt; 생산 REA 모형 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05. 생산과 회계정보시스템 </dc:title>
  <dc:creator>USER</dc:creator>
  <cp:lastModifiedBy>USER</cp:lastModifiedBy>
  <cp:revision>8</cp:revision>
  <dcterms:created xsi:type="dcterms:W3CDTF">2018-06-27T06:19:17Z</dcterms:created>
  <dcterms:modified xsi:type="dcterms:W3CDTF">2018-06-28T16:04:33Z</dcterms:modified>
</cp:coreProperties>
</file>