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5A0C3-7D9A-4DD2-9413-795A57FC60C4}" type="datetimeFigureOut">
              <a:rPr lang="ko-KR" altLang="en-US" smtClean="0"/>
              <a:t>2020-08-27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FBB28-20F6-43CA-A2F4-A3D7F42BD2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8404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5A0C3-7D9A-4DD2-9413-795A57FC60C4}" type="datetimeFigureOut">
              <a:rPr lang="ko-KR" altLang="en-US" smtClean="0"/>
              <a:t>2020-08-27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FBB28-20F6-43CA-A2F4-A3D7F42BD2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0679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5A0C3-7D9A-4DD2-9413-795A57FC60C4}" type="datetimeFigureOut">
              <a:rPr lang="ko-KR" altLang="en-US" smtClean="0"/>
              <a:t>2020-08-27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FBB28-20F6-43CA-A2F4-A3D7F42BD2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3896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5A0C3-7D9A-4DD2-9413-795A57FC60C4}" type="datetimeFigureOut">
              <a:rPr lang="ko-KR" altLang="en-US" smtClean="0"/>
              <a:t>2020-08-27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FBB28-20F6-43CA-A2F4-A3D7F42BD2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2018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5A0C3-7D9A-4DD2-9413-795A57FC60C4}" type="datetimeFigureOut">
              <a:rPr lang="ko-KR" altLang="en-US" smtClean="0"/>
              <a:t>2020-08-27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FBB28-20F6-43CA-A2F4-A3D7F42BD2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6510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5A0C3-7D9A-4DD2-9413-795A57FC60C4}" type="datetimeFigureOut">
              <a:rPr lang="ko-KR" altLang="en-US" smtClean="0"/>
              <a:t>2020-08-27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FBB28-20F6-43CA-A2F4-A3D7F42BD2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2158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5A0C3-7D9A-4DD2-9413-795A57FC60C4}" type="datetimeFigureOut">
              <a:rPr lang="ko-KR" altLang="en-US" smtClean="0"/>
              <a:t>2020-08-27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FBB28-20F6-43CA-A2F4-A3D7F42BD2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2608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5A0C3-7D9A-4DD2-9413-795A57FC60C4}" type="datetimeFigureOut">
              <a:rPr lang="ko-KR" altLang="en-US" smtClean="0"/>
              <a:t>2020-08-27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FBB28-20F6-43CA-A2F4-A3D7F42BD2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4210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5A0C3-7D9A-4DD2-9413-795A57FC60C4}" type="datetimeFigureOut">
              <a:rPr lang="ko-KR" altLang="en-US" smtClean="0"/>
              <a:t>2020-08-27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FBB28-20F6-43CA-A2F4-A3D7F42BD2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4567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5A0C3-7D9A-4DD2-9413-795A57FC60C4}" type="datetimeFigureOut">
              <a:rPr lang="ko-KR" altLang="en-US" smtClean="0"/>
              <a:t>2020-08-27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FBB28-20F6-43CA-A2F4-A3D7F42BD2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7826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5A0C3-7D9A-4DD2-9413-795A57FC60C4}" type="datetimeFigureOut">
              <a:rPr lang="ko-KR" altLang="en-US" smtClean="0"/>
              <a:t>2020-08-27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FBB28-20F6-43CA-A2F4-A3D7F42BD2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611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5A0C3-7D9A-4DD2-9413-795A57FC60C4}" type="datetimeFigureOut">
              <a:rPr lang="ko-KR" altLang="en-US" smtClean="0"/>
              <a:t>2020-08-27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FBB28-20F6-43CA-A2F4-A3D7F42BD2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4880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제</a:t>
            </a:r>
            <a:r>
              <a:rPr lang="en-US" altLang="ko-KR" dirty="0"/>
              <a:t>3</a:t>
            </a:r>
            <a:r>
              <a:rPr lang="ko-KR" altLang="en-US" dirty="0"/>
              <a:t>절 결산</a:t>
            </a:r>
            <a:r>
              <a:rPr lang="en-US" altLang="ko-KR" dirty="0"/>
              <a:t>/</a:t>
            </a:r>
            <a:r>
              <a:rPr lang="ko-KR" altLang="en-US" dirty="0"/>
              <a:t>재무제표관리</a:t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/>
              <a:t>결산</a:t>
            </a:r>
          </a:p>
          <a:p>
            <a:r>
              <a:rPr lang="en-US" altLang="ko-KR" dirty="0"/>
              <a:t>2. </a:t>
            </a:r>
            <a:r>
              <a:rPr lang="ko-KR" altLang="en-US" dirty="0"/>
              <a:t>재무제표관리</a:t>
            </a:r>
          </a:p>
          <a:p>
            <a:r>
              <a:rPr lang="en-US" altLang="ko-KR" dirty="0"/>
              <a:t>3. </a:t>
            </a:r>
            <a:r>
              <a:rPr lang="ko-KR" altLang="en-US" dirty="0"/>
              <a:t>기간별 손익계산서</a:t>
            </a:r>
            <a:r>
              <a:rPr lang="en-US" altLang="ko-KR" dirty="0"/>
              <a:t>/</a:t>
            </a:r>
            <a:r>
              <a:rPr lang="ko-KR" altLang="en-US" dirty="0" err="1"/>
              <a:t>원가보고서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40533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결산 분개를 나타낸 화면</a:t>
            </a:r>
            <a:br>
              <a:rPr lang="ko-KR" altLang="en-US" dirty="0"/>
            </a:br>
            <a:endParaRPr lang="ko-KR" altLang="en-US" dirty="0"/>
          </a:p>
        </p:txBody>
      </p:sp>
      <p:pic>
        <p:nvPicPr>
          <p:cNvPr id="4" name="Picture 123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2655840" y="1825625"/>
            <a:ext cx="6880320" cy="4351338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84985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/>
              <a:t>재무제표관리</a:t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base"/>
            <a:r>
              <a:rPr lang="ko-KR" altLang="en-US" dirty="0"/>
              <a:t>합계잔액시산표를 조회하는 순서</a:t>
            </a:r>
          </a:p>
          <a:p>
            <a:pPr fontAlgn="base"/>
            <a:r>
              <a:rPr lang="en-US" altLang="ko-KR" dirty="0"/>
              <a:t>: </a:t>
            </a:r>
            <a:r>
              <a:rPr lang="ko-KR" altLang="en-US" dirty="0"/>
              <a:t>회계관리</a:t>
            </a:r>
            <a:r>
              <a:rPr lang="en-US" altLang="ko-KR" dirty="0"/>
              <a:t>&gt; </a:t>
            </a:r>
            <a:r>
              <a:rPr lang="ko-KR" altLang="en-US" dirty="0"/>
              <a:t>결산</a:t>
            </a:r>
            <a:r>
              <a:rPr lang="en-US" altLang="ko-KR" dirty="0"/>
              <a:t>/</a:t>
            </a:r>
            <a:r>
              <a:rPr lang="ko-KR" altLang="en-US" dirty="0"/>
              <a:t>재무제표관리</a:t>
            </a:r>
            <a:r>
              <a:rPr lang="en-US" altLang="ko-KR" dirty="0"/>
              <a:t>&gt; </a:t>
            </a:r>
            <a:r>
              <a:rPr lang="ko-KR" altLang="en-US" dirty="0"/>
              <a:t>합계잔액시산표</a:t>
            </a:r>
          </a:p>
          <a:p>
            <a:pPr fontAlgn="base"/>
            <a:r>
              <a:rPr lang="ko-KR" altLang="en-US" dirty="0"/>
              <a:t>재무상태표를 조회하는 순서</a:t>
            </a:r>
          </a:p>
          <a:p>
            <a:pPr fontAlgn="base"/>
            <a:r>
              <a:rPr lang="en-US" altLang="ko-KR" dirty="0"/>
              <a:t>: </a:t>
            </a:r>
            <a:r>
              <a:rPr lang="ko-KR" altLang="en-US" dirty="0"/>
              <a:t>회계관리</a:t>
            </a:r>
            <a:r>
              <a:rPr lang="en-US" altLang="ko-KR" dirty="0"/>
              <a:t>&gt; </a:t>
            </a:r>
            <a:r>
              <a:rPr lang="ko-KR" altLang="en-US" dirty="0"/>
              <a:t>결산</a:t>
            </a:r>
            <a:r>
              <a:rPr lang="en-US" altLang="ko-KR" dirty="0"/>
              <a:t>/</a:t>
            </a:r>
            <a:r>
              <a:rPr lang="ko-KR" altLang="en-US" dirty="0"/>
              <a:t>재무제표관리</a:t>
            </a:r>
            <a:r>
              <a:rPr lang="en-US" altLang="ko-KR" dirty="0"/>
              <a:t>&gt; </a:t>
            </a:r>
            <a:r>
              <a:rPr lang="ko-KR" altLang="en-US" dirty="0" err="1"/>
              <a:t>재무상태표</a:t>
            </a:r>
            <a:endParaRPr lang="ko-KR" altLang="en-US" dirty="0"/>
          </a:p>
          <a:p>
            <a:pPr fontAlgn="base"/>
            <a:r>
              <a:rPr lang="ko-KR" altLang="en-US" dirty="0"/>
              <a:t>손익계산서를 조회하는 순서</a:t>
            </a:r>
          </a:p>
          <a:p>
            <a:pPr fontAlgn="base"/>
            <a:r>
              <a:rPr lang="en-US" altLang="ko-KR" dirty="0"/>
              <a:t>: </a:t>
            </a:r>
            <a:r>
              <a:rPr lang="ko-KR" altLang="en-US" dirty="0"/>
              <a:t>회계관리</a:t>
            </a:r>
            <a:r>
              <a:rPr lang="en-US" altLang="ko-KR" dirty="0"/>
              <a:t>&gt; </a:t>
            </a:r>
            <a:r>
              <a:rPr lang="ko-KR" altLang="en-US" dirty="0"/>
              <a:t>결산</a:t>
            </a:r>
            <a:r>
              <a:rPr lang="en-US" altLang="ko-KR" dirty="0"/>
              <a:t>/</a:t>
            </a:r>
            <a:r>
              <a:rPr lang="ko-KR" altLang="en-US" dirty="0"/>
              <a:t>재무제표관리</a:t>
            </a:r>
            <a:r>
              <a:rPr lang="en-US" altLang="ko-KR" dirty="0"/>
              <a:t>&gt; </a:t>
            </a:r>
            <a:r>
              <a:rPr lang="ko-KR" altLang="en-US" dirty="0"/>
              <a:t>손익계산서</a:t>
            </a:r>
          </a:p>
          <a:p>
            <a:pPr fontAlgn="base"/>
            <a:r>
              <a:rPr lang="ko-KR" altLang="en-US" dirty="0"/>
              <a:t>이익잉여금처분계산서를 조회하는 순서</a:t>
            </a:r>
          </a:p>
          <a:p>
            <a:pPr fontAlgn="base"/>
            <a:r>
              <a:rPr lang="en-US" altLang="ko-KR" dirty="0"/>
              <a:t>: </a:t>
            </a:r>
            <a:r>
              <a:rPr lang="ko-KR" altLang="en-US" dirty="0"/>
              <a:t>회계관리</a:t>
            </a:r>
            <a:r>
              <a:rPr lang="en-US" altLang="ko-KR" dirty="0"/>
              <a:t>&gt; </a:t>
            </a:r>
            <a:r>
              <a:rPr lang="ko-KR" altLang="en-US" dirty="0"/>
              <a:t>결산</a:t>
            </a:r>
            <a:r>
              <a:rPr lang="en-US" altLang="ko-KR" dirty="0"/>
              <a:t>/</a:t>
            </a:r>
            <a:r>
              <a:rPr lang="ko-KR" altLang="en-US" dirty="0"/>
              <a:t>재무제표관리</a:t>
            </a:r>
            <a:r>
              <a:rPr lang="en-US" altLang="ko-KR" dirty="0"/>
              <a:t>&gt; </a:t>
            </a:r>
            <a:r>
              <a:rPr lang="ko-KR" altLang="en-US" dirty="0"/>
              <a:t>이익잉여금처분계산서</a:t>
            </a:r>
          </a:p>
          <a:p>
            <a:pPr fontAlgn="base"/>
            <a:r>
              <a:rPr lang="ko-KR" altLang="en-US" dirty="0"/>
              <a:t>현금흐름표를 조회하는 순서</a:t>
            </a:r>
          </a:p>
          <a:p>
            <a:pPr fontAlgn="base"/>
            <a:r>
              <a:rPr lang="en-US" altLang="ko-KR" dirty="0"/>
              <a:t>: </a:t>
            </a:r>
            <a:r>
              <a:rPr lang="ko-KR" altLang="en-US" dirty="0"/>
              <a:t>회계관리</a:t>
            </a:r>
            <a:r>
              <a:rPr lang="en-US" altLang="ko-KR" dirty="0"/>
              <a:t>&gt; </a:t>
            </a:r>
            <a:r>
              <a:rPr lang="ko-KR" altLang="en-US" dirty="0"/>
              <a:t>결산</a:t>
            </a:r>
            <a:r>
              <a:rPr lang="en-US" altLang="ko-KR" dirty="0"/>
              <a:t>/</a:t>
            </a:r>
            <a:r>
              <a:rPr lang="ko-KR" altLang="en-US" dirty="0"/>
              <a:t>재무제표관리</a:t>
            </a:r>
            <a:r>
              <a:rPr lang="en-US" altLang="ko-KR" dirty="0"/>
              <a:t>&gt; </a:t>
            </a:r>
            <a:r>
              <a:rPr lang="ko-KR" altLang="en-US" dirty="0" err="1"/>
              <a:t>현금흐름표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22355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합계잔액시산표를 조회한 화면</a:t>
            </a:r>
            <a:br>
              <a:rPr lang="ko-KR" altLang="en-US" dirty="0"/>
            </a:br>
            <a:endParaRPr lang="ko-KR" altLang="en-US" dirty="0"/>
          </a:p>
        </p:txBody>
      </p:sp>
      <p:pic>
        <p:nvPicPr>
          <p:cNvPr id="4" name="Picture 125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2013632" y="1825625"/>
            <a:ext cx="8164735" cy="4351338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863089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재무상태표를 조회한 화면</a:t>
            </a:r>
            <a:br>
              <a:rPr lang="ko-KR" altLang="en-US" dirty="0"/>
            </a:br>
            <a:endParaRPr lang="ko-KR" altLang="en-US" dirty="0"/>
          </a:p>
        </p:txBody>
      </p:sp>
      <p:pic>
        <p:nvPicPr>
          <p:cNvPr id="4" name="Picture 127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2013632" y="1825625"/>
            <a:ext cx="8164735" cy="4351338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445372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손익계산서를 조회한 화면</a:t>
            </a:r>
            <a:br>
              <a:rPr lang="ko-KR" altLang="en-US" dirty="0"/>
            </a:br>
            <a:endParaRPr lang="ko-KR" altLang="en-US" dirty="0"/>
          </a:p>
        </p:txBody>
      </p:sp>
      <p:pic>
        <p:nvPicPr>
          <p:cNvPr id="4" name="Picture 129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2013632" y="1825625"/>
            <a:ext cx="8164735" cy="4351338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275120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이익잉여금처분계산서를 조회한 화면</a:t>
            </a:r>
            <a:br>
              <a:rPr lang="ko-KR" altLang="en-US" dirty="0"/>
            </a:br>
            <a:endParaRPr lang="ko-KR" altLang="en-US" dirty="0"/>
          </a:p>
        </p:txBody>
      </p:sp>
      <p:pic>
        <p:nvPicPr>
          <p:cNvPr id="4" name="Picture 131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2013632" y="1825625"/>
            <a:ext cx="8164735" cy="4351338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9886791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현금흐름표를 조회한 화면</a:t>
            </a:r>
            <a:br>
              <a:rPr lang="ko-KR" altLang="en-US" dirty="0"/>
            </a:br>
            <a:endParaRPr lang="ko-KR" altLang="en-US" dirty="0"/>
          </a:p>
        </p:txBody>
      </p:sp>
      <p:pic>
        <p:nvPicPr>
          <p:cNvPr id="4" name="Picture 133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2013632" y="1825625"/>
            <a:ext cx="8164735" cy="4351338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8129721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/>
              <a:t>기간별 손익계산서</a:t>
            </a:r>
            <a:r>
              <a:rPr lang="en-US" altLang="ko-KR" dirty="0"/>
              <a:t>/</a:t>
            </a:r>
            <a:r>
              <a:rPr lang="ko-KR" altLang="en-US" dirty="0" err="1"/>
              <a:t>원가보고서</a:t>
            </a:r>
            <a:r>
              <a:rPr lang="ko-KR" altLang="en-US" dirty="0"/>
              <a:t/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base"/>
            <a:r>
              <a:rPr lang="ko-KR" altLang="en-US" dirty="0"/>
              <a:t>원가보고서를 조회하는 순서</a:t>
            </a:r>
          </a:p>
          <a:p>
            <a:pPr fontAlgn="base"/>
            <a:r>
              <a:rPr lang="en-US" altLang="ko-KR" dirty="0"/>
              <a:t>: </a:t>
            </a:r>
            <a:r>
              <a:rPr lang="ko-KR" altLang="en-US" dirty="0"/>
              <a:t>회계관리</a:t>
            </a:r>
            <a:r>
              <a:rPr lang="en-US" altLang="ko-KR" dirty="0"/>
              <a:t>&gt; </a:t>
            </a:r>
            <a:r>
              <a:rPr lang="ko-KR" altLang="en-US" dirty="0"/>
              <a:t>결산</a:t>
            </a:r>
            <a:r>
              <a:rPr lang="en-US" altLang="ko-KR" dirty="0"/>
              <a:t>/</a:t>
            </a:r>
            <a:r>
              <a:rPr lang="ko-KR" altLang="en-US" dirty="0"/>
              <a:t>재무제표관리</a:t>
            </a:r>
            <a:r>
              <a:rPr lang="en-US" altLang="ko-KR" dirty="0"/>
              <a:t>&gt; </a:t>
            </a:r>
            <a:r>
              <a:rPr lang="ko-KR" altLang="en-US" dirty="0" err="1"/>
              <a:t>원가보고서</a:t>
            </a:r>
            <a:endParaRPr lang="ko-KR" altLang="en-US" dirty="0"/>
          </a:p>
          <a:p>
            <a:pPr fontAlgn="base"/>
            <a:r>
              <a:rPr lang="ko-KR" altLang="en-US" dirty="0"/>
              <a:t>기간별 손익계산서를 조회하는 순서</a:t>
            </a:r>
          </a:p>
          <a:p>
            <a:pPr fontAlgn="base"/>
            <a:r>
              <a:rPr lang="en-US" altLang="ko-KR" dirty="0"/>
              <a:t>: </a:t>
            </a:r>
            <a:r>
              <a:rPr lang="ko-KR" altLang="en-US" dirty="0"/>
              <a:t>회계관리</a:t>
            </a:r>
            <a:r>
              <a:rPr lang="en-US" altLang="ko-KR" dirty="0"/>
              <a:t>&gt; </a:t>
            </a:r>
            <a:r>
              <a:rPr lang="ko-KR" altLang="en-US" dirty="0"/>
              <a:t>결산</a:t>
            </a:r>
            <a:r>
              <a:rPr lang="en-US" altLang="ko-KR" dirty="0"/>
              <a:t>/</a:t>
            </a:r>
            <a:r>
              <a:rPr lang="ko-KR" altLang="en-US" dirty="0"/>
              <a:t>재무제표관리</a:t>
            </a:r>
            <a:r>
              <a:rPr lang="en-US" altLang="ko-KR" dirty="0"/>
              <a:t>&gt; </a:t>
            </a:r>
            <a:r>
              <a:rPr lang="ko-KR" altLang="en-US" dirty="0"/>
              <a:t>기간별손익계산서</a:t>
            </a:r>
          </a:p>
          <a:p>
            <a:pPr fontAlgn="base"/>
            <a:r>
              <a:rPr lang="ko-KR" altLang="en-US" dirty="0" err="1"/>
              <a:t>관리항목별</a:t>
            </a:r>
            <a:r>
              <a:rPr lang="ko-KR" altLang="en-US" dirty="0"/>
              <a:t> 손익계산서를 조회하는 순서</a:t>
            </a:r>
          </a:p>
          <a:p>
            <a:pPr fontAlgn="base"/>
            <a:r>
              <a:rPr lang="en-US" altLang="ko-KR" dirty="0"/>
              <a:t>: </a:t>
            </a:r>
            <a:r>
              <a:rPr lang="ko-KR" altLang="en-US" dirty="0"/>
              <a:t>회계관리</a:t>
            </a:r>
            <a:r>
              <a:rPr lang="en-US" altLang="ko-KR" dirty="0"/>
              <a:t>&gt; </a:t>
            </a:r>
            <a:r>
              <a:rPr lang="ko-KR" altLang="en-US" dirty="0"/>
              <a:t>결산</a:t>
            </a:r>
            <a:r>
              <a:rPr lang="en-US" altLang="ko-KR" dirty="0"/>
              <a:t>/</a:t>
            </a:r>
            <a:r>
              <a:rPr lang="ko-KR" altLang="en-US" dirty="0"/>
              <a:t>재무제표관리</a:t>
            </a:r>
            <a:r>
              <a:rPr lang="en-US" altLang="ko-KR" dirty="0"/>
              <a:t>&gt; </a:t>
            </a:r>
            <a:r>
              <a:rPr lang="ko-KR" altLang="en-US" dirty="0"/>
              <a:t>관리항목별손익계산서</a:t>
            </a:r>
          </a:p>
          <a:p>
            <a:pPr fontAlgn="base"/>
            <a:r>
              <a:rPr lang="ko-KR" altLang="en-US" dirty="0"/>
              <a:t>기간별 원가보고서를 조회하는 순서</a:t>
            </a:r>
          </a:p>
          <a:p>
            <a:pPr fontAlgn="base"/>
            <a:r>
              <a:rPr lang="en-US" altLang="ko-KR" dirty="0"/>
              <a:t>: </a:t>
            </a:r>
            <a:r>
              <a:rPr lang="ko-KR" altLang="en-US" dirty="0"/>
              <a:t>회계관리</a:t>
            </a:r>
            <a:r>
              <a:rPr lang="en-US" altLang="ko-KR" dirty="0"/>
              <a:t>&gt; </a:t>
            </a:r>
            <a:r>
              <a:rPr lang="ko-KR" altLang="en-US" dirty="0"/>
              <a:t>결산</a:t>
            </a:r>
            <a:r>
              <a:rPr lang="en-US" altLang="ko-KR" dirty="0"/>
              <a:t>/</a:t>
            </a:r>
            <a:r>
              <a:rPr lang="ko-KR" altLang="en-US" dirty="0"/>
              <a:t>재무제표관리</a:t>
            </a:r>
            <a:r>
              <a:rPr lang="en-US" altLang="ko-KR" dirty="0"/>
              <a:t>&gt; </a:t>
            </a:r>
            <a:r>
              <a:rPr lang="ko-KR" altLang="en-US" dirty="0"/>
              <a:t>기간별원가보고서</a:t>
            </a:r>
          </a:p>
          <a:p>
            <a:pPr fontAlgn="base"/>
            <a:r>
              <a:rPr lang="ko-KR" altLang="en-US" dirty="0" err="1"/>
              <a:t>관리항목별</a:t>
            </a:r>
            <a:r>
              <a:rPr lang="ko-KR" altLang="en-US" dirty="0"/>
              <a:t> 원가보고서를 조회하는 순서</a:t>
            </a:r>
          </a:p>
          <a:p>
            <a:pPr fontAlgn="base"/>
            <a:r>
              <a:rPr lang="en-US" altLang="ko-KR" dirty="0"/>
              <a:t>: </a:t>
            </a:r>
            <a:r>
              <a:rPr lang="ko-KR" altLang="en-US" dirty="0"/>
              <a:t>회계관리</a:t>
            </a:r>
            <a:r>
              <a:rPr lang="en-US" altLang="ko-KR" dirty="0"/>
              <a:t>&gt; </a:t>
            </a:r>
            <a:r>
              <a:rPr lang="ko-KR" altLang="en-US" dirty="0"/>
              <a:t>결산</a:t>
            </a:r>
            <a:r>
              <a:rPr lang="en-US" altLang="ko-KR" dirty="0"/>
              <a:t>/</a:t>
            </a:r>
            <a:r>
              <a:rPr lang="ko-KR" altLang="en-US" dirty="0"/>
              <a:t>재무제표관리</a:t>
            </a:r>
            <a:r>
              <a:rPr lang="en-US" altLang="ko-KR" dirty="0"/>
              <a:t>&gt; </a:t>
            </a:r>
            <a:r>
              <a:rPr lang="ko-KR" altLang="en-US" dirty="0"/>
              <a:t>관리항목별원가보고서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881769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원가보고서를 조회한 화면</a:t>
            </a:r>
            <a:br>
              <a:rPr lang="ko-KR" altLang="en-US" dirty="0"/>
            </a:br>
            <a:endParaRPr lang="ko-KR" altLang="en-US" dirty="0"/>
          </a:p>
        </p:txBody>
      </p:sp>
      <p:pic>
        <p:nvPicPr>
          <p:cNvPr id="4" name="Picture 135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2013632" y="1825625"/>
            <a:ext cx="8164735" cy="4351338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1252161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기간별 손익계산서를 조회한 화면</a:t>
            </a:r>
            <a:br>
              <a:rPr lang="ko-KR" altLang="en-US" dirty="0"/>
            </a:br>
            <a:endParaRPr lang="ko-KR" altLang="en-US" dirty="0"/>
          </a:p>
        </p:txBody>
      </p:sp>
      <p:pic>
        <p:nvPicPr>
          <p:cNvPr id="4" name="Picture 137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2013632" y="1825625"/>
            <a:ext cx="8164735" cy="4351338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538933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/>
              <a:t>결산</a:t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ko-KR" altLang="en-US" dirty="0"/>
              <a:t>결산자료입력을 하는 순서</a:t>
            </a:r>
          </a:p>
          <a:p>
            <a:pPr fontAlgn="base"/>
            <a:r>
              <a:rPr lang="en-US" altLang="ko-KR" dirty="0"/>
              <a:t>:</a:t>
            </a:r>
            <a:r>
              <a:rPr lang="ko-KR" altLang="en-US" dirty="0"/>
              <a:t>회계관리</a:t>
            </a:r>
            <a:r>
              <a:rPr lang="en-US" altLang="ko-KR" dirty="0"/>
              <a:t>&gt; </a:t>
            </a:r>
            <a:r>
              <a:rPr lang="ko-KR" altLang="en-US" dirty="0"/>
              <a:t>결산</a:t>
            </a:r>
            <a:r>
              <a:rPr lang="en-US" altLang="ko-KR" dirty="0"/>
              <a:t>/</a:t>
            </a:r>
            <a:r>
              <a:rPr lang="ko-KR" altLang="en-US" dirty="0"/>
              <a:t>재무제표관리</a:t>
            </a:r>
            <a:r>
              <a:rPr lang="en-US" altLang="ko-KR" dirty="0"/>
              <a:t>&gt; </a:t>
            </a:r>
            <a:endParaRPr lang="en-US" altLang="ko-KR" dirty="0" smtClean="0"/>
          </a:p>
          <a:p>
            <a:pPr fontAlgn="base"/>
            <a:r>
              <a:rPr lang="ko-KR" altLang="en-US" dirty="0" smtClean="0"/>
              <a:t>결산자료입력 </a:t>
            </a:r>
            <a:endParaRPr lang="ko-KR" altLang="en-US" dirty="0"/>
          </a:p>
          <a:p>
            <a:pPr fontAlgn="base"/>
            <a:r>
              <a:rPr lang="ko-KR" altLang="en-US" dirty="0"/>
              <a:t>결산에 대한 분개를 입력하는 순서</a:t>
            </a:r>
          </a:p>
          <a:p>
            <a:pPr fontAlgn="base"/>
            <a:r>
              <a:rPr lang="en-US" altLang="ko-KR" dirty="0"/>
              <a:t>: </a:t>
            </a:r>
            <a:r>
              <a:rPr lang="ko-KR" altLang="en-US" dirty="0"/>
              <a:t>회계관리</a:t>
            </a:r>
            <a:r>
              <a:rPr lang="en-US" altLang="ko-KR" dirty="0"/>
              <a:t>&gt; </a:t>
            </a:r>
            <a:r>
              <a:rPr lang="ko-KR" altLang="en-US" dirty="0"/>
              <a:t>전표</a:t>
            </a:r>
            <a:r>
              <a:rPr lang="en-US" altLang="ko-KR" dirty="0"/>
              <a:t>/</a:t>
            </a:r>
            <a:r>
              <a:rPr lang="ko-KR" altLang="en-US" dirty="0" err="1"/>
              <a:t>장부관리</a:t>
            </a:r>
            <a:r>
              <a:rPr lang="en-US" altLang="ko-KR" dirty="0"/>
              <a:t>&gt; </a:t>
            </a:r>
            <a:endParaRPr lang="en-US" altLang="ko-KR" dirty="0" smtClean="0"/>
          </a:p>
          <a:p>
            <a:pPr fontAlgn="base"/>
            <a:r>
              <a:rPr lang="ko-KR" altLang="en-US" dirty="0" err="1" smtClean="0"/>
              <a:t>전표입력</a:t>
            </a:r>
            <a:endParaRPr lang="ko-KR" altLang="en-US" dirty="0"/>
          </a:p>
          <a:p>
            <a:endParaRPr lang="ko-KR" altLang="en-US" dirty="0"/>
          </a:p>
        </p:txBody>
      </p:sp>
      <p:pic>
        <p:nvPicPr>
          <p:cNvPr id="4" name="Picture 10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62057" y="1449977"/>
            <a:ext cx="5017081" cy="500297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82126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관리항목별</a:t>
            </a:r>
            <a:r>
              <a:rPr lang="ko-KR" altLang="en-US" dirty="0"/>
              <a:t> 손익계산서를 조회한 화면</a:t>
            </a:r>
            <a:br>
              <a:rPr lang="ko-KR" altLang="en-US" dirty="0"/>
            </a:br>
            <a:endParaRPr lang="ko-KR" altLang="en-US" dirty="0"/>
          </a:p>
        </p:txBody>
      </p:sp>
      <p:pic>
        <p:nvPicPr>
          <p:cNvPr id="4" name="Picture 139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2013632" y="1825625"/>
            <a:ext cx="8164735" cy="4351338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1490311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기간별 원가보고서를 조회한 화면</a:t>
            </a:r>
            <a:br>
              <a:rPr lang="ko-KR" altLang="en-US" dirty="0"/>
            </a:br>
            <a:endParaRPr lang="ko-KR" altLang="en-US" dirty="0"/>
          </a:p>
        </p:txBody>
      </p:sp>
      <p:pic>
        <p:nvPicPr>
          <p:cNvPr id="4" name="Picture 141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2013632" y="1825625"/>
            <a:ext cx="8164735" cy="4351338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2133844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관리항목별</a:t>
            </a:r>
            <a:r>
              <a:rPr lang="ko-KR" altLang="en-US" dirty="0"/>
              <a:t> 원가보고서를 조회한 화면</a:t>
            </a:r>
            <a:br>
              <a:rPr lang="ko-KR" altLang="en-US" dirty="0"/>
            </a:br>
            <a:endParaRPr lang="ko-KR" altLang="en-US" dirty="0"/>
          </a:p>
        </p:txBody>
      </p:sp>
      <p:pic>
        <p:nvPicPr>
          <p:cNvPr id="4" name="Picture 143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2013632" y="1825625"/>
            <a:ext cx="8164735" cy="4351338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9921250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7725090"/>
              </p:ext>
            </p:extLst>
          </p:nvPr>
        </p:nvGraphicFramePr>
        <p:xfrm>
          <a:off x="888274" y="352697"/>
          <a:ext cx="10633165" cy="6320980"/>
        </p:xfrm>
        <a:graphic>
          <a:graphicData uri="http://schemas.openxmlformats.org/drawingml/2006/table">
            <a:tbl>
              <a:tblPr/>
              <a:tblGrid>
                <a:gridCol w="10633165">
                  <a:extLst>
                    <a:ext uri="{9D8B030D-6E8A-4147-A177-3AD203B41FA5}">
                      <a16:colId xmlns:a16="http://schemas.microsoft.com/office/drawing/2014/main" val="2127098995"/>
                    </a:ext>
                  </a:extLst>
                </a:gridCol>
              </a:tblGrid>
              <a:tr h="862609">
                <a:tc>
                  <a:txBody>
                    <a:bodyPr/>
                    <a:lstStyle/>
                    <a:p>
                      <a:pPr marL="381000" marR="0" indent="0" algn="just" fontAlgn="base" latinLnBrk="1">
                        <a:lnSpc>
                          <a:spcPct val="16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ko-KR" altLang="en-US" sz="2800" kern="0" spc="20" dirty="0">
                          <a:solidFill>
                            <a:srgbClr val="FFFFFF"/>
                          </a:solidFill>
                          <a:effectLst/>
                          <a:latin typeface="나눔손글씨 펜" panose="03040600000000000000" pitchFamily="66" charset="-127"/>
                          <a:ea typeface="나눔손글씨 펜" panose="03040600000000000000" pitchFamily="66" charset="-127"/>
                        </a:rPr>
                        <a:t>알아두면 좋은 것</a:t>
                      </a:r>
                      <a:endParaRPr lang="ko-KR" altLang="en-US" sz="2800" kern="0" spc="20" dirty="0">
                        <a:solidFill>
                          <a:srgbClr val="FFFFFF"/>
                        </a:solidFill>
                        <a:effectLst/>
                        <a:latin typeface="나눔손글씨 펜" panose="03040600000000000000" pitchFamily="66" charset="-127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271404"/>
                  </a:ext>
                </a:extLst>
              </a:tr>
              <a:tr h="139992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ko-KR" altLang="en-US" sz="100" b="1" kern="0" spc="0">
                        <a:solidFill>
                          <a:srgbClr val="FFFFFF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136816"/>
                  </a:ext>
                </a:extLst>
              </a:tr>
              <a:tr h="470586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ko-KR" altLang="en-US" sz="2400" kern="0" spc="20" dirty="0">
                          <a:solidFill>
                            <a:srgbClr val="000000"/>
                          </a:solidFill>
                          <a:effectLst/>
                          <a:latin typeface="나눔손글씨 펜" panose="03040600000000000000" pitchFamily="66" charset="-127"/>
                          <a:ea typeface="나눔손글씨 펜" panose="03040600000000000000" pitchFamily="66" charset="-127"/>
                        </a:rPr>
                        <a:t>전자 지불 시스템</a:t>
                      </a:r>
                      <a:r>
                        <a:rPr lang="en-US" altLang="ko-KR" sz="2400" kern="0" spc="20" dirty="0">
                          <a:solidFill>
                            <a:srgbClr val="000000"/>
                          </a:solidFill>
                          <a:effectLst/>
                          <a:latin typeface="나눔손글씨 펜" panose="03040600000000000000" pitchFamily="66" charset="-127"/>
                          <a:ea typeface="나눔손글씨 펜" panose="03040600000000000000" pitchFamily="66" charset="-127"/>
                        </a:rPr>
                        <a:t>(electronic payment system)</a:t>
                      </a:r>
                      <a:endParaRPr lang="ko-KR" altLang="en-US" sz="2400" kern="0" spc="20" dirty="0">
                        <a:solidFill>
                          <a:srgbClr val="000000"/>
                        </a:solidFill>
                        <a:effectLst/>
                        <a:latin typeface="나눔손글씨 펜" panose="03040600000000000000" pitchFamily="66" charset="-127"/>
                      </a:endParaRPr>
                    </a:p>
                    <a:p>
                      <a:pPr marL="88900" marR="8890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ko-KR" altLang="en-US" sz="24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사이버 공간에서 상품과 서비스에 대한 지불을 하기 위한 방법으로 전자 자금 이체</a:t>
                      </a:r>
                      <a:r>
                        <a:rPr lang="en-US" altLang="ko-KR" sz="24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, </a:t>
                      </a:r>
                      <a:r>
                        <a:rPr lang="ko-KR" altLang="en-US" sz="24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전자 수표</a:t>
                      </a:r>
                      <a:r>
                        <a:rPr lang="en-US" altLang="ko-KR" sz="24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, </a:t>
                      </a:r>
                      <a:r>
                        <a:rPr lang="ko-KR" altLang="en-US" sz="24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전자 신용 카드</a:t>
                      </a:r>
                      <a:r>
                        <a:rPr lang="en-US" altLang="ko-KR" sz="24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, </a:t>
                      </a:r>
                      <a:r>
                        <a:rPr lang="ko-KR" altLang="en-US" sz="24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전자 구매 카드</a:t>
                      </a:r>
                      <a:r>
                        <a:rPr lang="en-US" altLang="ko-KR" sz="24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, </a:t>
                      </a:r>
                      <a:r>
                        <a:rPr lang="ko-KR" altLang="en-US" sz="24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전자 화폐</a:t>
                      </a:r>
                      <a:r>
                        <a:rPr lang="en-US" altLang="ko-KR" sz="24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-</a:t>
                      </a:r>
                      <a:r>
                        <a:rPr lang="ko-KR" altLang="en-US" sz="24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선불 카드</a:t>
                      </a:r>
                      <a:r>
                        <a:rPr lang="en-US" altLang="ko-KR" sz="24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, </a:t>
                      </a:r>
                      <a:r>
                        <a:rPr lang="ko-KR" altLang="en-US" sz="24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전자 화폐</a:t>
                      </a:r>
                      <a:r>
                        <a:rPr lang="en-US" altLang="ko-KR" sz="24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-</a:t>
                      </a:r>
                      <a:r>
                        <a:rPr lang="ko-KR" altLang="en-US" sz="24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스마트 카드</a:t>
                      </a:r>
                      <a:r>
                        <a:rPr lang="en-US" altLang="ko-KR" sz="24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, </a:t>
                      </a:r>
                      <a:r>
                        <a:rPr lang="ko-KR" altLang="en-US" sz="24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개인간 전자 화폐</a:t>
                      </a:r>
                      <a:r>
                        <a:rPr lang="en-US" altLang="ko-KR" sz="24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, </a:t>
                      </a:r>
                      <a:r>
                        <a:rPr lang="ko-KR" altLang="en-US" sz="24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전자 대금 청구 및 지불</a:t>
                      </a:r>
                      <a:r>
                        <a:rPr lang="en-US" altLang="ko-KR" sz="24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, ATM</a:t>
                      </a:r>
                      <a:r>
                        <a:rPr lang="ko-KR" altLang="en-US" sz="24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을 이용한 지불</a:t>
                      </a:r>
                      <a:r>
                        <a:rPr lang="en-US" altLang="ko-KR" sz="24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, </a:t>
                      </a:r>
                      <a:r>
                        <a:rPr lang="ko-KR" altLang="en-US" sz="24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소액 지불</a:t>
                      </a:r>
                      <a:r>
                        <a:rPr lang="en-US" altLang="ko-KR" sz="24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, B2B</a:t>
                      </a:r>
                      <a:r>
                        <a:rPr lang="ko-KR" altLang="en-US" sz="24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에 특화된 기업 송장 청구 지불</a:t>
                      </a:r>
                      <a:r>
                        <a:rPr lang="en-US" altLang="ko-KR" sz="24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(enterprise invoice presentment and payment), </a:t>
                      </a:r>
                      <a:r>
                        <a:rPr lang="ko-KR" altLang="en-US" sz="24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전신 송금</a:t>
                      </a:r>
                      <a:r>
                        <a:rPr lang="en-US" altLang="ko-KR" sz="24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(wire transfer), </a:t>
                      </a:r>
                      <a:r>
                        <a:rPr lang="ko-KR" altLang="en-US" sz="24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전자 신용장 등이 있다</a:t>
                      </a:r>
                      <a:r>
                        <a:rPr lang="en-US" altLang="ko-KR" sz="24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. </a:t>
                      </a:r>
                      <a:r>
                        <a:rPr lang="ko-KR" altLang="en-US" sz="24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전자 신용 카드는 온라인 지불이 신용 카드 계좌에서 이루어지도록 해준다</a:t>
                      </a:r>
                      <a:r>
                        <a:rPr lang="en-US" altLang="ko-KR" sz="24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. </a:t>
                      </a:r>
                      <a:r>
                        <a:rPr lang="ko-KR" altLang="en-US" sz="24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전자 대금 지불은 온라인 뱅킹</a:t>
                      </a:r>
                      <a:r>
                        <a:rPr lang="en-US" altLang="ko-KR" sz="24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, </a:t>
                      </a:r>
                      <a:r>
                        <a:rPr lang="ko-KR" altLang="en-US" sz="24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청구자 직접 모델</a:t>
                      </a:r>
                      <a:r>
                        <a:rPr lang="en-US" altLang="ko-KR" sz="24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( biller direct), </a:t>
                      </a:r>
                      <a:r>
                        <a:rPr lang="ko-KR" altLang="en-US" sz="24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청구서 통합</a:t>
                      </a:r>
                      <a:r>
                        <a:rPr lang="en-US" altLang="ko-KR" sz="24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(bill consolidator)</a:t>
                      </a:r>
                      <a:r>
                        <a:rPr lang="ko-KR" altLang="en-US" sz="24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의 </a:t>
                      </a:r>
                      <a:r>
                        <a:rPr lang="en-US" altLang="ko-KR" sz="24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3</a:t>
                      </a:r>
                      <a:r>
                        <a:rPr lang="ko-KR" altLang="en-US" sz="24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가지 방법이 있다</a:t>
                      </a:r>
                      <a:r>
                        <a:rPr lang="en-US" altLang="ko-KR" sz="2400" kern="0" spc="-50" dirty="0">
                          <a:solidFill>
                            <a:srgbClr val="000000"/>
                          </a:solidFill>
                          <a:effectLst/>
                          <a:latin typeface="-윤고딕320"/>
                          <a:ea typeface="-윤고딕320"/>
                        </a:rPr>
                        <a:t>.</a:t>
                      </a:r>
                      <a:endParaRPr lang="ko-KR" altLang="en-US" sz="2400" kern="0" spc="-50" dirty="0">
                        <a:solidFill>
                          <a:srgbClr val="000000"/>
                        </a:solidFill>
                        <a:effectLst/>
                        <a:latin typeface="-윤고딕320"/>
                      </a:endParaRPr>
                    </a:p>
                  </a:txBody>
                  <a:tcPr marL="64770" marR="64770" marT="35941" marB="718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0095520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3440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(1) </a:t>
            </a:r>
            <a:r>
              <a:rPr lang="ko-KR" altLang="en-US" dirty="0"/>
              <a:t>실습 사례</a:t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base"/>
            <a:r>
              <a:rPr lang="en-US" altLang="ko-KR" dirty="0"/>
              <a:t>1) </a:t>
            </a:r>
            <a:r>
              <a:rPr lang="ko-KR" altLang="en-US" dirty="0" err="1"/>
              <a:t>기말현재</a:t>
            </a:r>
            <a:r>
              <a:rPr lang="ko-KR" altLang="en-US" dirty="0"/>
              <a:t> 재고자산</a:t>
            </a:r>
          </a:p>
          <a:p>
            <a:pPr fontAlgn="base"/>
            <a:r>
              <a:rPr lang="ko-KR" altLang="en-US" dirty="0"/>
              <a:t>① 원재료 ￦</a:t>
            </a:r>
            <a:r>
              <a:rPr lang="en-US" altLang="ko-KR" dirty="0"/>
              <a:t>1,000,000 </a:t>
            </a:r>
            <a:r>
              <a:rPr lang="ko-KR" altLang="en-US" dirty="0"/>
              <a:t>② </a:t>
            </a:r>
            <a:r>
              <a:rPr lang="ko-KR" altLang="en-US" dirty="0" err="1"/>
              <a:t>재공품</a:t>
            </a:r>
            <a:r>
              <a:rPr lang="ko-KR" altLang="en-US" dirty="0"/>
              <a:t> ￦</a:t>
            </a:r>
            <a:r>
              <a:rPr lang="en-US" altLang="ko-KR" dirty="0"/>
              <a:t>2,000,000 </a:t>
            </a:r>
            <a:r>
              <a:rPr lang="ko-KR" altLang="en-US" dirty="0"/>
              <a:t>③제품 ￦</a:t>
            </a:r>
            <a:r>
              <a:rPr lang="en-US" altLang="ko-KR" dirty="0"/>
              <a:t>3,000,000</a:t>
            </a:r>
            <a:endParaRPr lang="ko-KR" altLang="en-US" dirty="0"/>
          </a:p>
          <a:p>
            <a:pPr fontAlgn="base"/>
            <a:r>
              <a:rPr lang="ko-KR" altLang="en-US" dirty="0"/>
              <a:t>④ 상품 ￦</a:t>
            </a:r>
            <a:r>
              <a:rPr lang="en-US" altLang="ko-KR" dirty="0"/>
              <a:t>4,000,000</a:t>
            </a:r>
            <a:endParaRPr lang="ko-KR" altLang="en-US" dirty="0"/>
          </a:p>
          <a:p>
            <a:pPr fontAlgn="base"/>
            <a:r>
              <a:rPr lang="en-US" altLang="ko-KR" dirty="0"/>
              <a:t>2) </a:t>
            </a:r>
            <a:r>
              <a:rPr lang="ko-KR" altLang="en-US" dirty="0"/>
              <a:t>매출채권</a:t>
            </a:r>
            <a:r>
              <a:rPr lang="en-US" altLang="ko-KR" dirty="0"/>
              <a:t>(</a:t>
            </a:r>
            <a:r>
              <a:rPr lang="ko-KR" altLang="en-US" dirty="0"/>
              <a:t>외상매출금</a:t>
            </a:r>
            <a:r>
              <a:rPr lang="en-US" altLang="ko-KR" dirty="0"/>
              <a:t>, </a:t>
            </a:r>
            <a:r>
              <a:rPr lang="ko-KR" altLang="en-US" dirty="0" err="1"/>
              <a:t>받을어음</a:t>
            </a:r>
            <a:r>
              <a:rPr lang="en-US" altLang="ko-KR" dirty="0"/>
              <a:t>)</a:t>
            </a:r>
            <a:r>
              <a:rPr lang="ko-KR" altLang="en-US" dirty="0"/>
              <a:t>잔액에 대하여 </a:t>
            </a:r>
            <a:r>
              <a:rPr lang="en-US" altLang="ko-KR" dirty="0"/>
              <a:t>1%</a:t>
            </a:r>
            <a:r>
              <a:rPr lang="ko-KR" altLang="en-US" dirty="0"/>
              <a:t>의 대손상각하다</a:t>
            </a:r>
            <a:r>
              <a:rPr lang="en-US" altLang="ko-KR" dirty="0"/>
              <a:t>.</a:t>
            </a:r>
            <a:endParaRPr lang="ko-KR" altLang="en-US" dirty="0"/>
          </a:p>
          <a:p>
            <a:pPr fontAlgn="base"/>
            <a:r>
              <a:rPr lang="en-US" altLang="ko-KR" dirty="0"/>
              <a:t>3) </a:t>
            </a:r>
            <a:r>
              <a:rPr lang="ko-KR" altLang="en-US" dirty="0"/>
              <a:t>감가상각은 고정자산등록에 입력된 자료를 조회하여 계상하다</a:t>
            </a:r>
            <a:r>
              <a:rPr lang="en-US" altLang="ko-KR" dirty="0"/>
              <a:t>. </a:t>
            </a:r>
            <a:r>
              <a:rPr lang="ko-KR" altLang="en-US" dirty="0"/>
              <a:t>또는 감가상각 메뉴를 눌러 자동으로 입력되도록 한다</a:t>
            </a:r>
            <a:r>
              <a:rPr lang="en-US" altLang="ko-KR" dirty="0"/>
              <a:t>. </a:t>
            </a:r>
            <a:endParaRPr lang="ko-KR" altLang="en-US" dirty="0"/>
          </a:p>
          <a:p>
            <a:pPr fontAlgn="base"/>
            <a:r>
              <a:rPr lang="en-US" altLang="ko-KR" dirty="0"/>
              <a:t>4) </a:t>
            </a:r>
            <a:r>
              <a:rPr lang="ko-KR" altLang="en-US" dirty="0"/>
              <a:t>퇴직급여충당금의 </a:t>
            </a:r>
            <a:r>
              <a:rPr lang="ko-KR" altLang="en-US" dirty="0" err="1"/>
              <a:t>추가설정액</a:t>
            </a:r>
            <a:r>
              <a:rPr lang="ko-KR" altLang="en-US" dirty="0"/>
              <a:t> </a:t>
            </a:r>
          </a:p>
          <a:p>
            <a:pPr fontAlgn="base"/>
            <a:r>
              <a:rPr lang="ko-KR" altLang="en-US" dirty="0"/>
              <a:t>① 사무직 ￦</a:t>
            </a:r>
            <a:r>
              <a:rPr lang="en-US" altLang="ko-KR" dirty="0"/>
              <a:t>1,000,000 </a:t>
            </a:r>
            <a:r>
              <a:rPr lang="ko-KR" altLang="en-US" dirty="0"/>
              <a:t>② 생산직 ￦</a:t>
            </a:r>
            <a:r>
              <a:rPr lang="en-US" altLang="ko-KR" dirty="0"/>
              <a:t>2,000,000</a:t>
            </a:r>
            <a:endParaRPr lang="ko-KR" altLang="en-US" dirty="0"/>
          </a:p>
          <a:p>
            <a:pPr fontAlgn="base"/>
            <a:r>
              <a:rPr lang="en-US" altLang="ko-KR" dirty="0"/>
              <a:t>5) </a:t>
            </a:r>
            <a:r>
              <a:rPr lang="ko-KR" altLang="en-US" dirty="0"/>
              <a:t>수동결산으로 </a:t>
            </a:r>
            <a:r>
              <a:rPr lang="ko-KR" altLang="en-US" dirty="0" err="1"/>
              <a:t>단기매매증권평가손실을</a:t>
            </a:r>
            <a:r>
              <a:rPr lang="ko-KR" altLang="en-US" dirty="0"/>
              <a:t> </a:t>
            </a:r>
            <a:r>
              <a:rPr lang="en-US" altLang="ko-KR" dirty="0"/>
              <a:t>200,000</a:t>
            </a:r>
            <a:r>
              <a:rPr lang="ko-KR" altLang="en-US" dirty="0"/>
              <a:t>원 계상하다</a:t>
            </a:r>
            <a:r>
              <a:rPr lang="en-US" altLang="ko-KR" dirty="0"/>
              <a:t>. </a:t>
            </a:r>
            <a:endParaRPr lang="ko-KR" altLang="en-US" dirty="0"/>
          </a:p>
          <a:p>
            <a:pPr fontAlgn="base"/>
            <a:r>
              <a:rPr lang="en-US" altLang="ko-KR" dirty="0"/>
              <a:t>6) </a:t>
            </a:r>
            <a:r>
              <a:rPr lang="ko-KR" altLang="en-US" dirty="0"/>
              <a:t>수동결산으로 보험료 </a:t>
            </a:r>
            <a:r>
              <a:rPr lang="ko-KR" altLang="en-US" dirty="0" err="1"/>
              <a:t>선급분</a:t>
            </a:r>
            <a:r>
              <a:rPr lang="ko-KR" altLang="en-US" dirty="0"/>
              <a:t> </a:t>
            </a:r>
            <a:r>
              <a:rPr lang="en-US" altLang="ko-KR" dirty="0"/>
              <a:t>800,000</a:t>
            </a:r>
            <a:r>
              <a:rPr lang="ko-KR" altLang="en-US" dirty="0"/>
              <a:t>원 있다</a:t>
            </a:r>
            <a:r>
              <a:rPr lang="en-US" altLang="ko-KR" dirty="0"/>
              <a:t>. 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46951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결산계정을</a:t>
            </a:r>
            <a:r>
              <a:rPr lang="ko-KR" altLang="en-US" dirty="0"/>
              <a:t> 생성한 화면</a:t>
            </a:r>
            <a:br>
              <a:rPr lang="ko-KR" altLang="en-US" dirty="0"/>
            </a:br>
            <a:endParaRPr lang="ko-KR" altLang="en-US" dirty="0"/>
          </a:p>
        </p:txBody>
      </p:sp>
      <p:pic>
        <p:nvPicPr>
          <p:cNvPr id="4" name="Picture 111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214846" y="1690688"/>
            <a:ext cx="9287691" cy="4657861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915710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매출원가 및 </a:t>
            </a:r>
            <a:r>
              <a:rPr lang="ko-KR" altLang="en-US" dirty="0" err="1"/>
              <a:t>원가경비</a:t>
            </a:r>
            <a:r>
              <a:rPr lang="ko-KR" altLang="en-US" dirty="0"/>
              <a:t> 선택 화면</a:t>
            </a:r>
            <a:br>
              <a:rPr lang="ko-KR" altLang="en-US" dirty="0"/>
            </a:br>
            <a:endParaRPr lang="ko-KR" altLang="en-US" dirty="0"/>
          </a:p>
        </p:txBody>
      </p:sp>
      <p:pic>
        <p:nvPicPr>
          <p:cNvPr id="4" name="Picture 113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554480" y="1345474"/>
            <a:ext cx="9366069" cy="5172892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143944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매출원가 및 </a:t>
            </a:r>
            <a:r>
              <a:rPr lang="ko-KR" altLang="en-US" dirty="0" err="1"/>
              <a:t>원가경비</a:t>
            </a:r>
            <a:r>
              <a:rPr lang="ko-KR" altLang="en-US" dirty="0"/>
              <a:t> 선택한 화면</a:t>
            </a:r>
            <a:br>
              <a:rPr lang="ko-KR" altLang="en-US" dirty="0"/>
            </a:br>
            <a:endParaRPr lang="ko-KR" altLang="en-US" dirty="0"/>
          </a:p>
        </p:txBody>
      </p:sp>
      <p:pic>
        <p:nvPicPr>
          <p:cNvPr id="4" name="Picture 115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214846" y="1227908"/>
            <a:ext cx="9810205" cy="5329645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643510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결산계정을</a:t>
            </a:r>
            <a:r>
              <a:rPr lang="ko-KR" altLang="en-US" dirty="0"/>
              <a:t> 생성한 화면</a:t>
            </a:r>
            <a:br>
              <a:rPr lang="ko-KR" altLang="en-US" dirty="0"/>
            </a:br>
            <a:endParaRPr lang="ko-KR" altLang="en-US" dirty="0"/>
          </a:p>
        </p:txBody>
      </p:sp>
      <p:pic>
        <p:nvPicPr>
          <p:cNvPr id="4" name="Picture 117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2013632" y="1825625"/>
            <a:ext cx="8164735" cy="4351338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117510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분개를 누른 후 나타나는 화면</a:t>
            </a:r>
            <a:br>
              <a:rPr lang="ko-KR" altLang="en-US" dirty="0"/>
            </a:br>
            <a:endParaRPr lang="ko-KR" altLang="en-US" dirty="0"/>
          </a:p>
        </p:txBody>
      </p:sp>
      <p:pic>
        <p:nvPicPr>
          <p:cNvPr id="4" name="Picture 119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436915" y="1410789"/>
            <a:ext cx="9457508" cy="512064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679761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결산자료를 입력한 화면</a:t>
            </a:r>
            <a:br>
              <a:rPr lang="ko-KR" altLang="en-US" dirty="0"/>
            </a:br>
            <a:endParaRPr lang="ko-KR" altLang="en-US" dirty="0"/>
          </a:p>
        </p:txBody>
      </p:sp>
      <p:pic>
        <p:nvPicPr>
          <p:cNvPr id="4" name="Picture 121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2013632" y="1825625"/>
            <a:ext cx="8164735" cy="4351338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686305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464</Words>
  <Application>Microsoft Office PowerPoint</Application>
  <PresentationFormat>와이드스크린</PresentationFormat>
  <Paragraphs>63</Paragraphs>
  <Slides>23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29" baseType="lpstr">
      <vt:lpstr>나눔손글씨 펜</vt:lpstr>
      <vt:lpstr>맑은 고딕</vt:lpstr>
      <vt:lpstr>바탕</vt:lpstr>
      <vt:lpstr>-윤고딕320</vt:lpstr>
      <vt:lpstr>Arial</vt:lpstr>
      <vt:lpstr>Office 테마</vt:lpstr>
      <vt:lpstr>제3절 결산/재무제표관리 </vt:lpstr>
      <vt:lpstr>1. 결산 </vt:lpstr>
      <vt:lpstr>(1) 실습 사례 </vt:lpstr>
      <vt:lpstr>결산계정을 생성한 화면 </vt:lpstr>
      <vt:lpstr>매출원가 및 원가경비 선택 화면 </vt:lpstr>
      <vt:lpstr>매출원가 및 원가경비 선택한 화면 </vt:lpstr>
      <vt:lpstr>결산계정을 생성한 화면 </vt:lpstr>
      <vt:lpstr>분개를 누른 후 나타나는 화면 </vt:lpstr>
      <vt:lpstr>결산자료를 입력한 화면 </vt:lpstr>
      <vt:lpstr>결산 분개를 나타낸 화면 </vt:lpstr>
      <vt:lpstr>2. 재무제표관리 </vt:lpstr>
      <vt:lpstr>합계잔액시산표를 조회한 화면 </vt:lpstr>
      <vt:lpstr>재무상태표를 조회한 화면 </vt:lpstr>
      <vt:lpstr>손익계산서를 조회한 화면 </vt:lpstr>
      <vt:lpstr>이익잉여금처분계산서를 조회한 화면 </vt:lpstr>
      <vt:lpstr>현금흐름표를 조회한 화면 </vt:lpstr>
      <vt:lpstr>3. 기간별 손익계산서/원가보고서 </vt:lpstr>
      <vt:lpstr>원가보고서를 조회한 화면 </vt:lpstr>
      <vt:lpstr>기간별 손익계산서를 조회한 화면 </vt:lpstr>
      <vt:lpstr>관리항목별 손익계산서를 조회한 화면 </vt:lpstr>
      <vt:lpstr>기간별 원가보고서를 조회한 화면 </vt:lpstr>
      <vt:lpstr>관리항목별 원가보고서를 조회한 화면 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제3절 결산/재무제표관리 </dc:title>
  <dc:creator>이 장형</dc:creator>
  <cp:lastModifiedBy>이 장형</cp:lastModifiedBy>
  <cp:revision>5</cp:revision>
  <dcterms:created xsi:type="dcterms:W3CDTF">2020-08-27T09:10:31Z</dcterms:created>
  <dcterms:modified xsi:type="dcterms:W3CDTF">2020-08-27T09:22:48Z</dcterms:modified>
</cp:coreProperties>
</file>