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3476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644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2818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6220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9646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917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0391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275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825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139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388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4EC5C-816F-429A-93B8-8BD6DA3E3BD7}" type="datetimeFigureOut">
              <a:rPr lang="ko-KR" altLang="en-US" smtClean="0"/>
              <a:t>2020-08-27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DB6C5-33B9-4D4F-A5D6-80371938AB5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227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절 </a:t>
            </a:r>
            <a:r>
              <a:rPr lang="ko-KR" altLang="en-US" dirty="0" err="1"/>
              <a:t>예산관리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/>
              <a:t>예산신청입력</a:t>
            </a:r>
          </a:p>
          <a:p>
            <a:r>
              <a:rPr lang="en-US" altLang="ko-KR" dirty="0"/>
              <a:t>2. </a:t>
            </a:r>
            <a:r>
              <a:rPr lang="ko-KR" altLang="en-US" dirty="0"/>
              <a:t>예산편성입력과 예산조정입력</a:t>
            </a:r>
          </a:p>
          <a:p>
            <a:r>
              <a:rPr lang="en-US" altLang="ko-KR" dirty="0"/>
              <a:t>3. </a:t>
            </a:r>
            <a:r>
              <a:rPr lang="ko-KR" altLang="en-US" dirty="0" err="1"/>
              <a:t>예산현황</a:t>
            </a:r>
            <a:r>
              <a:rPr lang="en-US" altLang="ko-KR" dirty="0"/>
              <a:t>(</a:t>
            </a:r>
            <a:r>
              <a:rPr lang="ko-KR" altLang="en-US" dirty="0" err="1"/>
              <a:t>예실대비</a:t>
            </a:r>
            <a:r>
              <a:rPr lang="en-US" altLang="ko-KR" dirty="0"/>
              <a:t>/</a:t>
            </a:r>
            <a:r>
              <a:rPr lang="ko-KR" altLang="en-US" dirty="0"/>
              <a:t>실적</a:t>
            </a:r>
            <a:r>
              <a:rPr lang="en-US" altLang="ko-KR" dirty="0"/>
              <a:t>/</a:t>
            </a:r>
            <a:r>
              <a:rPr lang="ko-KR" altLang="en-US" dirty="0"/>
              <a:t>초과</a:t>
            </a:r>
            <a:r>
              <a:rPr lang="en-US" altLang="ko-KR" dirty="0"/>
              <a:t>)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39613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예산전용</a:t>
            </a:r>
            <a:r>
              <a:rPr lang="ko-KR" altLang="en-US" dirty="0"/>
              <a:t>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39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1306286" y="1267097"/>
            <a:ext cx="8569234" cy="5316583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63339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예산조정입력화면</a:t>
            </a:r>
            <a:r>
              <a:rPr lang="en-US" altLang="ko-KR" dirty="0"/>
              <a:t>(</a:t>
            </a:r>
            <a:r>
              <a:rPr lang="ko-KR" altLang="en-US" dirty="0"/>
              <a:t>총무부</a:t>
            </a:r>
            <a:r>
              <a:rPr lang="en-US" altLang="ko-KR" dirty="0"/>
              <a:t>: </a:t>
            </a:r>
            <a:r>
              <a:rPr lang="ko-KR" altLang="en-US" dirty="0" err="1"/>
              <a:t>여비교통비</a:t>
            </a:r>
            <a:r>
              <a:rPr lang="ko-KR" altLang="en-US" dirty="0"/>
              <a:t> </a:t>
            </a:r>
            <a:r>
              <a:rPr lang="en-US" altLang="ko-KR" dirty="0"/>
              <a:t>1,000,000-</a:t>
            </a:r>
            <a:r>
              <a:rPr lang="ko-KR" altLang="en-US" dirty="0"/>
              <a:t>복리후생비 </a:t>
            </a:r>
            <a:r>
              <a:rPr lang="ko-KR" altLang="en-US" dirty="0" err="1"/>
              <a:t>야근식대</a:t>
            </a:r>
            <a:r>
              <a:rPr lang="ko-KR" altLang="en-US" dirty="0"/>
              <a:t> 전용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4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38650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 err="1"/>
              <a:t>예산현황</a:t>
            </a:r>
            <a:r>
              <a:rPr lang="en-US" altLang="ko-KR" dirty="0"/>
              <a:t>(</a:t>
            </a:r>
            <a:r>
              <a:rPr lang="ko-KR" altLang="en-US" dirty="0" err="1"/>
              <a:t>예실대비</a:t>
            </a:r>
            <a:r>
              <a:rPr lang="en-US" altLang="ko-KR" dirty="0"/>
              <a:t>/</a:t>
            </a:r>
            <a:r>
              <a:rPr lang="ko-KR" altLang="en-US" dirty="0"/>
              <a:t>실적</a:t>
            </a:r>
            <a:r>
              <a:rPr lang="en-US" altLang="ko-KR" dirty="0"/>
              <a:t>/</a:t>
            </a:r>
            <a:r>
              <a:rPr lang="ko-KR" altLang="en-US" dirty="0"/>
              <a:t>초과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예실대비현황을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 err="1"/>
              <a:t>예산관리</a:t>
            </a:r>
            <a:r>
              <a:rPr lang="en-US" altLang="ko-KR" dirty="0"/>
              <a:t>&gt; </a:t>
            </a:r>
            <a:r>
              <a:rPr lang="ko-KR" altLang="en-US" dirty="0"/>
              <a:t>예실대비현황</a:t>
            </a:r>
          </a:p>
          <a:p>
            <a:pPr fontAlgn="base"/>
            <a:r>
              <a:rPr lang="ko-KR" altLang="en-US" dirty="0"/>
              <a:t>예산실적현황을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 err="1"/>
              <a:t>예산관리</a:t>
            </a:r>
            <a:r>
              <a:rPr lang="en-US" altLang="ko-KR" dirty="0"/>
              <a:t>&gt; </a:t>
            </a:r>
            <a:r>
              <a:rPr lang="ko-KR" altLang="en-US" dirty="0"/>
              <a:t>예산실적현황</a:t>
            </a:r>
          </a:p>
          <a:p>
            <a:pPr fontAlgn="base"/>
            <a:r>
              <a:rPr lang="ko-KR" altLang="en-US" dirty="0"/>
              <a:t>예산초과현황을 조회하는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 err="1"/>
              <a:t>예산관리</a:t>
            </a:r>
            <a:r>
              <a:rPr lang="en-US" altLang="ko-KR" dirty="0"/>
              <a:t>&gt; </a:t>
            </a:r>
            <a:r>
              <a:rPr lang="ko-KR" altLang="en-US" dirty="0"/>
              <a:t>예산초과현황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1493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메뉴 설명 </a:t>
            </a:r>
            <a:r>
              <a:rPr lang="en-US" altLang="ko-KR" dirty="0" smtClean="0"/>
              <a:t>(2) </a:t>
            </a:r>
            <a:r>
              <a:rPr lang="ko-KR" altLang="en-US" dirty="0" smtClean="0"/>
              <a:t>필드 설명</a:t>
            </a:r>
            <a:br>
              <a:rPr lang="ko-KR" altLang="en-US" dirty="0" smtClean="0"/>
            </a:b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 smtClean="0"/>
              <a:t>예산구분별로 </a:t>
            </a:r>
            <a:r>
              <a:rPr lang="ko-KR" altLang="en-US" dirty="0"/>
              <a:t>실행예산액과 실제집행액을 대비하고</a:t>
            </a:r>
            <a:r>
              <a:rPr lang="en-US" altLang="ko-KR" dirty="0"/>
              <a:t>, </a:t>
            </a:r>
            <a:r>
              <a:rPr lang="ko-KR" altLang="en-US" dirty="0" err="1"/>
              <a:t>실적현황</a:t>
            </a:r>
            <a:r>
              <a:rPr lang="ko-KR" altLang="en-US" dirty="0"/>
              <a:t> 및 </a:t>
            </a:r>
            <a:r>
              <a:rPr lang="ko-KR" altLang="en-US" dirty="0" err="1"/>
              <a:t>초과현황을</a:t>
            </a:r>
            <a:r>
              <a:rPr lang="ko-KR" altLang="en-US" dirty="0"/>
              <a:t> 조회한다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 smtClean="0"/>
              <a:t>1</a:t>
            </a:r>
            <a:r>
              <a:rPr lang="en-US" altLang="ko-KR" dirty="0"/>
              <a:t>) </a:t>
            </a:r>
            <a:r>
              <a:rPr lang="ko-KR" altLang="en-US" dirty="0" err="1"/>
              <a:t>결의집행</a:t>
            </a:r>
            <a:r>
              <a:rPr lang="en-US" altLang="ko-KR" dirty="0"/>
              <a:t>: </a:t>
            </a:r>
            <a:r>
              <a:rPr lang="ko-KR" altLang="en-US" dirty="0"/>
              <a:t>전표입력에서 </a:t>
            </a:r>
            <a:r>
              <a:rPr lang="ko-KR" altLang="en-US" dirty="0" err="1"/>
              <a:t>미결전표로</a:t>
            </a:r>
            <a:r>
              <a:rPr lang="ko-KR" altLang="en-US" dirty="0"/>
              <a:t> 남아있는 금액만 반영된다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 err="1"/>
              <a:t>승인집행</a:t>
            </a:r>
            <a:r>
              <a:rPr lang="en-US" altLang="ko-KR" dirty="0"/>
              <a:t>: </a:t>
            </a:r>
            <a:r>
              <a:rPr lang="ko-KR" altLang="en-US" dirty="0"/>
              <a:t>전표입력에서 </a:t>
            </a:r>
            <a:r>
              <a:rPr lang="ko-KR" altLang="en-US" dirty="0" err="1"/>
              <a:t>승인처리된</a:t>
            </a:r>
            <a:r>
              <a:rPr lang="ko-KR" altLang="en-US" dirty="0"/>
              <a:t> 금액만 반영된다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78255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(3)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r>
              <a:rPr lang="ko-KR" altLang="en-US" dirty="0"/>
              <a:t>예실대비현황을 조회한 화면</a:t>
            </a:r>
            <a:r>
              <a:rPr lang="en-US" altLang="ko-KR" dirty="0"/>
              <a:t>(</a:t>
            </a:r>
            <a:r>
              <a:rPr lang="ko-KR" altLang="en-US" dirty="0"/>
              <a:t>총무부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43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178720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예산실적현황을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45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397444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예산초과현황을 조회한 화면</a:t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47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0317025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34371"/>
              </p:ext>
            </p:extLst>
          </p:nvPr>
        </p:nvGraphicFramePr>
        <p:xfrm>
          <a:off x="1293223" y="627018"/>
          <a:ext cx="9784079" cy="5708467"/>
        </p:xfrm>
        <a:graphic>
          <a:graphicData uri="http://schemas.openxmlformats.org/drawingml/2006/table">
            <a:tbl>
              <a:tblPr/>
              <a:tblGrid>
                <a:gridCol w="9784079">
                  <a:extLst>
                    <a:ext uri="{9D8B030D-6E8A-4147-A177-3AD203B41FA5}">
                      <a16:colId xmlns:a16="http://schemas.microsoft.com/office/drawing/2014/main" val="293573761"/>
                    </a:ext>
                  </a:extLst>
                </a:gridCol>
              </a:tblGrid>
              <a:tr h="791473">
                <a:tc>
                  <a:txBody>
                    <a:bodyPr/>
                    <a:lstStyle/>
                    <a:p>
                      <a:pPr marL="381000" marR="0" indent="0" algn="just" fontAlgn="base" latinLnBrk="1">
                        <a:lnSpc>
                          <a:spcPct val="16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ko-KR" altLang="en-US" sz="2400" kern="0" spc="20" dirty="0">
                          <a:solidFill>
                            <a:srgbClr val="FFFFFF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알아두면 좋은 것</a:t>
                      </a:r>
                      <a:endParaRPr lang="ko-KR" altLang="en-US" sz="2400" kern="0" spc="20" dirty="0">
                        <a:solidFill>
                          <a:srgbClr val="FFFFFF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999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2095443"/>
                  </a:ext>
                </a:extLst>
              </a:tr>
              <a:tr h="128448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ko-KR" altLang="en-US" sz="100" b="1" kern="0" spc="0">
                        <a:solidFill>
                          <a:srgbClr val="FFFF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253013"/>
                  </a:ext>
                </a:extLst>
              </a:tr>
              <a:tr h="478854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altLang="ko-KR" sz="2000" kern="0" spc="20" dirty="0">
                          <a:solidFill>
                            <a:srgbClr val="000000"/>
                          </a:solidFill>
                          <a:effectLst/>
                          <a:latin typeface="나눔손글씨 펜" panose="03040600000000000000" pitchFamily="66" charset="-127"/>
                          <a:ea typeface="나눔손글씨 펜" panose="03040600000000000000" pitchFamily="66" charset="-127"/>
                        </a:rPr>
                        <a:t>RFID(radio frequency identification)</a:t>
                      </a:r>
                      <a:endParaRPr lang="ko-KR" altLang="en-US" sz="2000" kern="0" spc="20" dirty="0">
                        <a:solidFill>
                          <a:srgbClr val="000000"/>
                        </a:solidFill>
                        <a:effectLst/>
                        <a:latin typeface="나눔손글씨 펜" panose="03040600000000000000" pitchFamily="66" charset="-127"/>
                      </a:endParaRPr>
                    </a:p>
                    <a:p>
                      <a:pPr marL="88900" marR="8890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RFID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는 아이템을 식별하기 위해 무선 전파를 사용하는 기술이다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이 시스템은 안테나와 아이템에 대한 정보를 가진 칩으로 이루어진 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RFID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태그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(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무선 응답기라고도 알려져 있다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.)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와 무선 송신기와 수신기를 가진 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RFID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리더기로 이루어져 있다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RFID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태그는 비활성화되어 있다가 무선 송신기로부터 나온 무선 전파 에너지가 안테나에 도달하면 무선 수신기에 의해 읽혀진 정보를 전송하기 위해 칩에 전력을 공급한다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이 정보는 바코드가 담을 수 있는 양의 몇 배이며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태그는 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30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피트 </a:t>
                      </a:r>
                      <a:r>
                        <a:rPr lang="ko-KR" altLang="en-US" sz="20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범위내에서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</a:t>
                      </a:r>
                      <a:r>
                        <a:rPr lang="ko-KR" altLang="en-US" sz="2000" kern="0" spc="-50" dirty="0" err="1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카드보드나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 나무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,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플라스틱 등을 통과하여 읽혀질 수 있다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리더기는 이 정보를 처리하기 위해 컴퓨터로 유선이나 무선으로 전송한다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옷에 부착된 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RFID </a:t>
                      </a:r>
                      <a:r>
                        <a:rPr lang="ko-KR" altLang="en-US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태그는 세탁이나 다림질도 할 수 있다</a:t>
                      </a:r>
                      <a:r>
                        <a:rPr lang="en-US" altLang="ko-KR" sz="2000" kern="0" spc="-50" dirty="0">
                          <a:solidFill>
                            <a:srgbClr val="000000"/>
                          </a:solidFill>
                          <a:effectLst/>
                          <a:latin typeface="-윤고딕320"/>
                          <a:ea typeface="-윤고딕320"/>
                        </a:rPr>
                        <a:t>.</a:t>
                      </a:r>
                      <a:endParaRPr lang="ko-KR" altLang="en-US" sz="2000" kern="0" spc="-50" dirty="0">
                        <a:solidFill>
                          <a:srgbClr val="000000"/>
                        </a:solidFill>
                        <a:effectLst/>
                        <a:latin typeface="-윤고딕320"/>
                      </a:endParaRPr>
                    </a:p>
                  </a:txBody>
                  <a:tcPr marL="64770" marR="64770" marT="35941" marB="7188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8801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2930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/>
              <a:t>예산관리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563934"/>
              </p:ext>
            </p:extLst>
          </p:nvPr>
        </p:nvGraphicFramePr>
        <p:xfrm>
          <a:off x="1304365" y="1062318"/>
          <a:ext cx="9681882" cy="5697912"/>
        </p:xfrm>
        <a:graphic>
          <a:graphicData uri="http://schemas.openxmlformats.org/drawingml/2006/table">
            <a:tbl>
              <a:tblPr/>
              <a:tblGrid>
                <a:gridCol w="9681882">
                  <a:extLst>
                    <a:ext uri="{9D8B030D-6E8A-4147-A177-3AD203B41FA5}">
                      <a16:colId xmlns:a16="http://schemas.microsoft.com/office/drawing/2014/main" val="1235026088"/>
                    </a:ext>
                  </a:extLst>
                </a:gridCol>
              </a:tblGrid>
              <a:tr h="569791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73167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6068821" y="2419631"/>
            <a:ext cx="3309809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303910960" descr="EMB000041004b7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265" y="1130680"/>
            <a:ext cx="8283142" cy="5408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194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dirty="0"/>
              <a:t>예산신청입력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 err="1"/>
              <a:t>예산신청을</a:t>
            </a:r>
            <a:r>
              <a:rPr lang="ko-KR" altLang="en-US" dirty="0"/>
              <a:t> 입력하는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 err="1"/>
              <a:t>예산관리</a:t>
            </a:r>
            <a:r>
              <a:rPr lang="en-US" altLang="ko-KR" dirty="0"/>
              <a:t>&gt; </a:t>
            </a:r>
            <a:r>
              <a:rPr lang="ko-KR" altLang="en-US" dirty="0"/>
              <a:t>예산신청입력</a:t>
            </a:r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ko-KR" altLang="en-US" dirty="0"/>
              <a:t>예산을 부서별로 신청하며</a:t>
            </a:r>
            <a:r>
              <a:rPr lang="en-US" altLang="ko-KR" dirty="0"/>
              <a:t>, </a:t>
            </a:r>
            <a:r>
              <a:rPr lang="ko-KR" altLang="en-US" dirty="0"/>
              <a:t>전기에 신청</a:t>
            </a:r>
            <a:r>
              <a:rPr lang="en-US" altLang="ko-KR" dirty="0"/>
              <a:t>/</a:t>
            </a:r>
            <a:r>
              <a:rPr lang="ko-KR" altLang="en-US" dirty="0"/>
              <a:t>편성</a:t>
            </a:r>
            <a:r>
              <a:rPr lang="en-US" altLang="ko-KR" dirty="0"/>
              <a:t>/</a:t>
            </a:r>
            <a:r>
              <a:rPr lang="ko-KR" altLang="en-US" dirty="0"/>
              <a:t>실행</a:t>
            </a:r>
            <a:r>
              <a:rPr lang="en-US" altLang="ko-KR" dirty="0"/>
              <a:t>/</a:t>
            </a:r>
            <a:r>
              <a:rPr lang="ko-KR" altLang="en-US" dirty="0"/>
              <a:t>집행</a:t>
            </a:r>
            <a:r>
              <a:rPr lang="en-US" altLang="ko-KR" dirty="0"/>
              <a:t>/</a:t>
            </a:r>
            <a:r>
              <a:rPr lang="ko-KR" altLang="en-US" dirty="0" err="1"/>
              <a:t>추정실적</a:t>
            </a:r>
            <a:r>
              <a:rPr lang="ko-KR" altLang="en-US" dirty="0"/>
              <a:t> 금액을 참고할 수 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90091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(2) </a:t>
            </a:r>
            <a:r>
              <a:rPr lang="ko-KR" altLang="en-US" dirty="0"/>
              <a:t>실습 사례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dirty="0"/>
              <a:t>2020</a:t>
            </a:r>
            <a:r>
              <a:rPr lang="ko-KR" altLang="en-US" dirty="0"/>
              <a:t>년 </a:t>
            </a:r>
            <a:r>
              <a:rPr lang="en-US" altLang="ko-KR" dirty="0"/>
              <a:t>1</a:t>
            </a:r>
            <a:r>
              <a:rPr lang="ko-KR" altLang="en-US" dirty="0"/>
              <a:t>월 예산통제를 하기 위한 </a:t>
            </a:r>
            <a:r>
              <a:rPr lang="ko-KR" altLang="en-US" dirty="0" err="1"/>
              <a:t>예산신청을</a:t>
            </a:r>
            <a:r>
              <a:rPr lang="ko-KR" altLang="en-US" dirty="0"/>
              <a:t> 입력하여 보자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1) </a:t>
            </a:r>
            <a:r>
              <a:rPr lang="ko-KR" altLang="en-US" dirty="0"/>
              <a:t>수입 예산 </a:t>
            </a:r>
          </a:p>
          <a:p>
            <a:pPr fontAlgn="base"/>
            <a:r>
              <a:rPr lang="ko-KR" altLang="en-US" dirty="0" err="1"/>
              <a:t>국내영업부</a:t>
            </a:r>
            <a:r>
              <a:rPr lang="ko-KR" altLang="en-US" dirty="0"/>
              <a:t> </a:t>
            </a:r>
            <a:r>
              <a:rPr lang="ko-KR" altLang="en-US" dirty="0" err="1"/>
              <a:t>상품매출액</a:t>
            </a:r>
            <a:r>
              <a:rPr lang="ko-KR" altLang="en-US" dirty="0"/>
              <a:t> </a:t>
            </a:r>
            <a:r>
              <a:rPr lang="en-US" altLang="ko-KR" dirty="0"/>
              <a:t>100,000,000</a:t>
            </a:r>
            <a:r>
              <a:rPr lang="ko-KR" altLang="en-US" dirty="0"/>
              <a:t>원 </a:t>
            </a:r>
            <a:r>
              <a:rPr lang="ko-KR" altLang="en-US" dirty="0" err="1"/>
              <a:t>제품매출액</a:t>
            </a:r>
            <a:r>
              <a:rPr lang="ko-KR" altLang="en-US" dirty="0"/>
              <a:t> </a:t>
            </a:r>
            <a:r>
              <a:rPr lang="en-US" altLang="ko-KR" dirty="0"/>
              <a:t>200,000,000</a:t>
            </a:r>
            <a:r>
              <a:rPr lang="ko-KR" altLang="en-US" dirty="0" smtClean="0"/>
              <a:t>원</a:t>
            </a:r>
            <a:endParaRPr lang="en-US" altLang="ko-KR" dirty="0" smtClean="0"/>
          </a:p>
          <a:p>
            <a:pPr fontAlgn="base"/>
            <a:r>
              <a:rPr lang="en-US" altLang="ko-KR" dirty="0"/>
              <a:t>2) </a:t>
            </a:r>
            <a:r>
              <a:rPr lang="ko-KR" altLang="en-US" dirty="0"/>
              <a:t>지출예산</a:t>
            </a:r>
          </a:p>
          <a:p>
            <a:pPr fontAlgn="base"/>
            <a:endParaRPr lang="ko-KR" alt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0605850"/>
              </p:ext>
            </p:extLst>
          </p:nvPr>
        </p:nvGraphicFramePr>
        <p:xfrm>
          <a:off x="1316572" y="4368043"/>
          <a:ext cx="9214010" cy="1704434"/>
        </p:xfrm>
        <a:graphic>
          <a:graphicData uri="http://schemas.openxmlformats.org/drawingml/2006/table">
            <a:tbl>
              <a:tblPr/>
              <a:tblGrid>
                <a:gridCol w="1535749">
                  <a:extLst>
                    <a:ext uri="{9D8B030D-6E8A-4147-A177-3AD203B41FA5}">
                      <a16:colId xmlns:a16="http://schemas.microsoft.com/office/drawing/2014/main" val="1332146834"/>
                    </a:ext>
                  </a:extLst>
                </a:gridCol>
                <a:gridCol w="1535749">
                  <a:extLst>
                    <a:ext uri="{9D8B030D-6E8A-4147-A177-3AD203B41FA5}">
                      <a16:colId xmlns:a16="http://schemas.microsoft.com/office/drawing/2014/main" val="2951067873"/>
                    </a:ext>
                  </a:extLst>
                </a:gridCol>
                <a:gridCol w="1535749">
                  <a:extLst>
                    <a:ext uri="{9D8B030D-6E8A-4147-A177-3AD203B41FA5}">
                      <a16:colId xmlns:a16="http://schemas.microsoft.com/office/drawing/2014/main" val="1038329108"/>
                    </a:ext>
                  </a:extLst>
                </a:gridCol>
                <a:gridCol w="1535749">
                  <a:extLst>
                    <a:ext uri="{9D8B030D-6E8A-4147-A177-3AD203B41FA5}">
                      <a16:colId xmlns:a16="http://schemas.microsoft.com/office/drawing/2014/main" val="500215594"/>
                    </a:ext>
                  </a:extLst>
                </a:gridCol>
                <a:gridCol w="1535749">
                  <a:extLst>
                    <a:ext uri="{9D8B030D-6E8A-4147-A177-3AD203B41FA5}">
                      <a16:colId xmlns:a16="http://schemas.microsoft.com/office/drawing/2014/main" val="2691608597"/>
                    </a:ext>
                  </a:extLst>
                </a:gridCol>
                <a:gridCol w="1535265">
                  <a:extLst>
                    <a:ext uri="{9D8B030D-6E8A-4147-A177-3AD203B41FA5}">
                      <a16:colId xmlns:a16="http://schemas.microsoft.com/office/drawing/2014/main" val="1747147853"/>
                    </a:ext>
                  </a:extLst>
                </a:gridCol>
              </a:tblGrid>
              <a:tr h="43517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부서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 dirty="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과목</a:t>
                      </a:r>
                      <a:endParaRPr lang="ko-KR" altLang="en-US" sz="1800" kern="0" spc="-70" dirty="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월통제금액</a:t>
                      </a:r>
                      <a:endParaRPr lang="ko-KR" altLang="en-US" sz="18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부서</a:t>
                      </a:r>
                      <a:endParaRPr lang="ko-KR" altLang="en-US" sz="18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과목</a:t>
                      </a:r>
                      <a:endParaRPr lang="ko-KR" altLang="en-US" sz="18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70">
                          <a:solidFill>
                            <a:srgbClr val="000000"/>
                          </a:solidFill>
                          <a:effectLst/>
                          <a:latin typeface="-윤고딕330"/>
                          <a:ea typeface="-윤고딕330"/>
                        </a:rPr>
                        <a:t>월통제금액</a:t>
                      </a:r>
                      <a:endParaRPr lang="ko-KR" altLang="en-US" sz="1800" kern="0" spc="-70">
                        <a:solidFill>
                          <a:srgbClr val="000000"/>
                        </a:solidFill>
                        <a:effectLst/>
                        <a:latin typeface="-윤고딕330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731726"/>
                  </a:ext>
                </a:extLst>
              </a:tr>
              <a:tr h="423088"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총무부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복리후생비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1,000,000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대구생산부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복리후생비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2,000,000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48910"/>
                  </a:ext>
                </a:extLst>
              </a:tr>
              <a:tr h="4230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여비교통비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2,000,000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 err="1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여비교통비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4,000,000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00990"/>
                  </a:ext>
                </a:extLst>
              </a:tr>
              <a:tr h="42308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접 대 비</a:t>
                      </a:r>
                      <a:endParaRPr lang="ko-KR" alt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3,000,000</a:t>
                      </a:r>
                      <a:endParaRPr lang="en-US" sz="1800" kern="0" spc="-3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접 대 비</a:t>
                      </a:r>
                      <a:endParaRPr lang="ko-KR" alt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0" spc="-30" dirty="0">
                          <a:solidFill>
                            <a:srgbClr val="000000"/>
                          </a:solidFill>
                          <a:effectLst/>
                          <a:latin typeface="KoPub돋움체 Medium"/>
                          <a:ea typeface="KoPub돋움체 Medium"/>
                        </a:rPr>
                        <a:t>6,000,000</a:t>
                      </a:r>
                      <a:endParaRPr lang="en-US" sz="1800" kern="0" spc="-30" dirty="0">
                        <a:solidFill>
                          <a:srgbClr val="000000"/>
                        </a:solidFill>
                        <a:effectLst/>
                        <a:latin typeface="KoPub돋움체 Medium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0572418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706282" y="4763060"/>
            <a:ext cx="2327995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052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예산신청입력을 한 화면</a:t>
            </a:r>
            <a:r>
              <a:rPr lang="en-US" altLang="ko-KR" dirty="0"/>
              <a:t>(</a:t>
            </a:r>
            <a:r>
              <a:rPr lang="ko-KR" altLang="en-US" dirty="0"/>
              <a:t>총무부</a:t>
            </a:r>
            <a:r>
              <a:rPr lang="en-US" altLang="ko-KR" dirty="0"/>
              <a:t>: </a:t>
            </a:r>
            <a:r>
              <a:rPr lang="ko-KR" altLang="en-US" dirty="0"/>
              <a:t>복리후생비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31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73074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예산신청입력을 한 화면</a:t>
            </a:r>
            <a:r>
              <a:rPr lang="en-US" altLang="ko-KR" dirty="0"/>
              <a:t>(</a:t>
            </a:r>
            <a:r>
              <a:rPr lang="ko-KR" altLang="en-US" dirty="0" err="1"/>
              <a:t>대구생산부</a:t>
            </a:r>
            <a:r>
              <a:rPr lang="en-US" altLang="ko-KR" dirty="0"/>
              <a:t>: </a:t>
            </a:r>
            <a:r>
              <a:rPr lang="ko-KR" altLang="en-US" dirty="0"/>
              <a:t>복리후생비</a:t>
            </a:r>
            <a:r>
              <a:rPr lang="en-US" altLang="ko-KR" dirty="0"/>
              <a:t>-</a:t>
            </a:r>
            <a:r>
              <a:rPr lang="ko-KR" altLang="en-US" dirty="0"/>
              <a:t>회식비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33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40944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2. </a:t>
            </a:r>
            <a:r>
              <a:rPr lang="ko-KR" altLang="en-US" dirty="0"/>
              <a:t>예산편성입력과 예산조정입력</a:t>
            </a:r>
            <a:br>
              <a:rPr lang="ko-KR" altLang="en-US" dirty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예산편성을 입력하는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 err="1"/>
              <a:t>예산관리</a:t>
            </a:r>
            <a:r>
              <a:rPr lang="en-US" altLang="ko-KR" dirty="0"/>
              <a:t>&gt; </a:t>
            </a:r>
            <a:r>
              <a:rPr lang="ko-KR" altLang="en-US" dirty="0"/>
              <a:t>예산편성입력</a:t>
            </a:r>
          </a:p>
          <a:p>
            <a:pPr fontAlgn="base"/>
            <a:r>
              <a:rPr lang="ko-KR" altLang="en-US" dirty="0" err="1"/>
              <a:t>예산조정을</a:t>
            </a:r>
            <a:r>
              <a:rPr lang="ko-KR" altLang="en-US" dirty="0"/>
              <a:t> 입력하는 순서</a:t>
            </a:r>
          </a:p>
          <a:p>
            <a:pPr fontAlgn="base"/>
            <a:r>
              <a:rPr lang="en-US" altLang="ko-KR" dirty="0"/>
              <a:t>: </a:t>
            </a:r>
            <a:r>
              <a:rPr lang="ko-KR" altLang="en-US" dirty="0"/>
              <a:t>회계관리</a:t>
            </a:r>
            <a:r>
              <a:rPr lang="en-US" altLang="ko-KR" dirty="0"/>
              <a:t>&gt; </a:t>
            </a:r>
            <a:r>
              <a:rPr lang="ko-KR" altLang="en-US" dirty="0" err="1"/>
              <a:t>에산관리</a:t>
            </a:r>
            <a:r>
              <a:rPr lang="en-US" altLang="ko-KR" dirty="0"/>
              <a:t>&gt; </a:t>
            </a:r>
            <a:r>
              <a:rPr lang="ko-KR" altLang="en-US" dirty="0"/>
              <a:t>예산조정입력</a:t>
            </a:r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메뉴 설명</a:t>
            </a:r>
          </a:p>
          <a:p>
            <a:pPr fontAlgn="base"/>
            <a:r>
              <a:rPr lang="ko-KR" altLang="en-US" dirty="0"/>
              <a:t>부서별로 신청한 예산을 기초로 하여 예산을 편성한다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(2) </a:t>
            </a:r>
            <a:r>
              <a:rPr lang="ko-KR" altLang="en-US" dirty="0"/>
              <a:t>실습 사례</a:t>
            </a:r>
          </a:p>
          <a:p>
            <a:pPr fontAlgn="base"/>
            <a:r>
              <a:rPr lang="ko-KR" altLang="en-US" dirty="0" err="1"/>
              <a:t>예산절약상</a:t>
            </a:r>
            <a:r>
              <a:rPr lang="ko-KR" altLang="en-US" dirty="0"/>
              <a:t> 부서별로 신청한 예산의 </a:t>
            </a:r>
            <a:r>
              <a:rPr lang="en-US" altLang="ko-KR" dirty="0"/>
              <a:t>90%</a:t>
            </a:r>
            <a:r>
              <a:rPr lang="ko-KR" altLang="en-US" dirty="0"/>
              <a:t>만 편성한다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928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예산편성입력을 한 화면</a:t>
            </a:r>
            <a:r>
              <a:rPr lang="en-US" altLang="ko-KR" dirty="0"/>
              <a:t>(</a:t>
            </a:r>
            <a:r>
              <a:rPr lang="ko-KR" altLang="en-US" dirty="0"/>
              <a:t>총무부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35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71298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예산편성입력을 한 화면</a:t>
            </a:r>
            <a:r>
              <a:rPr lang="en-US" altLang="ko-KR" dirty="0"/>
              <a:t>(</a:t>
            </a:r>
            <a:r>
              <a:rPr lang="ko-KR" altLang="en-US" dirty="0" err="1"/>
              <a:t>대구생산부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</p:txBody>
      </p:sp>
      <p:pic>
        <p:nvPicPr>
          <p:cNvPr id="4" name="Picture 37"/>
          <p:cNvPicPr>
            <a:picLocks noGrp="1" noChangeAspect="1"/>
          </p:cNvPicPr>
          <p:nvPr>
            <p:ph idx="1"/>
          </p:nvPr>
        </p:nvPicPr>
        <p:blipFill>
          <a:blip r:embed="rId2">
            <a:extLst/>
          </a:blip>
          <a:stretch>
            <a:fillRect/>
          </a:stretch>
        </p:blipFill>
        <p:spPr>
          <a:xfrm>
            <a:off x="2013632" y="1825625"/>
            <a:ext cx="8164735" cy="4351338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72310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425</Words>
  <Application>Microsoft Office PowerPoint</Application>
  <PresentationFormat>와이드스크린</PresentationFormat>
  <Paragraphs>67</Paragraphs>
  <Slides>17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5" baseType="lpstr">
      <vt:lpstr>KoPub돋움체 Medium</vt:lpstr>
      <vt:lpstr>나눔손글씨 펜</vt:lpstr>
      <vt:lpstr>맑은 고딕</vt:lpstr>
      <vt:lpstr>바탕</vt:lpstr>
      <vt:lpstr>-윤고딕320</vt:lpstr>
      <vt:lpstr>-윤고딕330</vt:lpstr>
      <vt:lpstr>Arial</vt:lpstr>
      <vt:lpstr>Office 테마</vt:lpstr>
      <vt:lpstr>제2절 예산관리 </vt:lpstr>
      <vt:lpstr>예산관리 </vt:lpstr>
      <vt:lpstr>1. 예산신청입력 </vt:lpstr>
      <vt:lpstr>(2) 실습 사례 </vt:lpstr>
      <vt:lpstr>예산신청입력을 한 화면(총무부: 복리후생비) </vt:lpstr>
      <vt:lpstr>예산신청입력을 한 화면(대구생산부: 복리후생비-회식비) </vt:lpstr>
      <vt:lpstr>2. 예산편성입력과 예산조정입력 </vt:lpstr>
      <vt:lpstr>예산편성입력을 한 화면(총무부) </vt:lpstr>
      <vt:lpstr>예산편성입력을 한 화면(대구생산부) </vt:lpstr>
      <vt:lpstr>예산전용 화면 </vt:lpstr>
      <vt:lpstr>예산조정입력화면(총무부: 여비교통비 1,000,000-복리후생비 야근식대 전용) </vt:lpstr>
      <vt:lpstr>3. 예산현황(예실대비/실적/초과) </vt:lpstr>
      <vt:lpstr>(1) 메뉴 설명 (2) 필드 설명  </vt:lpstr>
      <vt:lpstr>(3) 실습 사례 예실대비현황을 조회한 화면(총무부) </vt:lpstr>
      <vt:lpstr>예산실적현황을 조회한 화면 </vt:lpstr>
      <vt:lpstr>예산초과현황을 조회한 화면 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제2절 예산관리 </dc:title>
  <dc:creator>이 장형</dc:creator>
  <cp:lastModifiedBy>이 장형</cp:lastModifiedBy>
  <cp:revision>2</cp:revision>
  <dcterms:created xsi:type="dcterms:W3CDTF">2020-08-27T10:18:58Z</dcterms:created>
  <dcterms:modified xsi:type="dcterms:W3CDTF">2020-08-27T10:32:16Z</dcterms:modified>
</cp:coreProperties>
</file>