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726" y="-253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2018-07-26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4" name="직선 연결선 133"/>
          <p:cNvCxnSpPr/>
          <p:nvPr/>
        </p:nvCxnSpPr>
        <p:spPr>
          <a:xfrm>
            <a:off x="5840263" y="547270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/>
          <p:nvPr/>
        </p:nvCxnSpPr>
        <p:spPr>
          <a:xfrm>
            <a:off x="3247975" y="4673780"/>
            <a:ext cx="856481" cy="6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직선 연결선 162"/>
          <p:cNvCxnSpPr>
            <a:stCxn id="75" idx="3"/>
            <a:endCxn id="106" idx="1"/>
          </p:cNvCxnSpPr>
          <p:nvPr/>
        </p:nvCxnSpPr>
        <p:spPr>
          <a:xfrm>
            <a:off x="3120489" y="2232348"/>
            <a:ext cx="3508292" cy="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연결선 152"/>
          <p:cNvCxnSpPr>
            <a:cxnSpLocks/>
            <a:stCxn id="87" idx="3"/>
          </p:cNvCxnSpPr>
          <p:nvPr/>
        </p:nvCxnSpPr>
        <p:spPr>
          <a:xfrm>
            <a:off x="1951830" y="8644480"/>
            <a:ext cx="25122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연결선 150"/>
          <p:cNvCxnSpPr>
            <a:cxnSpLocks/>
            <a:stCxn id="84" idx="3"/>
            <a:endCxn id="130" idx="1"/>
          </p:cNvCxnSpPr>
          <p:nvPr/>
        </p:nvCxnSpPr>
        <p:spPr>
          <a:xfrm flipV="1">
            <a:off x="3113079" y="7848972"/>
            <a:ext cx="3526887" cy="3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연결선 148"/>
          <p:cNvCxnSpPr>
            <a:stCxn id="78" idx="3"/>
            <a:endCxn id="100" idx="1"/>
          </p:cNvCxnSpPr>
          <p:nvPr/>
        </p:nvCxnSpPr>
        <p:spPr>
          <a:xfrm>
            <a:off x="3103959" y="7060304"/>
            <a:ext cx="2376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연결선 138"/>
          <p:cNvCxnSpPr>
            <a:stCxn id="81" idx="3"/>
            <a:endCxn id="116" idx="1"/>
          </p:cNvCxnSpPr>
          <p:nvPr/>
        </p:nvCxnSpPr>
        <p:spPr>
          <a:xfrm>
            <a:off x="4112071" y="4673780"/>
            <a:ext cx="3528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>
            <a:stCxn id="114" idx="3"/>
            <a:endCxn id="112" idx="1"/>
          </p:cNvCxnSpPr>
          <p:nvPr/>
        </p:nvCxnSpPr>
        <p:spPr>
          <a:xfrm>
            <a:off x="6264696" y="1440260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14592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1</a:t>
            </a:r>
            <a:r>
              <a:rPr lang="ko-KR" altLang="en-US" sz="1100" b="1"/>
              <a:t>학년</a:t>
            </a:r>
          </a:p>
        </p:txBody>
      </p:sp>
      <p:sp>
        <p:nvSpPr>
          <p:cNvPr id="172" name="직사각형 171"/>
          <p:cNvSpPr/>
          <p:nvPr/>
        </p:nvSpPr>
        <p:spPr>
          <a:xfrm>
            <a:off x="128785" y="648172"/>
            <a:ext cx="1823045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  <a:r>
              <a:rPr lang="en-US" altLang="ko-KR" sz="1100"/>
              <a:t>/2</a:t>
            </a:r>
            <a:r>
              <a:rPr lang="ko-KR" altLang="en-US" sz="1100"/>
              <a:t>학기</a:t>
            </a:r>
          </a:p>
        </p:txBody>
      </p:sp>
      <p:sp>
        <p:nvSpPr>
          <p:cNvPr id="176" name="직사각형 175"/>
          <p:cNvSpPr/>
          <p:nvPr/>
        </p:nvSpPr>
        <p:spPr>
          <a:xfrm>
            <a:off x="2313781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2</a:t>
            </a:r>
            <a:r>
              <a:rPr lang="ko-KR" altLang="en-US" sz="1100" b="1"/>
              <a:t>학년</a:t>
            </a:r>
          </a:p>
        </p:txBody>
      </p:sp>
      <p:sp>
        <p:nvSpPr>
          <p:cNvPr id="177" name="직사각형 176"/>
          <p:cNvSpPr/>
          <p:nvPr/>
        </p:nvSpPr>
        <p:spPr>
          <a:xfrm>
            <a:off x="229664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179" name="직사각형 178"/>
          <p:cNvSpPr/>
          <p:nvPr/>
        </p:nvSpPr>
        <p:spPr>
          <a:xfrm>
            <a:off x="331236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181" name="직사각형 180"/>
          <p:cNvSpPr/>
          <p:nvPr/>
        </p:nvSpPr>
        <p:spPr>
          <a:xfrm>
            <a:off x="448163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3</a:t>
            </a:r>
            <a:r>
              <a:rPr lang="ko-KR" altLang="en-US" sz="1100" b="1"/>
              <a:t>학년</a:t>
            </a:r>
          </a:p>
        </p:txBody>
      </p:sp>
      <p:sp>
        <p:nvSpPr>
          <p:cNvPr id="182" name="직사각형 181"/>
          <p:cNvSpPr/>
          <p:nvPr/>
        </p:nvSpPr>
        <p:spPr>
          <a:xfrm>
            <a:off x="446449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184" name="직사각형 183"/>
          <p:cNvSpPr/>
          <p:nvPr/>
        </p:nvSpPr>
        <p:spPr>
          <a:xfrm>
            <a:off x="548022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185" name="직사각형 184"/>
          <p:cNvSpPr/>
          <p:nvPr/>
        </p:nvSpPr>
        <p:spPr>
          <a:xfrm>
            <a:off x="664187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/>
              <a:t>4</a:t>
            </a:r>
            <a:r>
              <a:rPr lang="ko-KR" altLang="en-US" sz="1100" b="1"/>
              <a:t>학년 </a:t>
            </a:r>
          </a:p>
        </p:txBody>
      </p:sp>
      <p:sp>
        <p:nvSpPr>
          <p:cNvPr id="187" name="직사각형 186"/>
          <p:cNvSpPr/>
          <p:nvPr/>
        </p:nvSpPr>
        <p:spPr>
          <a:xfrm>
            <a:off x="662473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1</a:t>
            </a:r>
            <a:r>
              <a:rPr lang="ko-KR" altLang="en-US" sz="1100"/>
              <a:t>학기</a:t>
            </a:r>
          </a:p>
        </p:txBody>
      </p:sp>
      <p:sp>
        <p:nvSpPr>
          <p:cNvPr id="189" name="직사각형 188"/>
          <p:cNvSpPr/>
          <p:nvPr/>
        </p:nvSpPr>
        <p:spPr>
          <a:xfrm>
            <a:off x="764046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/>
              <a:t>2</a:t>
            </a:r>
            <a:r>
              <a:rPr lang="ko-KR" altLang="en-US" sz="1100"/>
              <a:t>학기</a:t>
            </a:r>
          </a:p>
        </p:txBody>
      </p:sp>
      <p:sp>
        <p:nvSpPr>
          <p:cNvPr id="106" name="직사각형 105"/>
          <p:cNvSpPr/>
          <p:nvPr/>
        </p:nvSpPr>
        <p:spPr>
          <a:xfrm>
            <a:off x="6628781" y="19449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정책론</a:t>
            </a:r>
            <a:endParaRPr lang="en-US" altLang="ko-KR" sz="1100" dirty="0"/>
          </a:p>
        </p:txBody>
      </p:sp>
      <p:sp>
        <p:nvSpPr>
          <p:cNvPr id="114" name="직사각형 113"/>
          <p:cNvSpPr/>
          <p:nvPr/>
        </p:nvSpPr>
        <p:spPr>
          <a:xfrm>
            <a:off x="5472608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교육론</a:t>
            </a:r>
            <a:endParaRPr lang="en-US" altLang="ko-KR" sz="1100" dirty="0"/>
          </a:p>
        </p:txBody>
      </p:sp>
      <p:sp>
        <p:nvSpPr>
          <p:cNvPr id="69" name="직사각형 68"/>
          <p:cNvSpPr/>
          <p:nvPr/>
        </p:nvSpPr>
        <p:spPr>
          <a:xfrm>
            <a:off x="4470401" y="59404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</a:t>
            </a:r>
            <a:endParaRPr lang="en-US" altLang="ko-KR" sz="1100" dirty="0"/>
          </a:p>
          <a:p>
            <a:pPr algn="ctr"/>
            <a:r>
              <a:rPr lang="ko-KR" altLang="en-US" sz="1100" dirty="0"/>
              <a:t>관리회계</a:t>
            </a:r>
            <a:endParaRPr lang="en-US" altLang="ko-KR" sz="1100" dirty="0"/>
          </a:p>
        </p:txBody>
      </p:sp>
      <p:sp>
        <p:nvSpPr>
          <p:cNvPr id="70" name="직사각형 69"/>
          <p:cNvSpPr/>
          <p:nvPr/>
        </p:nvSpPr>
        <p:spPr>
          <a:xfrm>
            <a:off x="2311871" y="37445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식음료</a:t>
            </a:r>
            <a:endParaRPr lang="en-US" altLang="ko-KR" sz="1100" dirty="0"/>
          </a:p>
          <a:p>
            <a:pPr algn="ctr"/>
            <a:r>
              <a:rPr lang="ko-KR" altLang="en-US" sz="1100" dirty="0"/>
              <a:t>경영론</a:t>
            </a:r>
            <a:endParaRPr lang="en-US" altLang="ko-KR" sz="1100" dirty="0"/>
          </a:p>
        </p:txBody>
      </p:sp>
      <p:sp>
        <p:nvSpPr>
          <p:cNvPr id="71" name="직사각형 70"/>
          <p:cNvSpPr/>
          <p:nvPr/>
        </p:nvSpPr>
        <p:spPr>
          <a:xfrm>
            <a:off x="2311871" y="53286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호텔관광영어</a:t>
            </a:r>
            <a:endParaRPr lang="en-US" altLang="ko-KR" sz="1100" dirty="0"/>
          </a:p>
        </p:txBody>
      </p:sp>
      <p:sp>
        <p:nvSpPr>
          <p:cNvPr id="73" name="직사각형 72"/>
          <p:cNvSpPr/>
          <p:nvPr/>
        </p:nvSpPr>
        <p:spPr>
          <a:xfrm>
            <a:off x="2311871" y="83564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/>
              <a:t>심리학</a:t>
            </a:r>
            <a:endParaRPr lang="en-US" altLang="ko-KR" sz="1100" dirty="0"/>
          </a:p>
        </p:txBody>
      </p:sp>
      <p:sp>
        <p:nvSpPr>
          <p:cNvPr id="74" name="직사각형 73"/>
          <p:cNvSpPr/>
          <p:nvPr/>
        </p:nvSpPr>
        <p:spPr>
          <a:xfrm>
            <a:off x="3321123" y="91485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여행사</a:t>
            </a:r>
            <a:endParaRPr lang="en-US" altLang="ko-KR" sz="1100" dirty="0"/>
          </a:p>
          <a:p>
            <a:pPr algn="ctr"/>
            <a:r>
              <a:rPr lang="ko-KR" altLang="en-US" sz="1100" dirty="0"/>
              <a:t>경영론</a:t>
            </a:r>
            <a:endParaRPr lang="en-US" altLang="ko-KR" sz="1100" dirty="0"/>
          </a:p>
        </p:txBody>
      </p:sp>
      <p:sp>
        <p:nvSpPr>
          <p:cNvPr id="78" name="직사각형 77"/>
          <p:cNvSpPr/>
          <p:nvPr/>
        </p:nvSpPr>
        <p:spPr>
          <a:xfrm>
            <a:off x="2311871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호텔관광중국어</a:t>
            </a:r>
            <a:endParaRPr lang="en-US" altLang="ko-KR" sz="1100" dirty="0"/>
          </a:p>
          <a:p>
            <a:pPr algn="ctr"/>
            <a:r>
              <a:rPr lang="ko-KR" altLang="en-US" sz="1100" dirty="0"/>
              <a:t>입문</a:t>
            </a:r>
            <a:endParaRPr lang="en-US" altLang="ko-KR" sz="1100" dirty="0"/>
          </a:p>
        </p:txBody>
      </p:sp>
      <p:sp>
        <p:nvSpPr>
          <p:cNvPr id="79" name="직사각형 78"/>
          <p:cNvSpPr/>
          <p:nvPr/>
        </p:nvSpPr>
        <p:spPr>
          <a:xfrm>
            <a:off x="3319983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/>
              <a:t>마케팅</a:t>
            </a:r>
            <a:endParaRPr lang="en-US" altLang="ko-KR" sz="1100" dirty="0"/>
          </a:p>
        </p:txBody>
      </p:sp>
      <p:sp>
        <p:nvSpPr>
          <p:cNvPr id="80" name="직사각형 79"/>
          <p:cNvSpPr/>
          <p:nvPr/>
        </p:nvSpPr>
        <p:spPr>
          <a:xfrm>
            <a:off x="3319983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</a:t>
            </a:r>
            <a:endParaRPr lang="en-US" altLang="ko-KR" sz="1100" dirty="0"/>
          </a:p>
          <a:p>
            <a:pPr algn="ctr"/>
            <a:r>
              <a:rPr lang="ko-KR" altLang="en-US" sz="1100" dirty="0"/>
              <a:t>객실관리</a:t>
            </a:r>
            <a:endParaRPr lang="en-US" altLang="ko-KR" sz="1100" dirty="0"/>
          </a:p>
        </p:txBody>
      </p:sp>
      <p:sp>
        <p:nvSpPr>
          <p:cNvPr id="81" name="직사각형 80"/>
          <p:cNvSpPr/>
          <p:nvPr/>
        </p:nvSpPr>
        <p:spPr>
          <a:xfrm>
            <a:off x="3319983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와인학</a:t>
            </a:r>
            <a:endParaRPr lang="en-US" altLang="ko-KR" sz="1100" dirty="0"/>
          </a:p>
          <a:p>
            <a:pPr algn="ctr"/>
            <a:r>
              <a:rPr lang="ko-KR" altLang="en-US" sz="1100" dirty="0"/>
              <a:t>개론</a:t>
            </a:r>
            <a:endParaRPr lang="en-US" altLang="ko-KR" sz="1100" dirty="0"/>
          </a:p>
        </p:txBody>
      </p:sp>
      <p:sp>
        <p:nvSpPr>
          <p:cNvPr id="82" name="직사각형 81"/>
          <p:cNvSpPr/>
          <p:nvPr/>
        </p:nvSpPr>
        <p:spPr>
          <a:xfrm>
            <a:off x="3319983" y="53286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관광여행영어</a:t>
            </a:r>
            <a:endParaRPr lang="en-US" altLang="ko-KR" sz="1100" dirty="0"/>
          </a:p>
        </p:txBody>
      </p:sp>
      <p:sp>
        <p:nvSpPr>
          <p:cNvPr id="83" name="직사각형 82"/>
          <p:cNvSpPr/>
          <p:nvPr/>
        </p:nvSpPr>
        <p:spPr>
          <a:xfrm>
            <a:off x="3319983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관광여행중국어</a:t>
            </a:r>
            <a:endParaRPr lang="en-US" altLang="ko-KR" sz="1100" dirty="0"/>
          </a:p>
          <a:p>
            <a:pPr algn="ctr"/>
            <a:r>
              <a:rPr lang="ko-KR" altLang="en-US" sz="1100" dirty="0"/>
              <a:t>회화</a:t>
            </a:r>
            <a:endParaRPr lang="en-US" altLang="ko-KR" sz="1100" dirty="0"/>
          </a:p>
        </p:txBody>
      </p:sp>
      <p:sp>
        <p:nvSpPr>
          <p:cNvPr id="84" name="직사각형 83"/>
          <p:cNvSpPr/>
          <p:nvPr/>
        </p:nvSpPr>
        <p:spPr>
          <a:xfrm>
            <a:off x="2320991" y="75643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자원론</a:t>
            </a:r>
            <a:endParaRPr lang="en-US" altLang="ko-KR" sz="1100" dirty="0"/>
          </a:p>
        </p:txBody>
      </p:sp>
      <p:sp>
        <p:nvSpPr>
          <p:cNvPr id="85" name="직사각형 84"/>
          <p:cNvSpPr/>
          <p:nvPr/>
        </p:nvSpPr>
        <p:spPr>
          <a:xfrm>
            <a:off x="3319983" y="83564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국제관광교통과 </a:t>
            </a:r>
            <a:endParaRPr lang="en-US" altLang="ko-KR" sz="1100" dirty="0"/>
          </a:p>
          <a:p>
            <a:pPr algn="ctr"/>
            <a:r>
              <a:rPr lang="ko-KR" altLang="en-US" sz="1100" dirty="0"/>
              <a:t>문화</a:t>
            </a:r>
            <a:endParaRPr lang="en-US" altLang="ko-KR" sz="1100" dirty="0"/>
          </a:p>
        </p:txBody>
      </p:sp>
      <p:sp>
        <p:nvSpPr>
          <p:cNvPr id="86" name="직사각형 85"/>
          <p:cNvSpPr/>
          <p:nvPr/>
        </p:nvSpPr>
        <p:spPr>
          <a:xfrm>
            <a:off x="912811" y="6772272"/>
            <a:ext cx="1039019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HOSPTALITY</a:t>
            </a:r>
            <a:r>
              <a:rPr lang="ko-KR" altLang="en-US" sz="1100" dirty="0" err="1"/>
              <a:t>산업론</a:t>
            </a:r>
            <a:endParaRPr lang="en-US" altLang="ko-KR" sz="1100" dirty="0"/>
          </a:p>
        </p:txBody>
      </p:sp>
      <p:sp>
        <p:nvSpPr>
          <p:cNvPr id="87" name="직사각형 86"/>
          <p:cNvSpPr/>
          <p:nvPr/>
        </p:nvSpPr>
        <p:spPr>
          <a:xfrm>
            <a:off x="912811" y="8356448"/>
            <a:ext cx="1039019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여가학개론</a:t>
            </a:r>
            <a:endParaRPr lang="en-US" altLang="ko-KR" sz="1100" dirty="0"/>
          </a:p>
        </p:txBody>
      </p:sp>
      <p:sp>
        <p:nvSpPr>
          <p:cNvPr id="89" name="직사각형 88"/>
          <p:cNvSpPr/>
          <p:nvPr/>
        </p:nvSpPr>
        <p:spPr>
          <a:xfrm>
            <a:off x="4472111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호텔정보시스템</a:t>
            </a:r>
            <a:endParaRPr lang="en-US" altLang="ko-KR" sz="1100" dirty="0"/>
          </a:p>
        </p:txBody>
      </p:sp>
      <p:sp>
        <p:nvSpPr>
          <p:cNvPr id="90" name="직사각형 89"/>
          <p:cNvSpPr/>
          <p:nvPr/>
        </p:nvSpPr>
        <p:spPr>
          <a:xfrm>
            <a:off x="4472111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복합리조트산업론</a:t>
            </a:r>
            <a:endParaRPr lang="en-US" altLang="ko-KR" sz="1100" dirty="0"/>
          </a:p>
        </p:txBody>
      </p:sp>
      <p:sp>
        <p:nvSpPr>
          <p:cNvPr id="91" name="직사각형 90"/>
          <p:cNvSpPr/>
          <p:nvPr/>
        </p:nvSpPr>
        <p:spPr>
          <a:xfrm>
            <a:off x="4472111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외식산업경영론</a:t>
            </a:r>
            <a:endParaRPr lang="en-US" altLang="ko-KR" sz="1100" dirty="0"/>
          </a:p>
        </p:txBody>
      </p:sp>
      <p:sp>
        <p:nvSpPr>
          <p:cNvPr id="92" name="직사각형 91"/>
          <p:cNvSpPr/>
          <p:nvPr/>
        </p:nvSpPr>
        <p:spPr>
          <a:xfrm>
            <a:off x="4472111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관광서비스영어</a:t>
            </a:r>
            <a:endParaRPr lang="en-US" altLang="ko-KR" sz="1100" dirty="0"/>
          </a:p>
        </p:txBody>
      </p:sp>
      <p:sp>
        <p:nvSpPr>
          <p:cNvPr id="93" name="직사각형 92"/>
          <p:cNvSpPr/>
          <p:nvPr/>
        </p:nvSpPr>
        <p:spPr>
          <a:xfrm>
            <a:off x="4472111" y="75643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호텔관광소비자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행동론</a:t>
            </a:r>
            <a:endParaRPr lang="en-US" altLang="ko-KR" sz="1100" dirty="0"/>
          </a:p>
        </p:txBody>
      </p:sp>
      <p:sp>
        <p:nvSpPr>
          <p:cNvPr id="95" name="직사각형 94"/>
          <p:cNvSpPr/>
          <p:nvPr/>
        </p:nvSpPr>
        <p:spPr>
          <a:xfrm>
            <a:off x="4470401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이벤트론</a:t>
            </a:r>
            <a:endParaRPr lang="en-US" altLang="ko-KR" sz="1100" dirty="0"/>
          </a:p>
        </p:txBody>
      </p:sp>
      <p:sp>
        <p:nvSpPr>
          <p:cNvPr id="96" name="직사각형 95"/>
          <p:cNvSpPr/>
          <p:nvPr/>
        </p:nvSpPr>
        <p:spPr>
          <a:xfrm>
            <a:off x="5480223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호텔관광</a:t>
            </a:r>
            <a:endParaRPr lang="en-US" altLang="ko-KR" sz="1100" dirty="0"/>
          </a:p>
          <a:p>
            <a:pPr algn="ctr"/>
            <a:r>
              <a:rPr lang="ko-KR" altLang="en-US" sz="1100" dirty="0"/>
              <a:t>광고론</a:t>
            </a:r>
            <a:endParaRPr lang="en-US" altLang="ko-KR" sz="1100" dirty="0"/>
          </a:p>
        </p:txBody>
      </p:sp>
      <p:sp>
        <p:nvSpPr>
          <p:cNvPr id="97" name="직사각형 96"/>
          <p:cNvSpPr/>
          <p:nvPr/>
        </p:nvSpPr>
        <p:spPr>
          <a:xfrm>
            <a:off x="5480223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</a:t>
            </a:r>
            <a:endParaRPr lang="en-US" altLang="ko-KR" sz="1100" dirty="0"/>
          </a:p>
          <a:p>
            <a:pPr algn="ctr"/>
            <a:r>
              <a:rPr lang="ko-KR" altLang="en-US" sz="1100" dirty="0"/>
              <a:t>주장서비스관리론</a:t>
            </a:r>
            <a:endParaRPr lang="en-US" altLang="ko-KR" sz="1100" dirty="0"/>
          </a:p>
        </p:txBody>
      </p:sp>
      <p:sp>
        <p:nvSpPr>
          <p:cNvPr id="98" name="직사각형 97"/>
          <p:cNvSpPr/>
          <p:nvPr/>
        </p:nvSpPr>
        <p:spPr>
          <a:xfrm>
            <a:off x="5480223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호텔인사 </a:t>
            </a:r>
            <a:r>
              <a:rPr lang="ko-KR" altLang="en-US" sz="1100" dirty="0" err="1"/>
              <a:t>조직론</a:t>
            </a:r>
            <a:endParaRPr lang="en-US" altLang="ko-KR" sz="1100" dirty="0"/>
          </a:p>
        </p:txBody>
      </p:sp>
      <p:sp>
        <p:nvSpPr>
          <p:cNvPr id="100" name="직사각형 99"/>
          <p:cNvSpPr/>
          <p:nvPr/>
        </p:nvSpPr>
        <p:spPr>
          <a:xfrm>
            <a:off x="5480223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국제관광영어</a:t>
            </a:r>
            <a:endParaRPr lang="en-US" altLang="ko-KR" sz="1100" dirty="0"/>
          </a:p>
        </p:txBody>
      </p:sp>
      <p:sp>
        <p:nvSpPr>
          <p:cNvPr id="103" name="직사각형 102"/>
          <p:cNvSpPr/>
          <p:nvPr/>
        </p:nvSpPr>
        <p:spPr>
          <a:xfrm>
            <a:off x="6632351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관광교재및</a:t>
            </a:r>
            <a:r>
              <a:rPr lang="ko-KR" altLang="en-US" sz="1100" dirty="0"/>
              <a:t> 연구 </a:t>
            </a:r>
            <a:r>
              <a:rPr lang="ko-KR" altLang="en-US" sz="1100" dirty="0" err="1"/>
              <a:t>지도법</a:t>
            </a:r>
            <a:endParaRPr lang="en-US" altLang="ko-KR" sz="1100" dirty="0"/>
          </a:p>
        </p:txBody>
      </p:sp>
      <p:sp>
        <p:nvSpPr>
          <p:cNvPr id="104" name="직사각형 103"/>
          <p:cNvSpPr/>
          <p:nvPr/>
        </p:nvSpPr>
        <p:spPr>
          <a:xfrm>
            <a:off x="6639966" y="27417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호텔관광</a:t>
            </a:r>
            <a:endParaRPr lang="en-US" altLang="ko-KR" sz="1100" dirty="0"/>
          </a:p>
          <a:p>
            <a:pPr algn="ctr"/>
            <a:r>
              <a:rPr lang="ko-KR" altLang="en-US" sz="1100" dirty="0"/>
              <a:t>서비스론</a:t>
            </a:r>
            <a:endParaRPr lang="en-US" altLang="ko-KR" sz="1100" dirty="0"/>
          </a:p>
        </p:txBody>
      </p:sp>
      <p:sp>
        <p:nvSpPr>
          <p:cNvPr id="105" name="직사각형 104"/>
          <p:cNvSpPr/>
          <p:nvPr/>
        </p:nvSpPr>
        <p:spPr>
          <a:xfrm>
            <a:off x="5470533" y="59404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클럽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리조트</a:t>
            </a:r>
            <a:endParaRPr lang="en-US" altLang="ko-KR" sz="1100" dirty="0"/>
          </a:p>
          <a:p>
            <a:pPr algn="ctr"/>
            <a:r>
              <a:rPr lang="ko-KR" altLang="en-US" sz="1100" dirty="0"/>
              <a:t>경영론</a:t>
            </a:r>
            <a:endParaRPr lang="en-US" altLang="ko-KR" sz="1100" dirty="0"/>
          </a:p>
        </p:txBody>
      </p:sp>
      <p:sp>
        <p:nvSpPr>
          <p:cNvPr id="107" name="직사각형 106"/>
          <p:cNvSpPr/>
          <p:nvPr/>
        </p:nvSpPr>
        <p:spPr>
          <a:xfrm>
            <a:off x="6639966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</a:t>
            </a:r>
            <a:endParaRPr lang="en-US" altLang="ko-KR" sz="1100" dirty="0"/>
          </a:p>
          <a:p>
            <a:pPr algn="ctr"/>
            <a:r>
              <a:rPr lang="ko-KR" altLang="en-US" sz="1100" dirty="0"/>
              <a:t>사업계획</a:t>
            </a:r>
            <a:endParaRPr lang="en-US" altLang="ko-KR" sz="1100" dirty="0"/>
          </a:p>
        </p:txBody>
      </p:sp>
      <p:sp>
        <p:nvSpPr>
          <p:cNvPr id="108" name="직사각형 107"/>
          <p:cNvSpPr/>
          <p:nvPr/>
        </p:nvSpPr>
        <p:spPr>
          <a:xfrm>
            <a:off x="6640609" y="594220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/>
              <a:t>취업설계</a:t>
            </a:r>
            <a:endParaRPr lang="en-US" altLang="ko-KR" sz="1100" dirty="0"/>
          </a:p>
        </p:txBody>
      </p:sp>
      <p:sp>
        <p:nvSpPr>
          <p:cNvPr id="112" name="직사각형 111"/>
          <p:cNvSpPr/>
          <p:nvPr/>
        </p:nvSpPr>
        <p:spPr>
          <a:xfrm>
            <a:off x="7632848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관광논리 및 논술</a:t>
            </a:r>
            <a:endParaRPr lang="en-US" altLang="ko-KR" sz="1100" dirty="0"/>
          </a:p>
        </p:txBody>
      </p:sp>
      <p:sp>
        <p:nvSpPr>
          <p:cNvPr id="113" name="직사각형 112"/>
          <p:cNvSpPr/>
          <p:nvPr/>
        </p:nvSpPr>
        <p:spPr>
          <a:xfrm>
            <a:off x="5470533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컨벤션 </a:t>
            </a:r>
            <a:endParaRPr lang="en-US" altLang="ko-KR" sz="1100" dirty="0"/>
          </a:p>
          <a:p>
            <a:pPr algn="ctr"/>
            <a:r>
              <a:rPr lang="ko-KR" altLang="en-US" sz="1100" dirty="0"/>
              <a:t>리조트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산업론</a:t>
            </a:r>
            <a:endParaRPr lang="en-US" altLang="ko-KR" sz="1100" dirty="0"/>
          </a:p>
        </p:txBody>
      </p:sp>
      <p:sp>
        <p:nvSpPr>
          <p:cNvPr id="115" name="직사각형 114"/>
          <p:cNvSpPr/>
          <p:nvPr/>
        </p:nvSpPr>
        <p:spPr>
          <a:xfrm>
            <a:off x="7640463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외식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창업론</a:t>
            </a:r>
            <a:endParaRPr lang="en-US" altLang="ko-KR" sz="1100" dirty="0"/>
          </a:p>
        </p:txBody>
      </p:sp>
      <p:sp>
        <p:nvSpPr>
          <p:cNvPr id="116" name="직사각형 115"/>
          <p:cNvSpPr/>
          <p:nvPr/>
        </p:nvSpPr>
        <p:spPr>
          <a:xfrm>
            <a:off x="7640463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산업체</a:t>
            </a:r>
            <a:endParaRPr lang="en-US" altLang="ko-KR" sz="1100" dirty="0"/>
          </a:p>
          <a:p>
            <a:pPr algn="ctr"/>
            <a:r>
              <a:rPr lang="ko-KR" altLang="en-US" sz="1100" dirty="0"/>
              <a:t>현장실습</a:t>
            </a:r>
            <a:endParaRPr lang="en-US" altLang="ko-KR" sz="1100" dirty="0"/>
          </a:p>
        </p:txBody>
      </p:sp>
      <p:sp>
        <p:nvSpPr>
          <p:cNvPr id="117" name="직사각형 116"/>
          <p:cNvSpPr/>
          <p:nvPr/>
        </p:nvSpPr>
        <p:spPr>
          <a:xfrm>
            <a:off x="7640463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호텔연회</a:t>
            </a:r>
            <a:endParaRPr lang="en-US" altLang="ko-KR" sz="1100" dirty="0"/>
          </a:p>
          <a:p>
            <a:pPr algn="ctr"/>
            <a:r>
              <a:rPr lang="ko-KR" altLang="en-US" sz="1100" dirty="0"/>
              <a:t>기획실무</a:t>
            </a:r>
            <a:endParaRPr lang="en-US" altLang="ko-KR" sz="1100" dirty="0"/>
          </a:p>
        </p:txBody>
      </p:sp>
      <p:cxnSp>
        <p:nvCxnSpPr>
          <p:cNvPr id="135" name="직선 연결선 134"/>
          <p:cNvCxnSpPr>
            <a:stCxn id="70" idx="3"/>
          </p:cNvCxnSpPr>
          <p:nvPr/>
        </p:nvCxnSpPr>
        <p:spPr>
          <a:xfrm>
            <a:off x="3103959" y="403254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hape 136"/>
          <p:cNvCxnSpPr>
            <a:endCxn id="80" idx="1"/>
          </p:cNvCxnSpPr>
          <p:nvPr/>
        </p:nvCxnSpPr>
        <p:spPr>
          <a:xfrm rot="5400000" flipH="1" flipV="1">
            <a:off x="2887935" y="4241732"/>
            <a:ext cx="792088" cy="7200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꺾인 연결선 143"/>
          <p:cNvCxnSpPr>
            <a:stCxn id="115" idx="1"/>
            <a:endCxn id="117" idx="1"/>
          </p:cNvCxnSpPr>
          <p:nvPr/>
        </p:nvCxnSpPr>
        <p:spPr>
          <a:xfrm rot="10800000" flipV="1">
            <a:off x="7640463" y="3881692"/>
            <a:ext cx="1588" cy="1584176"/>
          </a:xfrm>
          <a:prstGeom prst="bentConnector3">
            <a:avLst>
              <a:gd name="adj1" fmla="val 6397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직사각형 74"/>
          <p:cNvSpPr/>
          <p:nvPr/>
        </p:nvSpPr>
        <p:spPr>
          <a:xfrm>
            <a:off x="2328401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/>
              <a:t>경제론</a:t>
            </a:r>
            <a:endParaRPr lang="en-US" altLang="ko-KR" sz="1100" dirty="0"/>
          </a:p>
        </p:txBody>
      </p:sp>
      <p:cxnSp>
        <p:nvCxnSpPr>
          <p:cNvPr id="76" name="Shape 75"/>
          <p:cNvCxnSpPr>
            <a:endCxn id="75" idx="1"/>
          </p:cNvCxnSpPr>
          <p:nvPr/>
        </p:nvCxnSpPr>
        <p:spPr>
          <a:xfrm rot="16200000" flipH="1">
            <a:off x="1860349" y="1764296"/>
            <a:ext cx="792088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/>
          <p:cNvCxnSpPr>
            <a:stCxn id="71" idx="3"/>
            <a:endCxn id="82" idx="1"/>
          </p:cNvCxnSpPr>
          <p:nvPr/>
        </p:nvCxnSpPr>
        <p:spPr>
          <a:xfrm>
            <a:off x="3103959" y="561672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꺾인 연결선 117"/>
          <p:cNvCxnSpPr/>
          <p:nvPr/>
        </p:nvCxnSpPr>
        <p:spPr>
          <a:xfrm rot="10800000" flipV="1">
            <a:off x="4464051" y="3894114"/>
            <a:ext cx="1588" cy="1584176"/>
          </a:xfrm>
          <a:prstGeom prst="bentConnector3">
            <a:avLst>
              <a:gd name="adj1" fmla="val 6397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꺾인 연결선 142"/>
          <p:cNvCxnSpPr>
            <a:stCxn id="81" idx="3"/>
            <a:endCxn id="69" idx="1"/>
          </p:cNvCxnSpPr>
          <p:nvPr/>
        </p:nvCxnSpPr>
        <p:spPr>
          <a:xfrm>
            <a:off x="4112071" y="4673780"/>
            <a:ext cx="358330" cy="1554668"/>
          </a:xfrm>
          <a:prstGeom prst="bentConnector3">
            <a:avLst>
              <a:gd name="adj1" fmla="val 694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꺾인 연결선 151"/>
          <p:cNvCxnSpPr/>
          <p:nvPr/>
        </p:nvCxnSpPr>
        <p:spPr>
          <a:xfrm rot="10800000" flipV="1">
            <a:off x="5465323" y="3894114"/>
            <a:ext cx="1588" cy="1584176"/>
          </a:xfrm>
          <a:prstGeom prst="bentConnector3">
            <a:avLst>
              <a:gd name="adj1" fmla="val 6397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꺾인 연결선 157"/>
          <p:cNvCxnSpPr>
            <a:stCxn id="90" idx="3"/>
            <a:endCxn id="105" idx="1"/>
          </p:cNvCxnSpPr>
          <p:nvPr/>
        </p:nvCxnSpPr>
        <p:spPr>
          <a:xfrm>
            <a:off x="5264199" y="4673780"/>
            <a:ext cx="206334" cy="155466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직선 연결선 159"/>
          <p:cNvCxnSpPr/>
          <p:nvPr/>
        </p:nvCxnSpPr>
        <p:spPr>
          <a:xfrm>
            <a:off x="1951831" y="1440260"/>
            <a:ext cx="3524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꺾인 연결선 164"/>
          <p:cNvCxnSpPr>
            <a:stCxn id="113" idx="3"/>
            <a:endCxn id="104" idx="1"/>
          </p:cNvCxnSpPr>
          <p:nvPr/>
        </p:nvCxnSpPr>
        <p:spPr>
          <a:xfrm>
            <a:off x="6262621" y="2232348"/>
            <a:ext cx="377345" cy="79746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꺾인 연결선 169"/>
          <p:cNvCxnSpPr>
            <a:stCxn id="107" idx="3"/>
          </p:cNvCxnSpPr>
          <p:nvPr/>
        </p:nvCxnSpPr>
        <p:spPr>
          <a:xfrm>
            <a:off x="7432054" y="4673780"/>
            <a:ext cx="105159" cy="77733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직사각형 76"/>
          <p:cNvSpPr/>
          <p:nvPr/>
        </p:nvSpPr>
        <p:spPr>
          <a:xfrm>
            <a:off x="136401" y="1152228"/>
            <a:ext cx="776411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학원론</a:t>
            </a:r>
            <a:endParaRPr lang="en-US" altLang="ko-KR" sz="1100" dirty="0"/>
          </a:p>
        </p:txBody>
      </p:sp>
      <p:sp>
        <p:nvSpPr>
          <p:cNvPr id="88" name="직사각형 87"/>
          <p:cNvSpPr/>
          <p:nvPr/>
        </p:nvSpPr>
        <p:spPr>
          <a:xfrm>
            <a:off x="151631" y="4385748"/>
            <a:ext cx="761181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</a:t>
            </a:r>
            <a:endParaRPr lang="en-US" altLang="ko-KR" sz="1100" dirty="0"/>
          </a:p>
          <a:p>
            <a:pPr algn="ctr"/>
            <a:r>
              <a:rPr lang="ko-KR" altLang="en-US" sz="1100" dirty="0"/>
              <a:t>경영론</a:t>
            </a:r>
            <a:endParaRPr lang="en-US" altLang="ko-KR" sz="1100" dirty="0"/>
          </a:p>
        </p:txBody>
      </p:sp>
      <p:cxnSp>
        <p:nvCxnSpPr>
          <p:cNvPr id="94" name="직선 연결선 93"/>
          <p:cNvCxnSpPr>
            <a:stCxn id="88" idx="3"/>
          </p:cNvCxnSpPr>
          <p:nvPr/>
        </p:nvCxnSpPr>
        <p:spPr>
          <a:xfrm>
            <a:off x="912812" y="4673780"/>
            <a:ext cx="13990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연결선 100"/>
          <p:cNvCxnSpPr>
            <a:stCxn id="77" idx="3"/>
          </p:cNvCxnSpPr>
          <p:nvPr/>
        </p:nvCxnSpPr>
        <p:spPr>
          <a:xfrm>
            <a:off x="912812" y="1440260"/>
            <a:ext cx="13914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직사각형 101"/>
          <p:cNvSpPr/>
          <p:nvPr/>
        </p:nvSpPr>
        <p:spPr>
          <a:xfrm>
            <a:off x="120724" y="1944316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 </a:t>
            </a:r>
            <a:r>
              <a:rPr lang="ko-KR" altLang="en-US" sz="1100" dirty="0"/>
              <a:t>비전설계</a:t>
            </a:r>
            <a:endParaRPr lang="en-US" altLang="ko-KR" sz="1100" dirty="0"/>
          </a:p>
        </p:txBody>
      </p:sp>
      <p:sp>
        <p:nvSpPr>
          <p:cNvPr id="109" name="직사각형 108"/>
          <p:cNvSpPr/>
          <p:nvPr/>
        </p:nvSpPr>
        <p:spPr>
          <a:xfrm>
            <a:off x="120724" y="2749374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 </a:t>
            </a:r>
            <a:r>
              <a:rPr lang="ko-KR" altLang="en-US" sz="1100" dirty="0"/>
              <a:t>실용영어 </a:t>
            </a:r>
            <a:r>
              <a:rPr lang="en-US" altLang="ko-KR" sz="1100" dirty="0"/>
              <a:t>(1)</a:t>
            </a:r>
          </a:p>
        </p:txBody>
      </p:sp>
      <p:sp>
        <p:nvSpPr>
          <p:cNvPr id="111" name="직사각형 110"/>
          <p:cNvSpPr/>
          <p:nvPr/>
        </p:nvSpPr>
        <p:spPr>
          <a:xfrm>
            <a:off x="120723" y="3528492"/>
            <a:ext cx="1815877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글쓰기 기초</a:t>
            </a:r>
            <a:endParaRPr lang="en-US" altLang="ko-KR" sz="1100" dirty="0"/>
          </a:p>
        </p:txBody>
      </p:sp>
      <p:sp>
        <p:nvSpPr>
          <p:cNvPr id="120" name="직사각형 119"/>
          <p:cNvSpPr/>
          <p:nvPr/>
        </p:nvSpPr>
        <p:spPr>
          <a:xfrm>
            <a:off x="2304256" y="1152228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관광법규</a:t>
            </a:r>
            <a:endParaRPr lang="en-US" altLang="ko-KR" sz="1100"/>
          </a:p>
        </p:txBody>
      </p:sp>
      <p:sp>
        <p:nvSpPr>
          <p:cNvPr id="121" name="직사각형 120"/>
          <p:cNvSpPr/>
          <p:nvPr/>
        </p:nvSpPr>
        <p:spPr>
          <a:xfrm>
            <a:off x="3321123" y="1152228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 </a:t>
            </a:r>
            <a:r>
              <a:rPr lang="ko-KR" altLang="en-US" sz="1100" dirty="0"/>
              <a:t>진로설계</a:t>
            </a:r>
            <a:endParaRPr lang="en-US" altLang="ko-KR" sz="1100" dirty="0"/>
          </a:p>
        </p:txBody>
      </p:sp>
      <p:sp>
        <p:nvSpPr>
          <p:cNvPr id="122" name="직사각형 121"/>
          <p:cNvSpPr/>
          <p:nvPr/>
        </p:nvSpPr>
        <p:spPr>
          <a:xfrm>
            <a:off x="3321123" y="2749374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 </a:t>
            </a:r>
            <a:r>
              <a:rPr lang="ko-KR" altLang="en-US" sz="1100" dirty="0"/>
              <a:t>실용영어 </a:t>
            </a:r>
            <a:r>
              <a:rPr lang="en-US" altLang="ko-KR" sz="1100" dirty="0"/>
              <a:t>(2)</a:t>
            </a:r>
          </a:p>
        </p:txBody>
      </p:sp>
      <p:sp>
        <p:nvSpPr>
          <p:cNvPr id="125" name="직사각형 124"/>
          <p:cNvSpPr/>
          <p:nvPr/>
        </p:nvSpPr>
        <p:spPr>
          <a:xfrm>
            <a:off x="151632" y="9001100"/>
            <a:ext cx="288032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b="1" dirty="0"/>
              <a:t>필수</a:t>
            </a:r>
            <a:endParaRPr lang="en-US" altLang="ko-KR" sz="900" b="1" dirty="0"/>
          </a:p>
        </p:txBody>
      </p:sp>
      <p:sp>
        <p:nvSpPr>
          <p:cNvPr id="126" name="직사각형 125"/>
          <p:cNvSpPr/>
          <p:nvPr/>
        </p:nvSpPr>
        <p:spPr>
          <a:xfrm>
            <a:off x="511671" y="9001100"/>
            <a:ext cx="288032" cy="288032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b="1" dirty="0"/>
              <a:t>선택</a:t>
            </a:r>
            <a:endParaRPr lang="en-US" altLang="ko-KR" sz="900" b="1" dirty="0"/>
          </a:p>
        </p:txBody>
      </p:sp>
      <p:sp>
        <p:nvSpPr>
          <p:cNvPr id="127" name="직사각형 126"/>
          <p:cNvSpPr/>
          <p:nvPr/>
        </p:nvSpPr>
        <p:spPr>
          <a:xfrm>
            <a:off x="2311871" y="44170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프랜차이즈 경영론</a:t>
            </a:r>
            <a:endParaRPr lang="en-US" altLang="ko-KR" sz="1100" dirty="0"/>
          </a:p>
        </p:txBody>
      </p:sp>
      <p:cxnSp>
        <p:nvCxnSpPr>
          <p:cNvPr id="129" name="직선 연결선 128"/>
          <p:cNvCxnSpPr/>
          <p:nvPr/>
        </p:nvCxnSpPr>
        <p:spPr>
          <a:xfrm>
            <a:off x="3103959" y="460861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3319983" y="75609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</a:t>
            </a:r>
            <a:endParaRPr lang="en-US" altLang="ko-KR" sz="1100" dirty="0"/>
          </a:p>
          <a:p>
            <a:pPr algn="ctr"/>
            <a:r>
              <a:rPr lang="ko-KR" altLang="en-US" sz="1100" dirty="0"/>
              <a:t>산업창의설계</a:t>
            </a:r>
            <a:endParaRPr lang="en-US" altLang="ko-KR" sz="1100" dirty="0"/>
          </a:p>
        </p:txBody>
      </p:sp>
      <p:sp>
        <p:nvSpPr>
          <p:cNvPr id="132" name="직사각형 131"/>
          <p:cNvSpPr/>
          <p:nvPr/>
        </p:nvSpPr>
        <p:spPr>
          <a:xfrm>
            <a:off x="5480223" y="75609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호텔관광인적자원관리</a:t>
            </a:r>
            <a:endParaRPr lang="en-US" altLang="ko-KR" sz="1100" dirty="0"/>
          </a:p>
        </p:txBody>
      </p:sp>
      <p:sp>
        <p:nvSpPr>
          <p:cNvPr id="133" name="직사각형 132"/>
          <p:cNvSpPr/>
          <p:nvPr/>
        </p:nvSpPr>
        <p:spPr>
          <a:xfrm>
            <a:off x="6632351" y="51846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관광경영실무론</a:t>
            </a:r>
            <a:endParaRPr lang="en-US" altLang="ko-KR" sz="1100" dirty="0"/>
          </a:p>
        </p:txBody>
      </p:sp>
      <p:sp>
        <p:nvSpPr>
          <p:cNvPr id="123" name="직사각형 122"/>
          <p:cNvSpPr/>
          <p:nvPr/>
        </p:nvSpPr>
        <p:spPr>
          <a:xfrm>
            <a:off x="5480223" y="8348433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관광자원</a:t>
            </a:r>
            <a:endParaRPr lang="en-US" altLang="ko-KR" sz="1100" dirty="0"/>
          </a:p>
          <a:p>
            <a:pPr algn="ctr"/>
            <a:r>
              <a:rPr lang="ko-KR" altLang="en-US" sz="1100" dirty="0"/>
              <a:t>해설론</a:t>
            </a:r>
            <a:endParaRPr lang="en-US" altLang="ko-KR" sz="1100" dirty="0"/>
          </a:p>
        </p:txBody>
      </p:sp>
      <p:sp>
        <p:nvSpPr>
          <p:cNvPr id="119" name="직사각형 118">
            <a:extLst>
              <a:ext uri="{FF2B5EF4-FFF2-40B4-BE49-F238E27FC236}">
                <a16:creationId xmlns:a16="http://schemas.microsoft.com/office/drawing/2014/main" id="{5796DB15-77EC-41FF-B14C-40D581505E4F}"/>
              </a:ext>
            </a:extLst>
          </p:cNvPr>
          <p:cNvSpPr/>
          <p:nvPr/>
        </p:nvSpPr>
        <p:spPr>
          <a:xfrm>
            <a:off x="4400103" y="83564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여가</a:t>
            </a:r>
            <a:endParaRPr lang="en-US" altLang="ko-KR" sz="1100" dirty="0"/>
          </a:p>
          <a:p>
            <a:pPr algn="ctr"/>
            <a:r>
              <a:rPr lang="ko-KR" altLang="en-US" sz="1100" dirty="0"/>
              <a:t>서비스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산업론</a:t>
            </a:r>
            <a:endParaRPr lang="en-US" altLang="ko-KR" sz="1100" dirty="0"/>
          </a:p>
        </p:txBody>
      </p:sp>
      <p:sp>
        <p:nvSpPr>
          <p:cNvPr id="130" name="직사각형 129">
            <a:extLst>
              <a:ext uri="{FF2B5EF4-FFF2-40B4-BE49-F238E27FC236}">
                <a16:creationId xmlns:a16="http://schemas.microsoft.com/office/drawing/2014/main" id="{FA3A20E7-FFAD-4B61-95CF-C0661AF85847}"/>
              </a:ext>
            </a:extLst>
          </p:cNvPr>
          <p:cNvSpPr/>
          <p:nvPr/>
        </p:nvSpPr>
        <p:spPr>
          <a:xfrm>
            <a:off x="6639966" y="75609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관광조사</a:t>
            </a:r>
            <a:endParaRPr lang="en-US" altLang="ko-KR" sz="1100" dirty="0"/>
          </a:p>
          <a:p>
            <a:pPr algn="ctr"/>
            <a:r>
              <a:rPr lang="ko-KR" altLang="en-US" sz="1100" dirty="0"/>
              <a:t>방법론</a:t>
            </a:r>
            <a:endParaRPr lang="en-US" altLang="ko-KR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133</Words>
  <Application>Microsoft Office PowerPoint</Application>
  <PresentationFormat>사용자 지정</PresentationFormat>
  <Paragraphs>101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기선이</cp:lastModifiedBy>
  <cp:revision>48</cp:revision>
  <dcterms:created xsi:type="dcterms:W3CDTF">2011-03-08T06:22:35Z</dcterms:created>
  <dcterms:modified xsi:type="dcterms:W3CDTF">2018-07-26T02:07:57Z</dcterms:modified>
</cp:coreProperties>
</file>