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66" r:id="rId2"/>
    <p:sldId id="261" r:id="rId3"/>
    <p:sldId id="272" r:id="rId4"/>
    <p:sldId id="311" r:id="rId5"/>
    <p:sldId id="302" r:id="rId6"/>
    <p:sldId id="304" r:id="rId7"/>
    <p:sldId id="285" r:id="rId8"/>
    <p:sldId id="282" r:id="rId9"/>
    <p:sldId id="303" r:id="rId10"/>
    <p:sldId id="301" r:id="rId11"/>
    <p:sldId id="297" r:id="rId12"/>
    <p:sldId id="287" r:id="rId13"/>
    <p:sldId id="292" r:id="rId14"/>
    <p:sldId id="307" r:id="rId15"/>
    <p:sldId id="298" r:id="rId16"/>
    <p:sldId id="317" r:id="rId17"/>
    <p:sldId id="291" r:id="rId18"/>
    <p:sldId id="281" r:id="rId19"/>
    <p:sldId id="288" r:id="rId20"/>
    <p:sldId id="274" r:id="rId21"/>
    <p:sldId id="299" r:id="rId22"/>
    <p:sldId id="318" r:id="rId23"/>
    <p:sldId id="308" r:id="rId24"/>
    <p:sldId id="315" r:id="rId25"/>
    <p:sldId id="300" r:id="rId26"/>
    <p:sldId id="314" r:id="rId27"/>
    <p:sldId id="310" r:id="rId28"/>
    <p:sldId id="309" r:id="rId29"/>
    <p:sldId id="319" r:id="rId30"/>
    <p:sldId id="296" r:id="rId31"/>
    <p:sldId id="267" r:id="rId3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5D5B"/>
    <a:srgbClr val="DE956D"/>
    <a:srgbClr val="F2B189"/>
    <a:srgbClr val="EED6BC"/>
    <a:srgbClr val="B98A76"/>
    <a:srgbClr val="D5B9AD"/>
    <a:srgbClr val="554F4D"/>
    <a:srgbClr val="E2CBB7"/>
    <a:srgbClr val="EEE9E2"/>
    <a:srgbClr val="FCF7F2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5" d="100"/>
          <a:sy n="85" d="100"/>
        </p:scale>
        <p:origin x="59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67066A-AA23-4237-9E31-8671AC7CC462}" type="datetimeFigureOut">
              <a:rPr lang="ko-KR" altLang="en-US" smtClean="0"/>
              <a:t>2021-03-31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3A2BCC-F630-45EE-9E40-8F4BF041CE0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2400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DF8F012-0AC3-42B2-90CA-BC5405C6B2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B5097188-C232-41BC-A1C6-677F6D6FD9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CACDF9E-AFBC-4D2D-A688-7BE38874A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08E7-38C9-4D32-A2B6-C3765899F2A5}" type="datetimeFigureOut">
              <a:rPr lang="ko-KR" altLang="en-US" smtClean="0"/>
              <a:t>2021-03-31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1D59E12-6FA5-449B-95B8-54226925F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999C277-1836-4E22-BB5C-32FD2C8AC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A54EA-75EF-4CE9-B3B8-A709779C82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25846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BD1FB7-E6E4-4153-8540-BFF436E93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FD0FDF1D-719A-4B33-9023-7CE4316AD2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1B4EE70-389B-46DE-9265-B822FBD14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08E7-38C9-4D32-A2B6-C3765899F2A5}" type="datetimeFigureOut">
              <a:rPr lang="ko-KR" altLang="en-US" smtClean="0"/>
              <a:t>2021-03-31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AB0A08D-1ADA-4909-B351-23A9DB5B0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EC96274-6782-43A2-9D65-26D48D590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A54EA-75EF-4CE9-B3B8-A709779C82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648049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FEFF69C1-F07A-44E0-8804-DBF0B91EEA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C6152B80-F8D2-4FB9-9913-48A227D65E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F051D35-AC5D-4009-B23F-239D9EE53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08E7-38C9-4D32-A2B6-C3765899F2A5}" type="datetimeFigureOut">
              <a:rPr lang="ko-KR" altLang="en-US" smtClean="0"/>
              <a:t>2021-03-31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C31EDF0-F5CD-4184-B8F2-C877766D1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2802437-6EA8-4A9E-A143-795A149A4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A54EA-75EF-4CE9-B3B8-A709779C82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53549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79D55B9-E8A9-4A30-91F8-3A87B484D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AF38375-52A4-4DFC-94A7-02AAFB2D3B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2CB85B4-E71D-494F-A759-4D10E0649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08E7-38C9-4D32-A2B6-C3765899F2A5}" type="datetimeFigureOut">
              <a:rPr lang="ko-KR" altLang="en-US" smtClean="0"/>
              <a:t>2021-03-31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D9F9B02-3085-4385-A3F2-BCBAF4063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DB66A0F-23CB-48F3-98F5-EEB498F0E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A54EA-75EF-4CE9-B3B8-A709779C82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607854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B00C255-11F9-437C-BD0A-8C8330271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A716960-288E-40FA-BAC1-95E652A0A3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B49145B-4748-48A7-8B68-AB10D9C37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08E7-38C9-4D32-A2B6-C3765899F2A5}" type="datetimeFigureOut">
              <a:rPr lang="ko-KR" altLang="en-US" smtClean="0"/>
              <a:t>2021-03-31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0243DA5-62AB-4B07-ACF4-66F7F1517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D15D854-17FC-4344-B33A-2133F9CD9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A54EA-75EF-4CE9-B3B8-A709779C82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25204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D979294-4C29-4FF2-94D5-64F5E01A4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3482D1B-E38A-4915-8F19-5833301E12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70A86B2-4BE5-4BDC-8321-2402D0BA90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236FE4B-E0B7-4187-9969-8E7CF3FFF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08E7-38C9-4D32-A2B6-C3765899F2A5}" type="datetimeFigureOut">
              <a:rPr lang="ko-KR" altLang="en-US" smtClean="0"/>
              <a:t>2021-03-31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9CEF1A5-E0D7-4286-84FF-F03473331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B93F695-D9D7-4B6A-A576-900181532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A54EA-75EF-4CE9-B3B8-A709779C82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800450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C6B6A37-6DCD-490D-ACB4-5A4BBFDBF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FFBFDDF-C043-4373-B751-DEDFFD2FC8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34EDD22-3F2F-4C29-86F7-886E17AD5D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E2FDB57E-3DFC-4612-B7AB-FEDC5F8676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912070CB-C54B-46A0-945F-190DC02805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1BCDECCA-E76A-451A-AAFF-603D887EC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08E7-38C9-4D32-A2B6-C3765899F2A5}" type="datetimeFigureOut">
              <a:rPr lang="ko-KR" altLang="en-US" smtClean="0"/>
              <a:t>2021-03-31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EBFC4C5F-2E37-4C43-933D-AA5036CC3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75C55A0B-AD1F-4D77-BB32-6CA2B481D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A54EA-75EF-4CE9-B3B8-A709779C82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10843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D58ABC6-A533-4172-AFC1-84E430BAE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044D0A85-6CE5-4FE0-A839-22468B8A2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08E7-38C9-4D32-A2B6-C3765899F2A5}" type="datetimeFigureOut">
              <a:rPr lang="ko-KR" altLang="en-US" smtClean="0"/>
              <a:t>2021-03-31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E1ABEBE-2706-4558-85F8-2436A72CE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787E30B7-49F1-44C9-8825-1306CA43F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A54EA-75EF-4CE9-B3B8-A709779C82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82676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2E509C7A-604B-447A-A0E7-827B9D622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08E7-38C9-4D32-A2B6-C3765899F2A5}" type="datetimeFigureOut">
              <a:rPr lang="ko-KR" altLang="en-US" smtClean="0"/>
              <a:t>2021-03-31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C0E42BB5-D3ED-4C8D-8CA7-4619BE485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B1CFFE1-D135-48B9-9A6D-A2FD7C7A4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A54EA-75EF-4CE9-B3B8-A709779C824C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BDC539-7512-4226-9223-DA48FCD0E2DE}"/>
              </a:ext>
            </a:extLst>
          </p:cNvPr>
          <p:cNvSpPr txBox="1"/>
          <p:nvPr userDrawn="1"/>
        </p:nvSpPr>
        <p:spPr>
          <a:xfrm>
            <a:off x="10032313" y="6588607"/>
            <a:ext cx="216918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ⓒSaebyeol Yu.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Saebyeol’s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PowerPoint</a:t>
            </a:r>
            <a:endParaRPr lang="ko-KR" altLang="en-US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4176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BABF424-516E-45C7-A9E1-790BDAF16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B59E1ED-69B1-48EF-95E3-4A0BA178F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0E19A3F-94D9-442E-8D70-BDFA73E9A3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F0EBF51-806D-4FB3-AA11-4F6B7DB73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08E7-38C9-4D32-A2B6-C3765899F2A5}" type="datetimeFigureOut">
              <a:rPr lang="ko-KR" altLang="en-US" smtClean="0"/>
              <a:t>2021-03-31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D593E20-D7A7-4DD2-AAB9-1257F61BC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CD3B0FD-CAB2-4FFC-997F-FB326DD39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A54EA-75EF-4CE9-B3B8-A709779C82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3791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A98EB20-48F7-48B8-A6B9-0261B6BAF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3C436F32-78E7-4C89-8734-475421D356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043D526B-EDAF-4888-AA56-44BF7C8325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94E3DFB-8B04-43A4-BE6C-21E482379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08E7-38C9-4D32-A2B6-C3765899F2A5}" type="datetimeFigureOut">
              <a:rPr lang="ko-KR" altLang="en-US" smtClean="0"/>
              <a:t>2021-03-31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D57F976-D309-4D60-B0A1-43C6E5742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30BA7C4-51F1-47C6-A321-2DF8E6774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A54EA-75EF-4CE9-B3B8-A709779C82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30266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FD2F9EDB-7AE4-4C48-838E-CA5C2DF58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5327EBC-3E3B-474E-83E1-C087A70D0A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223D1C1-8BAB-48B1-8A81-361F734B39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408E7-38C9-4D32-A2B6-C3765899F2A5}" type="datetimeFigureOut">
              <a:rPr lang="ko-KR" altLang="en-US" smtClean="0"/>
              <a:t>2021-03-31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B2D174B-CCB9-47F1-8F37-F86E3A5914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C165FA4-90E6-4929-90D4-6FF8E70A02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A54EA-75EF-4CE9-B3B8-A709779C82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433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youtube.com/watch?v=VxFkqNqObBo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sv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5.xml"/><Relationship Id="rId3" Type="http://schemas.openxmlformats.org/officeDocument/2006/relationships/image" Target="../media/image2.svg"/><Relationship Id="rId7" Type="http://schemas.openxmlformats.org/officeDocument/2006/relationships/slide" Target="slide2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5.xml"/><Relationship Id="rId5" Type="http://schemas.openxmlformats.org/officeDocument/2006/relationships/slide" Target="slide11.xml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youtube.com/watch?v=yjDLHYmCWh8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g"/><Relationship Id="rId4" Type="http://schemas.openxmlformats.org/officeDocument/2006/relationships/image" Target="../media/image16.sv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hyperlink" Target="https://www.youtube.com/watch?v=thGoqjo5M0w&amp;t=515s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oBO0DeKKe98" TargetMode="External"/><Relationship Id="rId4" Type="http://schemas.openxmlformats.org/officeDocument/2006/relationships/hyperlink" Target="https://www.youtube.com/watch?v=rwX0IYU5AA8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xFkqNqObBo" TargetMode="External"/><Relationship Id="rId7" Type="http://schemas.openxmlformats.org/officeDocument/2006/relationships/hyperlink" Target="https://www.youtube.com/watch?v=oBO0DeKKe98" TargetMode="External"/><Relationship Id="rId2" Type="http://schemas.openxmlformats.org/officeDocument/2006/relationships/hyperlink" Target="https://www.kabuki-bito.jp/lets-kabuki/costume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rwX0IYU5AA8" TargetMode="External"/><Relationship Id="rId5" Type="http://schemas.openxmlformats.org/officeDocument/2006/relationships/hyperlink" Target="https://www.youtube.com/watch?v=thGoqjo5M0w&amp;t=515s" TargetMode="External"/><Relationship Id="rId4" Type="http://schemas.openxmlformats.org/officeDocument/2006/relationships/hyperlink" Target="https://www.youtube.com/watch?v=yjDLHYmCWh8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CB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CE8DB10-764D-45FC-AB61-1DD0D37C8E80}"/>
              </a:ext>
            </a:extLst>
          </p:cNvPr>
          <p:cNvSpPr txBox="1"/>
          <p:nvPr/>
        </p:nvSpPr>
        <p:spPr>
          <a:xfrm>
            <a:off x="3770684" y="2367171"/>
            <a:ext cx="4650632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6600" b="1" dirty="0">
                <a:solidFill>
                  <a:srgbClr val="655D5B"/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일본의 </a:t>
            </a:r>
            <a:endParaRPr lang="en-US" altLang="ko-KR" sz="6600" b="1" dirty="0">
              <a:solidFill>
                <a:srgbClr val="655D5B"/>
              </a:solidFill>
              <a:latin typeface="강원교육모두 Bold" panose="02020603020101020101" pitchFamily="18" charset="-127"/>
              <a:ea typeface="강원교육모두 Bold" panose="02020603020101020101" pitchFamily="18" charset="-127"/>
            </a:endParaRPr>
          </a:p>
          <a:p>
            <a:pPr algn="ctr"/>
            <a:r>
              <a:rPr lang="ko-KR" altLang="en-US" sz="6600" b="1" dirty="0">
                <a:solidFill>
                  <a:srgbClr val="655D5B"/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전통 무대 예능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B15F66-4DFC-4647-ADE1-46D6A34E3DC6}"/>
              </a:ext>
            </a:extLst>
          </p:cNvPr>
          <p:cNvSpPr txBox="1"/>
          <p:nvPr/>
        </p:nvSpPr>
        <p:spPr>
          <a:xfrm>
            <a:off x="9746677" y="6338047"/>
            <a:ext cx="2212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 err="1">
                <a:solidFill>
                  <a:srgbClr val="554F4D"/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새별의</a:t>
            </a:r>
            <a:r>
              <a:rPr lang="ko-KR" altLang="en-US" sz="1200" dirty="0">
                <a:solidFill>
                  <a:srgbClr val="554F4D"/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 파워포인트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F87BDD-C0DF-4B04-AA4E-40CC2DE72114}"/>
              </a:ext>
            </a:extLst>
          </p:cNvPr>
          <p:cNvSpPr txBox="1"/>
          <p:nvPr/>
        </p:nvSpPr>
        <p:spPr>
          <a:xfrm>
            <a:off x="4549588" y="4625300"/>
            <a:ext cx="3092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2000" dirty="0">
                <a:solidFill>
                  <a:srgbClr val="554F4D"/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21834717 </a:t>
            </a:r>
            <a:r>
              <a:rPr lang="ko-KR" altLang="en-US" sz="2000" dirty="0">
                <a:solidFill>
                  <a:srgbClr val="554F4D"/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특수교육과 임세은</a:t>
            </a:r>
          </a:p>
        </p:txBody>
      </p:sp>
    </p:spTree>
    <p:extLst>
      <p:ext uri="{BB962C8B-B14F-4D97-AF65-F5344CB8AC3E}">
        <p14:creationId xmlns:p14="http://schemas.microsoft.com/office/powerpoint/2010/main" val="846120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1E64963C-DFE6-4663-ACD3-AB496D85D341}"/>
              </a:ext>
            </a:extLst>
          </p:cNvPr>
          <p:cNvSpPr/>
          <p:nvPr/>
        </p:nvSpPr>
        <p:spPr>
          <a:xfrm>
            <a:off x="365760" y="650240"/>
            <a:ext cx="6096000" cy="5557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1C5C83-0CFE-448D-9A4B-C9DBDF8172C9}"/>
              </a:ext>
            </a:extLst>
          </p:cNvPr>
          <p:cNvSpPr txBox="1"/>
          <p:nvPr/>
        </p:nvSpPr>
        <p:spPr>
          <a:xfrm>
            <a:off x="721997" y="1429129"/>
            <a:ext cx="589296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 err="1">
                <a:solidFill>
                  <a:schemeClr val="bg2">
                    <a:lumMod val="25000"/>
                  </a:schemeClr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노가쿠</a:t>
            </a:r>
            <a:r>
              <a:rPr lang="en-US" altLang="ko-KR" sz="3200" dirty="0">
                <a:solidFill>
                  <a:schemeClr val="bg2">
                    <a:lumMod val="25000"/>
                  </a:schemeClr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-</a:t>
            </a:r>
            <a:r>
              <a:rPr lang="ko-KR" altLang="en-US" sz="3200" dirty="0">
                <a:solidFill>
                  <a:schemeClr val="bg2">
                    <a:lumMod val="25000"/>
                  </a:schemeClr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영상자료</a:t>
            </a:r>
            <a:r>
              <a:rPr lang="en-US" altLang="ko-KR" sz="3200" dirty="0">
                <a:solidFill>
                  <a:schemeClr val="bg2">
                    <a:lumMod val="25000"/>
                  </a:schemeClr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(</a:t>
            </a:r>
            <a:r>
              <a:rPr lang="ko-KR" altLang="en-US" sz="3200" dirty="0">
                <a:solidFill>
                  <a:schemeClr val="bg2">
                    <a:lumMod val="25000"/>
                  </a:schemeClr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노</a:t>
            </a:r>
            <a:r>
              <a:rPr lang="en-US" altLang="ko-KR" sz="3200" dirty="0">
                <a:solidFill>
                  <a:schemeClr val="bg2">
                    <a:lumMod val="25000"/>
                  </a:schemeClr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:</a:t>
            </a:r>
            <a:r>
              <a:rPr lang="ko-KR" altLang="en-US" sz="3200" dirty="0">
                <a:solidFill>
                  <a:schemeClr val="bg2">
                    <a:lumMod val="25000"/>
                  </a:schemeClr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미와 </a:t>
            </a:r>
            <a:r>
              <a:rPr lang="ko-KR" altLang="en-US" sz="3200" dirty="0" err="1">
                <a:solidFill>
                  <a:schemeClr val="bg2">
                    <a:lumMod val="25000"/>
                  </a:schemeClr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이단카구라</a:t>
            </a:r>
            <a:r>
              <a:rPr lang="en-US" altLang="ko-KR" sz="3200" dirty="0"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)</a:t>
            </a:r>
            <a:endParaRPr lang="ko-KR" altLang="en-US" sz="3200" b="0" i="0" dirty="0">
              <a:effectLst/>
              <a:latin typeface="강원교육모두 Bold" panose="02020603020101020101" pitchFamily="18" charset="-127"/>
              <a:ea typeface="강원교육모두 Bold" panose="02020603020101020101" pitchFamily="18" charset="-127"/>
            </a:endParaRPr>
          </a:p>
          <a:p>
            <a:endParaRPr lang="ko-KR" altLang="en-US" sz="3200" dirty="0">
              <a:solidFill>
                <a:schemeClr val="bg2">
                  <a:lumMod val="25000"/>
                </a:schemeClr>
              </a:solidFill>
              <a:latin typeface="강원교육모두 Bold" panose="02020603020101020101" pitchFamily="18" charset="-127"/>
              <a:ea typeface="강원교육모두 Bold" panose="02020603020101020101" pitchFamily="18" charset="-127"/>
            </a:endParaRPr>
          </a:p>
        </p:txBody>
      </p: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7988AE05-A23B-4B72-8CE4-BBEB003795EE}"/>
              </a:ext>
            </a:extLst>
          </p:cNvPr>
          <p:cNvCxnSpPr/>
          <p:nvPr/>
        </p:nvCxnSpPr>
        <p:spPr>
          <a:xfrm>
            <a:off x="721997" y="2196131"/>
            <a:ext cx="56877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DDF3D967-0177-4B9A-9288-6C503294D033}"/>
              </a:ext>
            </a:extLst>
          </p:cNvPr>
          <p:cNvGrpSpPr/>
          <p:nvPr/>
        </p:nvGrpSpPr>
        <p:grpSpPr>
          <a:xfrm>
            <a:off x="564197" y="2619888"/>
            <a:ext cx="6667878" cy="3039814"/>
            <a:chOff x="564197" y="2619888"/>
            <a:chExt cx="6667878" cy="303981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453EAB2-36B1-4A9E-B0A3-0B5329F230D8}"/>
                </a:ext>
              </a:extLst>
            </p:cNvPr>
            <p:cNvSpPr txBox="1"/>
            <p:nvPr/>
          </p:nvSpPr>
          <p:spPr>
            <a:xfrm>
              <a:off x="721996" y="2619888"/>
              <a:ext cx="5687737" cy="226158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ko-KR" sz="2400" dirty="0"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-</a:t>
              </a:r>
              <a:r>
                <a:rPr lang="ko-KR" altLang="en-US" sz="2400" dirty="0"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야마토 시대</a:t>
              </a:r>
              <a:r>
                <a:rPr lang="en-US" altLang="ko-KR" sz="2400" dirty="0"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,</a:t>
              </a:r>
              <a:r>
                <a:rPr lang="ko-KR" altLang="en-US" sz="2400" dirty="0"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 승려 </a:t>
              </a:r>
              <a:r>
                <a:rPr lang="ko-KR" altLang="en-US" sz="2400" dirty="0" err="1"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겐빈</a:t>
              </a:r>
              <a:r>
                <a:rPr lang="en-US" altLang="ko-KR" sz="2000" dirty="0">
                  <a:latin typeface="ヒラギノ角ゴ Pro W3"/>
                  <a:ea typeface="강원교육모두 Light" panose="02020603020101020101" pitchFamily="18" charset="-127"/>
                </a:rPr>
                <a:t>(</a:t>
              </a:r>
              <a:r>
                <a:rPr lang="ko-KR" altLang="en-US" sz="2000" dirty="0">
                  <a:latin typeface="ヒラギノ角ゴ Pro W3"/>
                  <a:ea typeface="강원교육모두 Light" panose="02020603020101020101" pitchFamily="18" charset="-127"/>
                </a:rPr>
                <a:t>玄賓</a:t>
              </a:r>
              <a:r>
                <a:rPr lang="en-US" altLang="ko-KR" sz="2000" dirty="0">
                  <a:latin typeface="ヒラギノ角ゴ Pro W3"/>
                  <a:ea typeface="강원교육모두 Light" panose="02020603020101020101" pitchFamily="18" charset="-127"/>
                </a:rPr>
                <a:t>)</a:t>
              </a:r>
              <a:r>
                <a:rPr lang="ko-KR" altLang="en-US" sz="2400" dirty="0">
                  <a:latin typeface="ヒラギノ角ゴ Pro W3"/>
                  <a:ea typeface="강원교육모두 Light" panose="02020603020101020101" pitchFamily="18" charset="-127"/>
                </a:rPr>
                <a:t>과 세 신</a:t>
              </a:r>
              <a:r>
                <a:rPr lang="ko-KR" altLang="en-US" sz="2400" dirty="0"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의 이야기</a:t>
              </a:r>
              <a:endParaRPr lang="en-US" altLang="ko-KR" sz="2400" dirty="0">
                <a:latin typeface="강원교육모두 Light" panose="02020603020101020101" pitchFamily="18" charset="-127"/>
                <a:ea typeface="강원교육모두 Light" panose="02020603020101020101" pitchFamily="18" charset="-127"/>
              </a:endParaRPr>
            </a:p>
            <a:p>
              <a:pPr algn="just">
                <a:lnSpc>
                  <a:spcPct val="120000"/>
                </a:lnSpc>
              </a:pPr>
              <a:r>
                <a:rPr lang="en-US" altLang="ko-KR" sz="2000" dirty="0"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(~2:25-</a:t>
              </a:r>
              <a:r>
                <a:rPr lang="ko-KR" altLang="en-US" sz="2000" dirty="0"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줄거리 설명</a:t>
              </a:r>
              <a:r>
                <a:rPr lang="en-US" altLang="ko-KR" sz="2000" dirty="0"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)</a:t>
              </a:r>
            </a:p>
            <a:p>
              <a:pPr algn="just">
                <a:lnSpc>
                  <a:spcPct val="120000"/>
                </a:lnSpc>
              </a:pPr>
              <a:endParaRPr lang="en-US" altLang="ko-KR" sz="2400" dirty="0">
                <a:latin typeface="강원교육모두 Light" panose="02020603020101020101" pitchFamily="18" charset="-127"/>
                <a:ea typeface="강원교육모두 Light" panose="02020603020101020101" pitchFamily="18" charset="-127"/>
              </a:endParaRPr>
            </a:p>
            <a:p>
              <a:pPr algn="just">
                <a:lnSpc>
                  <a:spcPct val="120000"/>
                </a:lnSpc>
              </a:pPr>
              <a:r>
                <a:rPr lang="en-US" altLang="ko-KR" sz="2400" dirty="0"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*</a:t>
              </a:r>
              <a:r>
                <a:rPr lang="ko-KR" altLang="en-US" sz="2400" dirty="0"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미와</a:t>
              </a:r>
              <a:r>
                <a:rPr lang="en-US" altLang="ko-KR" sz="2400" dirty="0"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: </a:t>
              </a:r>
              <a:r>
                <a:rPr lang="ko-KR" altLang="en-US" sz="2400" dirty="0"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지명</a:t>
              </a:r>
              <a:r>
                <a:rPr lang="en-US" altLang="ko-KR" sz="2400" dirty="0"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, </a:t>
              </a:r>
              <a:r>
                <a:rPr lang="ko-KR" altLang="en-US" sz="2400" dirty="0" err="1"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나라현</a:t>
              </a:r>
              <a:r>
                <a:rPr lang="ko-KR" altLang="en-US" sz="2400" dirty="0"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 </a:t>
              </a:r>
              <a:r>
                <a:rPr lang="ko-KR" altLang="en-US" sz="2400" dirty="0" err="1"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미와노사토</a:t>
              </a:r>
              <a:endParaRPr lang="en-US" altLang="ko-KR" sz="2400" dirty="0">
                <a:latin typeface="강원교육모두 Light" panose="02020603020101020101" pitchFamily="18" charset="-127"/>
                <a:ea typeface="강원교육모두 Light" panose="02020603020101020101" pitchFamily="18" charset="-127"/>
              </a:endParaRPr>
            </a:p>
            <a:p>
              <a:pPr algn="just">
                <a:lnSpc>
                  <a:spcPct val="120000"/>
                </a:lnSpc>
              </a:pPr>
              <a:r>
                <a:rPr lang="en-US" altLang="ko-KR" sz="2400" dirty="0"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                   </a:t>
              </a:r>
              <a:r>
                <a:rPr lang="en-US" altLang="ko-KR" sz="1600" dirty="0">
                  <a:latin typeface="ヒラギノ角ゴ Pro W3"/>
                  <a:ea typeface="강원교육모두 Light" panose="02020603020101020101" pitchFamily="18" charset="-127"/>
                </a:rPr>
                <a:t>(</a:t>
              </a:r>
              <a:r>
                <a:rPr lang="ja-JP" altLang="en-US" sz="1600" b="0" i="0" dirty="0">
                  <a:solidFill>
                    <a:srgbClr val="333333"/>
                  </a:solidFill>
                  <a:effectLst/>
                  <a:latin typeface="ヒラギノ角ゴ Pro W3"/>
                </a:rPr>
                <a:t>奈良県の三輪の里</a:t>
              </a:r>
              <a:r>
                <a:rPr lang="en-US" altLang="ja-JP" sz="1600" b="0" i="0" dirty="0">
                  <a:solidFill>
                    <a:srgbClr val="333333"/>
                  </a:solidFill>
                  <a:effectLst/>
                  <a:latin typeface="ヒラギノ角ゴ Pro W3"/>
                </a:rPr>
                <a:t>)</a:t>
              </a:r>
              <a:endParaRPr lang="ko-KR" altLang="en-US" sz="1600" dirty="0">
                <a:latin typeface="ヒラギノ角ゴ Pro W3"/>
                <a:ea typeface="강원교육모두 Light" panose="02020603020101020101" pitchFamily="18" charset="-127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62ECAB0D-69BD-4C31-BAD7-7CFE472280CC}"/>
                </a:ext>
              </a:extLst>
            </p:cNvPr>
            <p:cNvSpPr txBox="1"/>
            <p:nvPr/>
          </p:nvSpPr>
          <p:spPr>
            <a:xfrm>
              <a:off x="564197" y="5198037"/>
              <a:ext cx="66678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ko-KR" sz="2400" dirty="0">
                  <a:solidFill>
                    <a:srgbClr val="554F4D"/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  <a:hlinkClick r:id="rId2"/>
                </a:rPr>
                <a:t>https://www.youtube.com/watch?v=VxFkqNqObBo</a:t>
              </a:r>
              <a:endParaRPr lang="ko-KR" altLang="en-US" sz="2400" dirty="0">
                <a:solidFill>
                  <a:srgbClr val="554F4D"/>
                </a:solidFill>
                <a:latin typeface="강원교육모두 Light" panose="02020603020101020101" pitchFamily="18" charset="-127"/>
                <a:ea typeface="강원교육모두 Light" panose="02020603020101020101" pitchFamily="18" charset="-127"/>
              </a:endParaRPr>
            </a:p>
          </p:txBody>
        </p:sp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4B9C23C7-B536-4C4E-ABE8-C43F770F0742}"/>
              </a:ext>
            </a:extLst>
          </p:cNvPr>
          <p:cNvGrpSpPr/>
          <p:nvPr/>
        </p:nvGrpSpPr>
        <p:grpSpPr>
          <a:xfrm>
            <a:off x="7042815" y="1099504"/>
            <a:ext cx="4783425" cy="4514031"/>
            <a:chOff x="7042815" y="1099504"/>
            <a:chExt cx="4783425" cy="4514031"/>
          </a:xfrm>
        </p:grpSpPr>
        <p:pic>
          <p:nvPicPr>
            <p:cNvPr id="9" name="그래픽 8" descr="닫힌 따옴표">
              <a:extLst>
                <a:ext uri="{FF2B5EF4-FFF2-40B4-BE49-F238E27FC236}">
                  <a16:creationId xmlns:a16="http://schemas.microsoft.com/office/drawing/2014/main" id="{3F340C75-F58A-4EFA-B065-76D239724B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911840" y="1099504"/>
              <a:ext cx="914400" cy="914400"/>
            </a:xfrm>
            <a:prstGeom prst="rect">
              <a:avLst/>
            </a:prstGeom>
          </p:spPr>
        </p:pic>
        <p:grpSp>
          <p:nvGrpSpPr>
            <p:cNvPr id="3" name="그룹 2">
              <a:extLst>
                <a:ext uri="{FF2B5EF4-FFF2-40B4-BE49-F238E27FC236}">
                  <a16:creationId xmlns:a16="http://schemas.microsoft.com/office/drawing/2014/main" id="{B7B206B3-362A-4EC3-A64C-ACECAC8B4F13}"/>
                </a:ext>
              </a:extLst>
            </p:cNvPr>
            <p:cNvGrpSpPr/>
            <p:nvPr/>
          </p:nvGrpSpPr>
          <p:grpSpPr>
            <a:xfrm>
              <a:off x="7042815" y="2163353"/>
              <a:ext cx="4677499" cy="3450182"/>
              <a:chOff x="7042815" y="2163353"/>
              <a:chExt cx="4677499" cy="3450182"/>
            </a:xfrm>
          </p:grpSpPr>
          <p:pic>
            <p:nvPicPr>
              <p:cNvPr id="10" name="그림 9" descr="텍스트이(가) 표시된 사진&#10;&#10;자동 생성된 설명">
                <a:extLst>
                  <a:ext uri="{FF2B5EF4-FFF2-40B4-BE49-F238E27FC236}">
                    <a16:creationId xmlns:a16="http://schemas.microsoft.com/office/drawing/2014/main" id="{866F2A8C-78D4-4E72-854C-F2C9E72D85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82790" y="2163353"/>
                <a:ext cx="4286250" cy="2847975"/>
              </a:xfrm>
              <a:prstGeom prst="rect">
                <a:avLst/>
              </a:prstGeom>
            </p:spPr>
          </p:pic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7EB3C85-286A-41A0-9C91-4620FAA342AA}"/>
                  </a:ext>
                </a:extLst>
              </p:cNvPr>
              <p:cNvSpPr txBox="1"/>
              <p:nvPr/>
            </p:nvSpPr>
            <p:spPr>
              <a:xfrm>
                <a:off x="7042815" y="5059537"/>
                <a:ext cx="4677499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altLang="ko-KR" dirty="0">
                    <a:solidFill>
                      <a:srgbClr val="655D5B"/>
                    </a:solidFill>
                    <a:latin typeface="강원교육모두 Bold" panose="02020603020101020101" pitchFamily="18" charset="-127"/>
                    <a:ea typeface="강원교육모두 Bold" panose="02020603020101020101" pitchFamily="18" charset="-127"/>
                  </a:rPr>
                  <a:t>&lt;</a:t>
                </a:r>
                <a:r>
                  <a:rPr lang="ko-KR" altLang="en-US" dirty="0">
                    <a:solidFill>
                      <a:srgbClr val="655D5B"/>
                    </a:solidFill>
                    <a:latin typeface="강원교육모두 Bold" panose="02020603020101020101" pitchFamily="18" charset="-127"/>
                    <a:ea typeface="강원교육모두 Bold" panose="02020603020101020101" pitchFamily="18" charset="-127"/>
                  </a:rPr>
                  <a:t>미와 </a:t>
                </a:r>
                <a:r>
                  <a:rPr lang="ko-KR" altLang="en-US" dirty="0" err="1">
                    <a:solidFill>
                      <a:srgbClr val="655D5B"/>
                    </a:solidFill>
                    <a:latin typeface="강원교육모두 Bold" panose="02020603020101020101" pitchFamily="18" charset="-127"/>
                    <a:ea typeface="강원교육모두 Bold" panose="02020603020101020101" pitchFamily="18" charset="-127"/>
                  </a:rPr>
                  <a:t>이단카구라</a:t>
                </a:r>
                <a:r>
                  <a:rPr lang="en-US" altLang="ko-KR" dirty="0">
                    <a:solidFill>
                      <a:srgbClr val="655D5B"/>
                    </a:solidFill>
                    <a:latin typeface="강원교육모두 Bold" panose="02020603020101020101" pitchFamily="18" charset="-127"/>
                    <a:ea typeface="강원교육모두 Bold" panose="02020603020101020101" pitchFamily="18" charset="-127"/>
                  </a:rPr>
                  <a:t>&gt;</a:t>
                </a:r>
              </a:p>
              <a:p>
                <a:pPr algn="l"/>
                <a:r>
                  <a:rPr lang="en-US" altLang="ko-KR" sz="1200" dirty="0">
                    <a:solidFill>
                      <a:srgbClr val="554F4D"/>
                    </a:solidFill>
                    <a:latin typeface="강원교육모두 Light" panose="02020603020101020101" pitchFamily="18" charset="-127"/>
                    <a:ea typeface="강원교육모두 Light" panose="02020603020101020101" pitchFamily="18" charset="-127"/>
                  </a:rPr>
                  <a:t>(</a:t>
                </a:r>
                <a:r>
                  <a:rPr lang="ko-KR" altLang="en-US" sz="1200" dirty="0">
                    <a:solidFill>
                      <a:srgbClr val="554F4D"/>
                    </a:solidFill>
                    <a:latin typeface="강원교육모두 Light" panose="02020603020101020101" pitchFamily="18" charset="-127"/>
                    <a:ea typeface="강원교육모두 Light" panose="02020603020101020101" pitchFamily="18" charset="-127"/>
                  </a:rPr>
                  <a:t>사진 출처</a:t>
                </a:r>
                <a:r>
                  <a:rPr lang="en-US" altLang="ko-KR" sz="1200" dirty="0">
                    <a:solidFill>
                      <a:srgbClr val="554F4D"/>
                    </a:solidFill>
                    <a:latin typeface="강원교육모두 Light" panose="02020603020101020101" pitchFamily="18" charset="-127"/>
                    <a:ea typeface="강원교육모두 Light" panose="02020603020101020101" pitchFamily="18" charset="-127"/>
                  </a:rPr>
                  <a:t>:https://www.the-noh.com/jp/plays/data/program_065.html)</a:t>
                </a:r>
                <a:endParaRPr lang="ko-KR" altLang="en-US" sz="1200" dirty="0">
                  <a:solidFill>
                    <a:srgbClr val="554F4D"/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139823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64090E18-C874-40D2-A953-CC4531BE9648}"/>
              </a:ext>
            </a:extLst>
          </p:cNvPr>
          <p:cNvGrpSpPr/>
          <p:nvPr/>
        </p:nvGrpSpPr>
        <p:grpSpPr>
          <a:xfrm>
            <a:off x="1498829" y="1079058"/>
            <a:ext cx="9194341" cy="3770263"/>
            <a:chOff x="1103979" y="1282258"/>
            <a:chExt cx="9194341" cy="3770263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5222718-842E-4663-BE03-5E49CBE910C1}"/>
                </a:ext>
              </a:extLst>
            </p:cNvPr>
            <p:cNvSpPr txBox="1"/>
            <p:nvPr/>
          </p:nvSpPr>
          <p:spPr>
            <a:xfrm>
              <a:off x="1103979" y="1282258"/>
              <a:ext cx="1035861" cy="37702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ko-KR" sz="23900" dirty="0">
                  <a:solidFill>
                    <a:srgbClr val="655D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[</a:t>
              </a:r>
              <a:endParaRPr lang="ko-KR" altLang="en-US" sz="23900" dirty="0">
                <a:solidFill>
                  <a:srgbClr val="655D5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098BC90-2400-4F69-A3E5-E342CC448F55}"/>
                </a:ext>
              </a:extLst>
            </p:cNvPr>
            <p:cNvSpPr txBox="1"/>
            <p:nvPr/>
          </p:nvSpPr>
          <p:spPr>
            <a:xfrm>
              <a:off x="9262459" y="1282258"/>
              <a:ext cx="1035861" cy="37702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ko-KR" sz="23900" dirty="0">
                  <a:solidFill>
                    <a:srgbClr val="655D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]</a:t>
              </a:r>
              <a:endParaRPr lang="ko-KR" altLang="en-US" sz="23900" dirty="0">
                <a:solidFill>
                  <a:srgbClr val="655D5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501224E-854D-4A0E-990D-A9805FC6A289}"/>
              </a:ext>
            </a:extLst>
          </p:cNvPr>
          <p:cNvSpPr txBox="1"/>
          <p:nvPr/>
        </p:nvSpPr>
        <p:spPr>
          <a:xfrm>
            <a:off x="2933700" y="2066282"/>
            <a:ext cx="6324600" cy="17958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3600" b="1" kern="100" dirty="0">
                <a:solidFill>
                  <a:srgbClr val="554F4D"/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Part 2. </a:t>
            </a:r>
          </a:p>
          <a:p>
            <a:pPr algn="ctr" fontAlgn="base">
              <a:lnSpc>
                <a:spcPct val="160000"/>
              </a:lnSpc>
            </a:pPr>
            <a:r>
              <a:rPr lang="ko-KR" altLang="en-US" sz="4000" b="1" kern="100" spc="0" dirty="0" err="1">
                <a:solidFill>
                  <a:srgbClr val="554F4D"/>
                </a:solidFill>
                <a:effectLst/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분라쿠</a:t>
            </a:r>
            <a:r>
              <a:rPr lang="en-US" altLang="ko-KR" sz="3600" b="1" kern="100" spc="0" dirty="0">
                <a:solidFill>
                  <a:srgbClr val="554F4D"/>
                </a:solidFill>
                <a:effectLst/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(</a:t>
            </a:r>
            <a:r>
              <a:rPr lang="ja-JP" altLang="en-US" sz="3600" b="1" kern="100" spc="0" dirty="0">
                <a:solidFill>
                  <a:srgbClr val="554F4D"/>
                </a:solidFill>
                <a:effectLst/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文楽</a:t>
            </a:r>
            <a:r>
              <a:rPr lang="en-US" altLang="ko-KR" sz="3600" b="1" kern="100" spc="0" dirty="0">
                <a:solidFill>
                  <a:srgbClr val="554F4D"/>
                </a:solidFill>
                <a:effectLst/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)</a:t>
            </a:r>
            <a:endParaRPr lang="ko-KR" altLang="en-US" sz="3600" kern="0" spc="0" dirty="0">
              <a:solidFill>
                <a:srgbClr val="554F4D"/>
              </a:solidFill>
              <a:effectLst/>
              <a:latin typeface="강원교육모두 Bold" panose="02020603020101020101" pitchFamily="18" charset="-127"/>
              <a:ea typeface="강원교육모두 Bold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929020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1C2A5CB6-509E-4BDD-AF92-C1B2290457EE}"/>
              </a:ext>
            </a:extLst>
          </p:cNvPr>
          <p:cNvCxnSpPr>
            <a:cxnSpLocks/>
          </p:cNvCxnSpPr>
          <p:nvPr/>
        </p:nvCxnSpPr>
        <p:spPr>
          <a:xfrm>
            <a:off x="622300" y="1143000"/>
            <a:ext cx="11569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45A5B82-5CCC-4A00-B9DD-C58D174766AA}"/>
              </a:ext>
            </a:extLst>
          </p:cNvPr>
          <p:cNvSpPr txBox="1"/>
          <p:nvPr/>
        </p:nvSpPr>
        <p:spPr>
          <a:xfrm>
            <a:off x="811411" y="350594"/>
            <a:ext cx="24994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ko-KR" altLang="en-US" sz="3600" dirty="0" err="1">
                <a:solidFill>
                  <a:srgbClr val="554F4D"/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분라쿠의</a:t>
            </a:r>
            <a:r>
              <a:rPr lang="ko-KR" altLang="en-US" sz="3600" dirty="0">
                <a:solidFill>
                  <a:srgbClr val="554F4D"/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 역사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AB74CB-F4B7-408A-9AD9-CD3871E03EC6}"/>
              </a:ext>
            </a:extLst>
          </p:cNvPr>
          <p:cNvSpPr txBox="1"/>
          <p:nvPr/>
        </p:nvSpPr>
        <p:spPr>
          <a:xfrm>
            <a:off x="811411" y="92891"/>
            <a:ext cx="5581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ko-KR" sz="1100" dirty="0">
                <a:solidFill>
                  <a:srgbClr val="554F4D"/>
                </a:solidFill>
              </a:rPr>
              <a:t>Part 1</a:t>
            </a:r>
            <a:endParaRPr lang="ko-KR" altLang="en-US" sz="1100" dirty="0">
              <a:solidFill>
                <a:srgbClr val="554F4D"/>
              </a:solidFill>
            </a:endParaRPr>
          </a:p>
        </p:txBody>
      </p: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2A930BC6-F825-44FD-91B5-42CFE5E30E3D}"/>
              </a:ext>
            </a:extLst>
          </p:cNvPr>
          <p:cNvGrpSpPr/>
          <p:nvPr/>
        </p:nvGrpSpPr>
        <p:grpSpPr>
          <a:xfrm>
            <a:off x="264102" y="3536278"/>
            <a:ext cx="2947449" cy="2374076"/>
            <a:chOff x="264102" y="3536278"/>
            <a:chExt cx="2947449" cy="2374076"/>
          </a:xfrm>
        </p:grpSpPr>
        <p:sp>
          <p:nvSpPr>
            <p:cNvPr id="28" name="직사각형 27">
              <a:extLst>
                <a:ext uri="{FF2B5EF4-FFF2-40B4-BE49-F238E27FC236}">
                  <a16:creationId xmlns:a16="http://schemas.microsoft.com/office/drawing/2014/main" id="{3F94FEEC-9042-48C2-A2CD-986E6B9E2336}"/>
                </a:ext>
              </a:extLst>
            </p:cNvPr>
            <p:cNvSpPr/>
            <p:nvPr/>
          </p:nvSpPr>
          <p:spPr>
            <a:xfrm>
              <a:off x="264102" y="4230819"/>
              <a:ext cx="2942610" cy="167953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5" name="그룹 4">
              <a:extLst>
                <a:ext uri="{FF2B5EF4-FFF2-40B4-BE49-F238E27FC236}">
                  <a16:creationId xmlns:a16="http://schemas.microsoft.com/office/drawing/2014/main" id="{19F63E06-4CEA-4AA9-9ED0-BDEDA9B309AA}"/>
                </a:ext>
              </a:extLst>
            </p:cNvPr>
            <p:cNvGrpSpPr/>
            <p:nvPr/>
          </p:nvGrpSpPr>
          <p:grpSpPr>
            <a:xfrm>
              <a:off x="268941" y="3536278"/>
              <a:ext cx="2942610" cy="650235"/>
              <a:chOff x="811411" y="3799840"/>
              <a:chExt cx="2399149" cy="650235"/>
            </a:xfrm>
          </p:grpSpPr>
          <p:sp>
            <p:nvSpPr>
              <p:cNvPr id="3" name="직사각형 2">
                <a:extLst>
                  <a:ext uri="{FF2B5EF4-FFF2-40B4-BE49-F238E27FC236}">
                    <a16:creationId xmlns:a16="http://schemas.microsoft.com/office/drawing/2014/main" id="{E53564E9-C0A9-4B14-B15F-E2247916F2D2}"/>
                  </a:ext>
                </a:extLst>
              </p:cNvPr>
              <p:cNvSpPr/>
              <p:nvPr/>
            </p:nvSpPr>
            <p:spPr>
              <a:xfrm>
                <a:off x="811411" y="3799840"/>
                <a:ext cx="2399149" cy="65023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rgbClr val="554F4D"/>
                  </a:solidFill>
                </a:endParaRPr>
              </a:p>
            </p:txBody>
          </p:sp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8A532CD-9EBA-4E8D-864A-A34D697F4AF7}"/>
                  </a:ext>
                </a:extLst>
              </p:cNvPr>
              <p:cNvSpPr txBox="1"/>
              <p:nvPr/>
            </p:nvSpPr>
            <p:spPr>
              <a:xfrm>
                <a:off x="1169527" y="3863347"/>
                <a:ext cx="168291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ko-KR" altLang="en-US" sz="2800" dirty="0">
                    <a:solidFill>
                      <a:srgbClr val="554F4D"/>
                    </a:solidFill>
                    <a:latin typeface="강원교육모두 Bold" panose="02020603020101020101" pitchFamily="18" charset="-127"/>
                    <a:ea typeface="강원교육모두 Bold" panose="02020603020101020101" pitchFamily="18" charset="-127"/>
                  </a:rPr>
                  <a:t>에도시대 이전</a:t>
                </a:r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681074B-3B97-4ADA-A6BD-C3FDE732F9F7}"/>
                </a:ext>
              </a:extLst>
            </p:cNvPr>
            <p:cNvSpPr txBox="1"/>
            <p:nvPr/>
          </p:nvSpPr>
          <p:spPr>
            <a:xfrm>
              <a:off x="268941" y="4254979"/>
              <a:ext cx="2821483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ko-KR" sz="2000" dirty="0"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-</a:t>
              </a:r>
              <a:r>
                <a:rPr lang="ko-KR" altLang="en-US" sz="2000" dirty="0"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 인형극 위주</a:t>
              </a:r>
              <a:endParaRPr lang="en-US" altLang="ko-KR" sz="2000" dirty="0">
                <a:latin typeface="강원교육모두 Light" panose="02020603020101020101" pitchFamily="18" charset="-127"/>
                <a:ea typeface="강원교육모두 Light" panose="02020603020101020101" pitchFamily="18" charset="-127"/>
              </a:endParaRPr>
            </a:p>
            <a:p>
              <a:pPr algn="just"/>
              <a:r>
                <a:rPr lang="en-US" altLang="ko-KR" sz="2000" dirty="0"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(</a:t>
              </a:r>
              <a:r>
                <a:rPr lang="ko-KR" altLang="en-US" sz="2000" dirty="0" err="1"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분라쿠와는</a:t>
              </a:r>
              <a:r>
                <a:rPr lang="ko-KR" altLang="en-US" sz="2000" dirty="0"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 차이 </a:t>
              </a:r>
              <a:r>
                <a:rPr lang="en-US" altLang="ko-KR" sz="2000" dirty="0"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O)</a:t>
              </a:r>
            </a:p>
            <a:p>
              <a:pPr algn="just"/>
              <a:endParaRPr lang="en-US" altLang="ko-KR" sz="2000" dirty="0">
                <a:latin typeface="강원교육모두 Light" panose="02020603020101020101" pitchFamily="18" charset="-127"/>
                <a:ea typeface="강원교육모두 Light" panose="02020603020101020101" pitchFamily="18" charset="-127"/>
              </a:endParaRPr>
            </a:p>
            <a:p>
              <a:pPr algn="just"/>
              <a:r>
                <a:rPr lang="en-US" altLang="ko-KR" sz="2000" dirty="0"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-</a:t>
              </a:r>
              <a:r>
                <a:rPr lang="ko-KR" altLang="en-US" sz="2000" dirty="0"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인형극</a:t>
              </a:r>
              <a:r>
                <a:rPr lang="en-US" altLang="ko-KR" sz="2000" dirty="0"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: </a:t>
              </a:r>
              <a:r>
                <a:rPr lang="ko-KR" altLang="en-US" sz="2000" dirty="0"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이야기꾼</a:t>
              </a:r>
              <a:r>
                <a:rPr lang="en-US" altLang="ko-KR" sz="2000" dirty="0"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+ </a:t>
              </a:r>
              <a:r>
                <a:rPr lang="ko-KR" altLang="en-US" sz="2000" dirty="0"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인형극</a:t>
              </a:r>
              <a:endParaRPr lang="en-US" altLang="ko-KR" sz="2000" dirty="0">
                <a:latin typeface="강원교육모두 Light" panose="02020603020101020101" pitchFamily="18" charset="-127"/>
                <a:ea typeface="강원교육모두 Light" panose="02020603020101020101" pitchFamily="18" charset="-127"/>
              </a:endParaRPr>
            </a:p>
          </p:txBody>
        </p:sp>
      </p:grp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F3787A30-CC8F-4CA6-959D-03764C09A67F}"/>
              </a:ext>
            </a:extLst>
          </p:cNvPr>
          <p:cNvGrpSpPr/>
          <p:nvPr/>
        </p:nvGrpSpPr>
        <p:grpSpPr>
          <a:xfrm>
            <a:off x="8474903" y="1585573"/>
            <a:ext cx="3564475" cy="2415944"/>
            <a:chOff x="8474903" y="1585573"/>
            <a:chExt cx="3564475" cy="2415944"/>
          </a:xfrm>
        </p:grpSpPr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3415C3DF-2E34-4E5C-9176-EE0428A71C7D}"/>
                </a:ext>
              </a:extLst>
            </p:cNvPr>
            <p:cNvGrpSpPr/>
            <p:nvPr/>
          </p:nvGrpSpPr>
          <p:grpSpPr>
            <a:xfrm>
              <a:off x="9096768" y="1585573"/>
              <a:ext cx="2942610" cy="650235"/>
              <a:chOff x="811411" y="3799840"/>
              <a:chExt cx="2399149" cy="650235"/>
            </a:xfrm>
            <a:solidFill>
              <a:schemeClr val="accent4"/>
            </a:solidFill>
          </p:grpSpPr>
          <p:sp>
            <p:nvSpPr>
              <p:cNvPr id="15" name="직사각형 14">
                <a:extLst>
                  <a:ext uri="{FF2B5EF4-FFF2-40B4-BE49-F238E27FC236}">
                    <a16:creationId xmlns:a16="http://schemas.microsoft.com/office/drawing/2014/main" id="{34FF1129-5362-4FC0-8E50-DA17729DE54C}"/>
                  </a:ext>
                </a:extLst>
              </p:cNvPr>
              <p:cNvSpPr/>
              <p:nvPr/>
            </p:nvSpPr>
            <p:spPr>
              <a:xfrm>
                <a:off x="811411" y="3799840"/>
                <a:ext cx="2399149" cy="6502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554F4D"/>
                  </a:solidFill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7C0F14D-DB7F-44AB-B34C-CFB0FD13B656}"/>
                  </a:ext>
                </a:extLst>
              </p:cNvPr>
              <p:cNvSpPr txBox="1"/>
              <p:nvPr/>
            </p:nvSpPr>
            <p:spPr>
              <a:xfrm>
                <a:off x="1398852" y="3863347"/>
                <a:ext cx="1224270" cy="523220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sz="2800" dirty="0">
                    <a:solidFill>
                      <a:srgbClr val="554F4D"/>
                    </a:solidFill>
                    <a:latin typeface="강원교육모두 Bold" panose="02020603020101020101" pitchFamily="18" charset="-127"/>
                    <a:ea typeface="강원교육모두 Bold" panose="02020603020101020101" pitchFamily="18" charset="-127"/>
                  </a:rPr>
                  <a:t>2000</a:t>
                </a:r>
                <a:r>
                  <a:rPr lang="ko-KR" altLang="en-US" sz="2800" dirty="0">
                    <a:solidFill>
                      <a:srgbClr val="554F4D"/>
                    </a:solidFill>
                    <a:latin typeface="강원교육모두 Bold" panose="02020603020101020101" pitchFamily="18" charset="-127"/>
                    <a:ea typeface="강원교육모두 Bold" panose="02020603020101020101" pitchFamily="18" charset="-127"/>
                  </a:rPr>
                  <a:t>년대</a:t>
                </a:r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BDEC0F6-B480-4963-BAAB-52BAA6606B4A}"/>
                </a:ext>
              </a:extLst>
            </p:cNvPr>
            <p:cNvSpPr txBox="1"/>
            <p:nvPr/>
          </p:nvSpPr>
          <p:spPr>
            <a:xfrm>
              <a:off x="9217895" y="2370301"/>
              <a:ext cx="2821483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ko-KR" sz="2000" dirty="0"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-2003</a:t>
              </a:r>
              <a:r>
                <a:rPr lang="ko-KR" altLang="en-US" sz="2000" dirty="0"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년</a:t>
              </a:r>
              <a:r>
                <a:rPr lang="en-US" altLang="ko-KR" sz="2000" dirty="0"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: </a:t>
              </a:r>
            </a:p>
            <a:p>
              <a:pPr algn="just"/>
              <a:r>
                <a:rPr lang="ko-KR" altLang="en-US" sz="2000" dirty="0"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일본 주요무형문화재 등록</a:t>
              </a:r>
              <a:endParaRPr lang="en-US" altLang="ko-KR" sz="2000" dirty="0">
                <a:latin typeface="강원교육모두 Light" panose="02020603020101020101" pitchFamily="18" charset="-127"/>
                <a:ea typeface="강원교육모두 Light" panose="02020603020101020101" pitchFamily="18" charset="-127"/>
              </a:endParaRPr>
            </a:p>
            <a:p>
              <a:pPr algn="just"/>
              <a:endParaRPr lang="en-US" altLang="ko-KR" sz="2000" dirty="0">
                <a:latin typeface="강원교육모두 Light" panose="02020603020101020101" pitchFamily="18" charset="-127"/>
                <a:ea typeface="강원교육모두 Light" panose="02020603020101020101" pitchFamily="18" charset="-127"/>
              </a:endParaRPr>
            </a:p>
            <a:p>
              <a:pPr algn="just"/>
              <a:r>
                <a:rPr lang="en-US" altLang="ko-KR" sz="2000" dirty="0"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-2009</a:t>
              </a:r>
              <a:r>
                <a:rPr lang="ko-KR" altLang="en-US" sz="2000" dirty="0"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년</a:t>
              </a:r>
              <a:r>
                <a:rPr lang="en-US" altLang="ko-KR" sz="2000" dirty="0"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: </a:t>
              </a:r>
            </a:p>
            <a:p>
              <a:pPr algn="just"/>
              <a:r>
                <a:rPr lang="ko-KR" altLang="en-US" sz="2000" dirty="0"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세계 무형문화유산 등록</a:t>
              </a:r>
            </a:p>
          </p:txBody>
        </p:sp>
        <p:pic>
          <p:nvPicPr>
            <p:cNvPr id="31" name="그래픽 30" descr="갈매기형 화살표">
              <a:extLst>
                <a:ext uri="{FF2B5EF4-FFF2-40B4-BE49-F238E27FC236}">
                  <a16:creationId xmlns:a16="http://schemas.microsoft.com/office/drawing/2014/main" id="{C025FAF7-6991-4A6A-A8D8-7958C211AD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474903" y="1682247"/>
              <a:ext cx="523221" cy="523221"/>
            </a:xfrm>
            <a:prstGeom prst="rect">
              <a:avLst/>
            </a:prstGeom>
          </p:spPr>
        </p:pic>
      </p:grp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1C8E8D0B-55B2-47EE-B453-352E6F2A2D53}"/>
              </a:ext>
            </a:extLst>
          </p:cNvPr>
          <p:cNvGrpSpPr/>
          <p:nvPr/>
        </p:nvGrpSpPr>
        <p:grpSpPr>
          <a:xfrm>
            <a:off x="5616518" y="2235808"/>
            <a:ext cx="3480252" cy="2862283"/>
            <a:chOff x="5616518" y="2235808"/>
            <a:chExt cx="3480252" cy="2862283"/>
          </a:xfrm>
        </p:grpSpPr>
        <p:sp>
          <p:nvSpPr>
            <p:cNvPr id="29" name="직사각형 28">
              <a:extLst>
                <a:ext uri="{FF2B5EF4-FFF2-40B4-BE49-F238E27FC236}">
                  <a16:creationId xmlns:a16="http://schemas.microsoft.com/office/drawing/2014/main" id="{3BCF48F9-DCBF-462A-ABB9-674390FC3172}"/>
                </a:ext>
              </a:extLst>
            </p:cNvPr>
            <p:cNvSpPr/>
            <p:nvPr/>
          </p:nvSpPr>
          <p:spPr>
            <a:xfrm>
              <a:off x="6139739" y="2946723"/>
              <a:ext cx="2957028" cy="215136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1" name="그룹 10">
              <a:extLst>
                <a:ext uri="{FF2B5EF4-FFF2-40B4-BE49-F238E27FC236}">
                  <a16:creationId xmlns:a16="http://schemas.microsoft.com/office/drawing/2014/main" id="{B69066B2-646E-4618-B182-29E7A9BA8B0C}"/>
                </a:ext>
              </a:extLst>
            </p:cNvPr>
            <p:cNvGrpSpPr/>
            <p:nvPr/>
          </p:nvGrpSpPr>
          <p:grpSpPr>
            <a:xfrm>
              <a:off x="6154160" y="2235808"/>
              <a:ext cx="2942610" cy="650235"/>
              <a:chOff x="811411" y="3799840"/>
              <a:chExt cx="2399149" cy="650235"/>
            </a:xfrm>
            <a:solidFill>
              <a:schemeClr val="accent4"/>
            </a:solidFill>
          </p:grpSpPr>
          <p:sp>
            <p:nvSpPr>
              <p:cNvPr id="12" name="직사각형 11">
                <a:extLst>
                  <a:ext uri="{FF2B5EF4-FFF2-40B4-BE49-F238E27FC236}">
                    <a16:creationId xmlns:a16="http://schemas.microsoft.com/office/drawing/2014/main" id="{C0FF6097-CA36-40DB-B97D-029EFBE1E9A8}"/>
                  </a:ext>
                </a:extLst>
              </p:cNvPr>
              <p:cNvSpPr/>
              <p:nvPr/>
            </p:nvSpPr>
            <p:spPr>
              <a:xfrm>
                <a:off x="811411" y="3799840"/>
                <a:ext cx="2399149" cy="650235"/>
              </a:xfrm>
              <a:prstGeom prst="rect">
                <a:avLst/>
              </a:prstGeom>
              <a:solidFill>
                <a:srgbClr val="DE956D"/>
              </a:solidFill>
              <a:ln>
                <a:solidFill>
                  <a:srgbClr val="DE956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554F4D"/>
                  </a:solidFill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5431F23-BFC3-496F-89B7-9679A92FCEB8}"/>
                  </a:ext>
                </a:extLst>
              </p:cNvPr>
              <p:cNvSpPr txBox="1"/>
              <p:nvPr/>
            </p:nvSpPr>
            <p:spPr>
              <a:xfrm>
                <a:off x="1381425" y="3863347"/>
                <a:ext cx="1259122" cy="523220"/>
              </a:xfrm>
              <a:prstGeom prst="rect">
                <a:avLst/>
              </a:prstGeom>
              <a:solidFill>
                <a:srgbClr val="DE956D"/>
              </a:solidFill>
              <a:ln>
                <a:solidFill>
                  <a:srgbClr val="DE956D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sz="2800" dirty="0">
                    <a:solidFill>
                      <a:srgbClr val="554F4D"/>
                    </a:solidFill>
                    <a:latin typeface="강원교육모두 Bold" panose="02020603020101020101" pitchFamily="18" charset="-127"/>
                    <a:ea typeface="강원교육모두 Bold" panose="02020603020101020101" pitchFamily="18" charset="-127"/>
                  </a:rPr>
                  <a:t>18</a:t>
                </a:r>
                <a:r>
                  <a:rPr lang="ko-KR" altLang="en-US" sz="2800" dirty="0">
                    <a:solidFill>
                      <a:srgbClr val="554F4D"/>
                    </a:solidFill>
                    <a:latin typeface="강원교육모두 Bold" panose="02020603020101020101" pitchFamily="18" charset="-127"/>
                    <a:ea typeface="강원교육모두 Bold" panose="02020603020101020101" pitchFamily="18" charset="-127"/>
                  </a:rPr>
                  <a:t>세기 말</a:t>
                </a:r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B5C6049-F99C-47E8-B7EF-268C17CDECB3}"/>
                </a:ext>
              </a:extLst>
            </p:cNvPr>
            <p:cNvSpPr txBox="1"/>
            <p:nvPr/>
          </p:nvSpPr>
          <p:spPr>
            <a:xfrm>
              <a:off x="6242039" y="3000350"/>
              <a:ext cx="2821483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ko-KR" sz="2000" dirty="0"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-</a:t>
              </a:r>
              <a:r>
                <a:rPr lang="ko-KR" altLang="en-US" sz="2000" dirty="0"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가부키의 인기에 밀려 쇠퇴</a:t>
              </a:r>
              <a:endParaRPr lang="en-US" altLang="ko-KR" sz="2000" dirty="0">
                <a:latin typeface="강원교육모두 Light" panose="02020603020101020101" pitchFamily="18" charset="-127"/>
                <a:ea typeface="강원교육모두 Light" panose="02020603020101020101" pitchFamily="18" charset="-127"/>
              </a:endParaRPr>
            </a:p>
            <a:p>
              <a:pPr algn="just"/>
              <a:endParaRPr lang="en-US" altLang="ko-KR" sz="2000" dirty="0">
                <a:latin typeface="강원교육모두 Light" panose="02020603020101020101" pitchFamily="18" charset="-127"/>
                <a:ea typeface="강원교육모두 Light" panose="02020603020101020101" pitchFamily="18" charset="-127"/>
              </a:endParaRPr>
            </a:p>
            <a:p>
              <a:pPr algn="just"/>
              <a:r>
                <a:rPr lang="en-US" altLang="ko-KR" sz="2000" dirty="0"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-’</a:t>
              </a:r>
              <a:r>
                <a:rPr lang="ko-KR" altLang="en-US" sz="2000" dirty="0" err="1"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우에무라</a:t>
              </a:r>
              <a:r>
                <a:rPr lang="ko-KR" altLang="en-US" sz="2000" dirty="0"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 </a:t>
              </a:r>
              <a:r>
                <a:rPr lang="ko-KR" altLang="en-US" sz="2000" dirty="0" err="1"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분라쿠켄</a:t>
              </a:r>
              <a:r>
                <a:rPr lang="en-US" altLang="ko-KR" sz="2000" dirty="0"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’ </a:t>
              </a:r>
              <a:r>
                <a:rPr lang="ko-KR" altLang="en-US" sz="2000" dirty="0"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의 </a:t>
              </a:r>
              <a:endParaRPr lang="en-US" altLang="ko-KR" sz="2000" dirty="0">
                <a:latin typeface="강원교육모두 Light" panose="02020603020101020101" pitchFamily="18" charset="-127"/>
                <a:ea typeface="강원교육모두 Light" panose="02020603020101020101" pitchFamily="18" charset="-127"/>
              </a:endParaRPr>
            </a:p>
            <a:p>
              <a:pPr algn="just"/>
              <a:r>
                <a:rPr lang="ko-KR" altLang="en-US" sz="2000" dirty="0" err="1"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분라쿠좌</a:t>
              </a:r>
              <a:r>
                <a:rPr lang="en-US" altLang="ko-KR" sz="2000" dirty="0"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(</a:t>
              </a:r>
              <a:r>
                <a:rPr lang="ko-KR" altLang="en-US" sz="2000" dirty="0"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극장</a:t>
              </a:r>
              <a:r>
                <a:rPr lang="en-US" altLang="ko-KR" sz="2000" dirty="0"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) </a:t>
              </a:r>
              <a:r>
                <a:rPr lang="ko-KR" altLang="en-US" sz="2000" dirty="0"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설립과 </a:t>
              </a:r>
              <a:endParaRPr lang="en-US" altLang="ko-KR" sz="2000" dirty="0">
                <a:latin typeface="강원교육모두 Light" panose="02020603020101020101" pitchFamily="18" charset="-127"/>
                <a:ea typeface="강원교육모두 Light" panose="02020603020101020101" pitchFamily="18" charset="-127"/>
              </a:endParaRPr>
            </a:p>
            <a:p>
              <a:pPr algn="just"/>
              <a:r>
                <a:rPr lang="ko-KR" altLang="en-US" sz="2000" dirty="0" err="1"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재부흥</a:t>
              </a:r>
              <a:endParaRPr lang="ko-KR" altLang="en-US" sz="2000" dirty="0">
                <a:latin typeface="강원교육모두 Light" panose="02020603020101020101" pitchFamily="18" charset="-127"/>
                <a:ea typeface="강원교육모두 Light" panose="02020603020101020101" pitchFamily="18" charset="-127"/>
              </a:endParaRPr>
            </a:p>
          </p:txBody>
        </p:sp>
        <p:pic>
          <p:nvPicPr>
            <p:cNvPr id="32" name="그래픽 31" descr="갈매기형 화살표">
              <a:extLst>
                <a:ext uri="{FF2B5EF4-FFF2-40B4-BE49-F238E27FC236}">
                  <a16:creationId xmlns:a16="http://schemas.microsoft.com/office/drawing/2014/main" id="{8A20E247-38F3-4AF2-871A-D48F6351DE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616518" y="2359996"/>
              <a:ext cx="523221" cy="523221"/>
            </a:xfrm>
            <a:prstGeom prst="rect">
              <a:avLst/>
            </a:prstGeom>
          </p:spPr>
        </p:pic>
      </p:grp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20AEB897-2B2D-45E6-B7F1-679E3C883D2D}"/>
              </a:ext>
            </a:extLst>
          </p:cNvPr>
          <p:cNvGrpSpPr/>
          <p:nvPr/>
        </p:nvGrpSpPr>
        <p:grpSpPr>
          <a:xfrm>
            <a:off x="2741956" y="2886043"/>
            <a:ext cx="3412205" cy="2433622"/>
            <a:chOff x="2741956" y="2886043"/>
            <a:chExt cx="3412205" cy="2433622"/>
          </a:xfrm>
        </p:grpSpPr>
        <p:grpSp>
          <p:nvGrpSpPr>
            <p:cNvPr id="8" name="그룹 7">
              <a:extLst>
                <a:ext uri="{FF2B5EF4-FFF2-40B4-BE49-F238E27FC236}">
                  <a16:creationId xmlns:a16="http://schemas.microsoft.com/office/drawing/2014/main" id="{B9C76754-6343-40EC-BC24-822D375657C5}"/>
                </a:ext>
              </a:extLst>
            </p:cNvPr>
            <p:cNvGrpSpPr/>
            <p:nvPr/>
          </p:nvGrpSpPr>
          <p:grpSpPr>
            <a:xfrm>
              <a:off x="3211551" y="2886043"/>
              <a:ext cx="2942610" cy="650235"/>
              <a:chOff x="811411" y="3799840"/>
              <a:chExt cx="2399149" cy="650235"/>
            </a:xfrm>
            <a:solidFill>
              <a:schemeClr val="accent4"/>
            </a:solidFill>
          </p:grpSpPr>
          <p:sp>
            <p:nvSpPr>
              <p:cNvPr id="9" name="직사각형 8">
                <a:extLst>
                  <a:ext uri="{FF2B5EF4-FFF2-40B4-BE49-F238E27FC236}">
                    <a16:creationId xmlns:a16="http://schemas.microsoft.com/office/drawing/2014/main" id="{814A8A45-9FCC-4BA0-B698-F27B764E47CA}"/>
                  </a:ext>
                </a:extLst>
              </p:cNvPr>
              <p:cNvSpPr/>
              <p:nvPr/>
            </p:nvSpPr>
            <p:spPr>
              <a:xfrm>
                <a:off x="811411" y="3799840"/>
                <a:ext cx="2399149" cy="650235"/>
              </a:xfrm>
              <a:prstGeom prst="rect">
                <a:avLst/>
              </a:prstGeom>
              <a:solidFill>
                <a:srgbClr val="F2B189"/>
              </a:solidFill>
              <a:ln>
                <a:solidFill>
                  <a:srgbClr val="F2B18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554F4D"/>
                  </a:solidFill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7573302-11AE-49BF-B59F-279E5162BDF0}"/>
                  </a:ext>
                </a:extLst>
              </p:cNvPr>
              <p:cNvSpPr txBox="1"/>
              <p:nvPr/>
            </p:nvSpPr>
            <p:spPr>
              <a:xfrm>
                <a:off x="1156978" y="3863347"/>
                <a:ext cx="1708012" cy="523220"/>
              </a:xfrm>
              <a:prstGeom prst="rect">
                <a:avLst/>
              </a:prstGeom>
              <a:solidFill>
                <a:srgbClr val="F2B189"/>
              </a:solidFill>
              <a:ln>
                <a:solidFill>
                  <a:srgbClr val="F2B189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ko-KR" altLang="en-US" sz="2800" dirty="0">
                    <a:solidFill>
                      <a:srgbClr val="554F4D"/>
                    </a:solidFill>
                    <a:latin typeface="강원교육모두 Bold" panose="02020603020101020101" pitchFamily="18" charset="-127"/>
                    <a:ea typeface="강원교육모두 Bold" panose="02020603020101020101" pitchFamily="18" charset="-127"/>
                  </a:rPr>
                  <a:t>에도시대 이후</a:t>
                </a:r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25944E2-8586-4624-9D96-D203141F68BB}"/>
                </a:ext>
              </a:extLst>
            </p:cNvPr>
            <p:cNvSpPr txBox="1"/>
            <p:nvPr/>
          </p:nvSpPr>
          <p:spPr>
            <a:xfrm>
              <a:off x="3272114" y="3688449"/>
              <a:ext cx="2821483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ko-KR" sz="2000" dirty="0"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-</a:t>
              </a:r>
              <a:r>
                <a:rPr lang="ko-KR" altLang="en-US" sz="2000" dirty="0" err="1"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분라쿠의</a:t>
              </a:r>
              <a:r>
                <a:rPr lang="ko-KR" altLang="en-US" sz="2000" dirty="0"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 등장</a:t>
              </a:r>
              <a:r>
                <a:rPr lang="en-US" altLang="ko-KR" sz="2000" dirty="0"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: </a:t>
              </a:r>
              <a:r>
                <a:rPr lang="ko-KR" altLang="en-US" sz="2000" dirty="0"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이야기꾼</a:t>
              </a:r>
              <a:r>
                <a:rPr lang="en-US" altLang="ko-KR" sz="2000" dirty="0"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+</a:t>
              </a:r>
              <a:r>
                <a:rPr lang="ko-KR" altLang="en-US" sz="2000" dirty="0"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인형극</a:t>
              </a:r>
              <a:r>
                <a:rPr lang="en-US" altLang="ko-KR" sz="2000" dirty="0"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+</a:t>
              </a:r>
              <a:r>
                <a:rPr lang="ko-KR" altLang="en-US" sz="2000" dirty="0" err="1"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조루리</a:t>
              </a:r>
              <a:r>
                <a:rPr lang="ko-KR" altLang="en-US" sz="2000" dirty="0"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 음악</a:t>
              </a:r>
              <a:endParaRPr lang="en-US" altLang="ko-KR" sz="2000" dirty="0">
                <a:latin typeface="강원교육모두 Light" panose="02020603020101020101" pitchFamily="18" charset="-127"/>
                <a:ea typeface="강원교육모두 Light" panose="02020603020101020101" pitchFamily="18" charset="-127"/>
              </a:endParaRPr>
            </a:p>
            <a:p>
              <a:pPr algn="just"/>
              <a:endParaRPr lang="en-US" altLang="ko-KR" sz="2000" dirty="0">
                <a:latin typeface="강원교육모두 Light" panose="02020603020101020101" pitchFamily="18" charset="-127"/>
                <a:ea typeface="강원교육모두 Light" panose="02020603020101020101" pitchFamily="18" charset="-127"/>
              </a:endParaRPr>
            </a:p>
            <a:p>
              <a:pPr algn="just"/>
              <a:r>
                <a:rPr lang="en-US" altLang="ko-KR" sz="2000" dirty="0"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-</a:t>
              </a:r>
              <a:r>
                <a:rPr lang="ko-KR" altLang="en-US" sz="2000" dirty="0" err="1"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조루리</a:t>
              </a:r>
              <a:r>
                <a:rPr lang="ko-KR" altLang="en-US" sz="2000" dirty="0"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 음악</a:t>
              </a:r>
              <a:r>
                <a:rPr lang="en-US" altLang="ko-KR" sz="2000" dirty="0"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: </a:t>
              </a:r>
              <a:r>
                <a:rPr lang="ko-KR" altLang="en-US" sz="2000" dirty="0"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당대 유행하던 음악의 일종</a:t>
              </a:r>
            </a:p>
          </p:txBody>
        </p:sp>
        <p:pic>
          <p:nvPicPr>
            <p:cNvPr id="33" name="그래픽 32" descr="갈매기형 화살표">
              <a:extLst>
                <a:ext uri="{FF2B5EF4-FFF2-40B4-BE49-F238E27FC236}">
                  <a16:creationId xmlns:a16="http://schemas.microsoft.com/office/drawing/2014/main" id="{1C96CB68-FA67-4B50-BF27-BFFB3A9B01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741956" y="2978824"/>
              <a:ext cx="523221" cy="523221"/>
            </a:xfrm>
            <a:prstGeom prst="rect">
              <a:avLst/>
            </a:prstGeom>
          </p:spPr>
        </p:pic>
      </p:grp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F1B48D3D-60F3-48B4-BFBD-ADE575E07EDE}"/>
              </a:ext>
            </a:extLst>
          </p:cNvPr>
          <p:cNvSpPr/>
          <p:nvPr/>
        </p:nvSpPr>
        <p:spPr>
          <a:xfrm>
            <a:off x="-5" y="-1"/>
            <a:ext cx="86586" cy="687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7" name="그래픽 26" descr="꽃의 작은 배열">
            <a:extLst>
              <a:ext uri="{FF2B5EF4-FFF2-40B4-BE49-F238E27FC236}">
                <a16:creationId xmlns:a16="http://schemas.microsoft.com/office/drawing/2014/main" id="{8BB538D1-4677-4648-9ECD-1D955E85EF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2621" y="431692"/>
            <a:ext cx="2954140" cy="2954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5613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직사각형 40">
            <a:extLst>
              <a:ext uri="{FF2B5EF4-FFF2-40B4-BE49-F238E27FC236}">
                <a16:creationId xmlns:a16="http://schemas.microsoft.com/office/drawing/2014/main" id="{61E6C838-D015-4791-B8EB-DBD567D77EB6}"/>
              </a:ext>
            </a:extLst>
          </p:cNvPr>
          <p:cNvSpPr/>
          <p:nvPr/>
        </p:nvSpPr>
        <p:spPr>
          <a:xfrm>
            <a:off x="280241" y="1289076"/>
            <a:ext cx="11755275" cy="5308940"/>
          </a:xfrm>
          <a:prstGeom prst="rect">
            <a:avLst/>
          </a:prstGeom>
          <a:solidFill>
            <a:srgbClr val="FCF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1C2A5CB6-509E-4BDD-AF92-C1B2290457EE}"/>
              </a:ext>
            </a:extLst>
          </p:cNvPr>
          <p:cNvCxnSpPr>
            <a:cxnSpLocks/>
          </p:cNvCxnSpPr>
          <p:nvPr/>
        </p:nvCxnSpPr>
        <p:spPr>
          <a:xfrm>
            <a:off x="622300" y="1143000"/>
            <a:ext cx="11569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45A5B82-5CCC-4A00-B9DD-C58D174766AA}"/>
              </a:ext>
            </a:extLst>
          </p:cNvPr>
          <p:cNvSpPr txBox="1"/>
          <p:nvPr/>
        </p:nvSpPr>
        <p:spPr>
          <a:xfrm>
            <a:off x="811411" y="350594"/>
            <a:ext cx="2509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 err="1">
                <a:solidFill>
                  <a:srgbClr val="554F4D"/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분라쿠의</a:t>
            </a:r>
            <a:r>
              <a:rPr lang="ko-KR" altLang="en-US" sz="3600" dirty="0">
                <a:solidFill>
                  <a:srgbClr val="554F4D"/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 특징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AB74CB-F4B7-408A-9AD9-CD3871E03EC6}"/>
              </a:ext>
            </a:extLst>
          </p:cNvPr>
          <p:cNvSpPr txBox="1"/>
          <p:nvPr/>
        </p:nvSpPr>
        <p:spPr>
          <a:xfrm>
            <a:off x="811411" y="92891"/>
            <a:ext cx="5581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ko-KR" sz="1100" dirty="0">
                <a:solidFill>
                  <a:srgbClr val="554F4D"/>
                </a:solidFill>
              </a:rPr>
              <a:t>Part 1</a:t>
            </a:r>
            <a:endParaRPr lang="ko-KR" altLang="en-US" sz="1100" dirty="0">
              <a:solidFill>
                <a:srgbClr val="554F4D"/>
              </a:solidFill>
            </a:endParaRPr>
          </a:p>
        </p:txBody>
      </p:sp>
      <p:sp>
        <p:nvSpPr>
          <p:cNvPr id="8" name="자유형: 도형 7">
            <a:extLst>
              <a:ext uri="{FF2B5EF4-FFF2-40B4-BE49-F238E27FC236}">
                <a16:creationId xmlns:a16="http://schemas.microsoft.com/office/drawing/2014/main" id="{8E308EC6-F4AB-45B8-A942-F25E30099B30}"/>
              </a:ext>
            </a:extLst>
          </p:cNvPr>
          <p:cNvSpPr/>
          <p:nvPr/>
        </p:nvSpPr>
        <p:spPr>
          <a:xfrm>
            <a:off x="6932401" y="1254628"/>
            <a:ext cx="2137077" cy="3442272"/>
          </a:xfrm>
          <a:custGeom>
            <a:avLst/>
            <a:gdLst>
              <a:gd name="connsiteX0" fmla="*/ 0 w 1768709"/>
              <a:gd name="connsiteY0" fmla="*/ 0 h 2848927"/>
              <a:gd name="connsiteX1" fmla="*/ 1768709 w 1768709"/>
              <a:gd name="connsiteY1" fmla="*/ 0 h 2848927"/>
              <a:gd name="connsiteX2" fmla="*/ 1768709 w 1768709"/>
              <a:gd name="connsiteY2" fmla="*/ 2848927 h 2848927"/>
              <a:gd name="connsiteX3" fmla="*/ 0 w 1768709"/>
              <a:gd name="connsiteY3" fmla="*/ 2848927 h 2848927"/>
              <a:gd name="connsiteX4" fmla="*/ 0 w 1768709"/>
              <a:gd name="connsiteY4" fmla="*/ 0 h 2848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8709" h="2848927">
                <a:moveTo>
                  <a:pt x="0" y="0"/>
                </a:moveTo>
                <a:lnTo>
                  <a:pt x="1768709" y="0"/>
                </a:lnTo>
                <a:lnTo>
                  <a:pt x="1768709" y="2848927"/>
                </a:lnTo>
                <a:lnTo>
                  <a:pt x="0" y="284892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57734" rIns="0" bIns="0" numCol="1" spcCol="1270" anchor="t" anchorCtr="0">
            <a:noAutofit/>
          </a:bodyPr>
          <a:lstStyle/>
          <a:p>
            <a:pPr marL="0" lvl="0" indent="0" algn="l" defTabSz="20447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ko-KR" altLang="en-US" sz="4600" kern="1200"/>
          </a:p>
        </p:txBody>
      </p: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7D7D2AA6-615F-4512-880F-BD15C815ABF2}"/>
              </a:ext>
            </a:extLst>
          </p:cNvPr>
          <p:cNvGrpSpPr/>
          <p:nvPr/>
        </p:nvGrpSpPr>
        <p:grpSpPr>
          <a:xfrm>
            <a:off x="3560349" y="1420134"/>
            <a:ext cx="5173800" cy="4914899"/>
            <a:chOff x="3560349" y="1420134"/>
            <a:chExt cx="5173800" cy="4914899"/>
          </a:xfrm>
        </p:grpSpPr>
        <p:cxnSp>
          <p:nvCxnSpPr>
            <p:cNvPr id="9" name="직선 연결선 8">
              <a:extLst>
                <a:ext uri="{FF2B5EF4-FFF2-40B4-BE49-F238E27FC236}">
                  <a16:creationId xmlns:a16="http://schemas.microsoft.com/office/drawing/2014/main" id="{64AF058D-3410-4FD4-BBA9-8455463DAD00}"/>
                </a:ext>
              </a:extLst>
            </p:cNvPr>
            <p:cNvCxnSpPr/>
            <p:nvPr/>
          </p:nvCxnSpPr>
          <p:spPr>
            <a:xfrm>
              <a:off x="6098440" y="3169746"/>
              <a:ext cx="0" cy="1192863"/>
            </a:xfrm>
            <a:prstGeom prst="line">
              <a:avLst/>
            </a:prstGeom>
            <a:ln>
              <a:solidFill>
                <a:srgbClr val="655D5B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직선 연결선 9">
              <a:extLst>
                <a:ext uri="{FF2B5EF4-FFF2-40B4-BE49-F238E27FC236}">
                  <a16:creationId xmlns:a16="http://schemas.microsoft.com/office/drawing/2014/main" id="{A750CFFB-9403-4114-8908-3094C2C487A6}"/>
                </a:ext>
              </a:extLst>
            </p:cNvPr>
            <p:cNvCxnSpPr/>
            <p:nvPr/>
          </p:nvCxnSpPr>
          <p:spPr>
            <a:xfrm flipH="1">
              <a:off x="4792403" y="4369912"/>
              <a:ext cx="1288010" cy="774495"/>
            </a:xfrm>
            <a:prstGeom prst="line">
              <a:avLst/>
            </a:prstGeom>
            <a:ln>
              <a:solidFill>
                <a:srgbClr val="655D5B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직선 연결선 10">
              <a:extLst>
                <a:ext uri="{FF2B5EF4-FFF2-40B4-BE49-F238E27FC236}">
                  <a16:creationId xmlns:a16="http://schemas.microsoft.com/office/drawing/2014/main" id="{904B56A1-7EEE-445D-8B0D-84C7FE2E222B}"/>
                </a:ext>
              </a:extLst>
            </p:cNvPr>
            <p:cNvCxnSpPr/>
            <p:nvPr/>
          </p:nvCxnSpPr>
          <p:spPr>
            <a:xfrm>
              <a:off x="6127464" y="4369909"/>
              <a:ext cx="1072693" cy="679245"/>
            </a:xfrm>
            <a:prstGeom prst="line">
              <a:avLst/>
            </a:prstGeom>
            <a:ln>
              <a:solidFill>
                <a:srgbClr val="655D5B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그룹 2">
              <a:extLst>
                <a:ext uri="{FF2B5EF4-FFF2-40B4-BE49-F238E27FC236}">
                  <a16:creationId xmlns:a16="http://schemas.microsoft.com/office/drawing/2014/main" id="{EEF97B44-DCF7-4633-887F-3433BBD89660}"/>
                </a:ext>
              </a:extLst>
            </p:cNvPr>
            <p:cNvGrpSpPr/>
            <p:nvPr/>
          </p:nvGrpSpPr>
          <p:grpSpPr>
            <a:xfrm>
              <a:off x="3560349" y="1420134"/>
              <a:ext cx="5173800" cy="4914899"/>
              <a:chOff x="3560349" y="1420134"/>
              <a:chExt cx="5173800" cy="4914899"/>
            </a:xfrm>
          </p:grpSpPr>
          <p:sp>
            <p:nvSpPr>
              <p:cNvPr id="12" name="타원 11">
                <a:extLst>
                  <a:ext uri="{FF2B5EF4-FFF2-40B4-BE49-F238E27FC236}">
                    <a16:creationId xmlns:a16="http://schemas.microsoft.com/office/drawing/2014/main" id="{0CED8EF2-4835-49DE-89AB-3A66CA346A8B}"/>
                  </a:ext>
                </a:extLst>
              </p:cNvPr>
              <p:cNvSpPr/>
              <p:nvPr/>
            </p:nvSpPr>
            <p:spPr>
              <a:xfrm>
                <a:off x="3560349" y="4576267"/>
                <a:ext cx="1758766" cy="1758766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" name="타원 12">
                <a:extLst>
                  <a:ext uri="{FF2B5EF4-FFF2-40B4-BE49-F238E27FC236}">
                    <a16:creationId xmlns:a16="http://schemas.microsoft.com/office/drawing/2014/main" id="{5FE21F9E-F31B-4705-A6AF-73E00D21207F}"/>
                  </a:ext>
                </a:extLst>
              </p:cNvPr>
              <p:cNvSpPr/>
              <p:nvPr/>
            </p:nvSpPr>
            <p:spPr>
              <a:xfrm>
                <a:off x="5216617" y="1420134"/>
                <a:ext cx="1758766" cy="1758766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" name="타원 13">
                <a:extLst>
                  <a:ext uri="{FF2B5EF4-FFF2-40B4-BE49-F238E27FC236}">
                    <a16:creationId xmlns:a16="http://schemas.microsoft.com/office/drawing/2014/main" id="{A3A2B3F1-EE13-4D84-8849-F85444E0442E}"/>
                  </a:ext>
                </a:extLst>
              </p:cNvPr>
              <p:cNvSpPr/>
              <p:nvPr/>
            </p:nvSpPr>
            <p:spPr>
              <a:xfrm>
                <a:off x="6975383" y="4576267"/>
                <a:ext cx="1758766" cy="1758766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2D7A2D4-9D3D-4C7B-A5E4-49A812C22215}"/>
                  </a:ext>
                </a:extLst>
              </p:cNvPr>
              <p:cNvSpPr txBox="1"/>
              <p:nvPr/>
            </p:nvSpPr>
            <p:spPr>
              <a:xfrm>
                <a:off x="5546009" y="1886929"/>
                <a:ext cx="1099981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ko-KR" altLang="en-US" sz="4400" b="1" dirty="0" err="1">
                    <a:solidFill>
                      <a:schemeClr val="bg1"/>
                    </a:solidFill>
                    <a:latin typeface="강원교육모두 Bold" panose="02020603020101020101" pitchFamily="18" charset="-127"/>
                    <a:ea typeface="강원교육모두 Bold" panose="02020603020101020101" pitchFamily="18" charset="-127"/>
                  </a:rPr>
                  <a:t>다유</a:t>
                </a:r>
                <a:endParaRPr lang="ko-KR" altLang="en-US" sz="4400" b="1" dirty="0">
                  <a:solidFill>
                    <a:schemeClr val="bg1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F7AAAAC-DB4B-46DE-B4F6-83ACA4575C97}"/>
                  </a:ext>
                </a:extLst>
              </p:cNvPr>
              <p:cNvSpPr txBox="1"/>
              <p:nvPr/>
            </p:nvSpPr>
            <p:spPr>
              <a:xfrm>
                <a:off x="3823828" y="4886263"/>
                <a:ext cx="1165704" cy="11387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ko-KR" altLang="en-US" sz="4400" b="1" dirty="0">
                    <a:solidFill>
                      <a:schemeClr val="bg1"/>
                    </a:solidFill>
                    <a:latin typeface="강원교육모두 Bold" panose="02020603020101020101" pitchFamily="18" charset="-127"/>
                    <a:ea typeface="강원교육모두 Bold" panose="02020603020101020101" pitchFamily="18" charset="-127"/>
                  </a:rPr>
                  <a:t>음악</a:t>
                </a:r>
                <a:endParaRPr lang="en-US" altLang="ko-KR" sz="4400" b="1" dirty="0">
                  <a:solidFill>
                    <a:schemeClr val="bg1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endParaRPr>
              </a:p>
              <a:p>
                <a:pPr algn="ctr"/>
                <a:r>
                  <a:rPr lang="en-US" altLang="ko-KR" sz="2400" b="1" dirty="0">
                    <a:solidFill>
                      <a:schemeClr val="bg1"/>
                    </a:solidFill>
                    <a:latin typeface="강원교육모두 Bold" panose="02020603020101020101" pitchFamily="18" charset="-127"/>
                    <a:ea typeface="강원교육모두 Bold" panose="02020603020101020101" pitchFamily="18" charset="-127"/>
                  </a:rPr>
                  <a:t>(</a:t>
                </a:r>
                <a:r>
                  <a:rPr lang="ko-KR" altLang="en-US" sz="2400" b="1" dirty="0" err="1">
                    <a:solidFill>
                      <a:schemeClr val="bg1"/>
                    </a:solidFill>
                    <a:latin typeface="강원교육모두 Bold" panose="02020603020101020101" pitchFamily="18" charset="-127"/>
                    <a:ea typeface="강원교육모두 Bold" panose="02020603020101020101" pitchFamily="18" charset="-127"/>
                  </a:rPr>
                  <a:t>조루리</a:t>
                </a:r>
                <a:r>
                  <a:rPr lang="en-US" altLang="ko-KR" sz="2400" b="1" dirty="0">
                    <a:solidFill>
                      <a:schemeClr val="bg1"/>
                    </a:solidFill>
                    <a:latin typeface="강원교육모두 Bold" panose="02020603020101020101" pitchFamily="18" charset="-127"/>
                    <a:ea typeface="강원교육모두 Bold" panose="02020603020101020101" pitchFamily="18" charset="-127"/>
                  </a:rPr>
                  <a:t>)</a:t>
                </a:r>
                <a:endParaRPr lang="ko-KR" altLang="en-US" sz="2400" b="1" dirty="0">
                  <a:solidFill>
                    <a:schemeClr val="bg1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C5AFE3B-F576-4BCD-800F-B9617B04B405}"/>
                  </a:ext>
                </a:extLst>
              </p:cNvPr>
              <p:cNvSpPr txBox="1"/>
              <p:nvPr/>
            </p:nvSpPr>
            <p:spPr>
              <a:xfrm>
                <a:off x="7287944" y="4862470"/>
                <a:ext cx="1133644" cy="11387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ko-KR" altLang="en-US" sz="4400" b="1" dirty="0">
                    <a:solidFill>
                      <a:schemeClr val="bg1"/>
                    </a:solidFill>
                    <a:latin typeface="강원교육모두 Bold" panose="02020603020101020101" pitchFamily="18" charset="-127"/>
                    <a:ea typeface="강원교육모두 Bold" panose="02020603020101020101" pitchFamily="18" charset="-127"/>
                  </a:rPr>
                  <a:t>인형</a:t>
                </a:r>
                <a:endParaRPr lang="en-US" altLang="ko-KR" sz="4400" b="1" dirty="0">
                  <a:solidFill>
                    <a:schemeClr val="bg1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endParaRPr>
              </a:p>
              <a:p>
                <a:pPr algn="ctr"/>
                <a:r>
                  <a:rPr lang="en-US" altLang="ko-KR" sz="2400" b="1" dirty="0">
                    <a:solidFill>
                      <a:schemeClr val="bg1"/>
                    </a:solidFill>
                    <a:latin typeface="강원교육모두 Bold" panose="02020603020101020101" pitchFamily="18" charset="-127"/>
                    <a:ea typeface="강원교육모두 Bold" panose="02020603020101020101" pitchFamily="18" charset="-127"/>
                  </a:rPr>
                  <a:t>(</a:t>
                </a:r>
                <a:r>
                  <a:rPr lang="ko-KR" altLang="en-US" sz="2400" b="1" dirty="0" err="1">
                    <a:solidFill>
                      <a:schemeClr val="bg1"/>
                    </a:solidFill>
                    <a:latin typeface="강원교육모두 Bold" panose="02020603020101020101" pitchFamily="18" charset="-127"/>
                    <a:ea typeface="강원교육모두 Bold" panose="02020603020101020101" pitchFamily="18" charset="-127"/>
                  </a:rPr>
                  <a:t>인형사</a:t>
                </a:r>
                <a:r>
                  <a:rPr lang="en-US" altLang="ko-KR" sz="2400" b="1" dirty="0">
                    <a:solidFill>
                      <a:schemeClr val="bg1"/>
                    </a:solidFill>
                    <a:latin typeface="강원교육모두 Bold" panose="02020603020101020101" pitchFamily="18" charset="-127"/>
                    <a:ea typeface="강원교육모두 Bold" panose="02020603020101020101" pitchFamily="18" charset="-127"/>
                  </a:rPr>
                  <a:t>)</a:t>
                </a:r>
                <a:endParaRPr lang="ko-KR" altLang="en-US" sz="2400" b="1" dirty="0">
                  <a:solidFill>
                    <a:schemeClr val="bg1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endParaRPr>
              </a:p>
            </p:txBody>
          </p:sp>
        </p:grpSp>
      </p:grp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A3D365FE-2113-4944-8F27-5E9B538C17B4}"/>
              </a:ext>
            </a:extLst>
          </p:cNvPr>
          <p:cNvGrpSpPr/>
          <p:nvPr/>
        </p:nvGrpSpPr>
        <p:grpSpPr>
          <a:xfrm>
            <a:off x="474868" y="1289381"/>
            <a:ext cx="2858426" cy="835252"/>
            <a:chOff x="281014" y="430922"/>
            <a:chExt cx="2858426" cy="4670573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F238BEC-60C9-48F5-9FB1-8D1BE8432A05}"/>
                </a:ext>
              </a:extLst>
            </p:cNvPr>
            <p:cNvSpPr txBox="1"/>
            <p:nvPr/>
          </p:nvSpPr>
          <p:spPr>
            <a:xfrm>
              <a:off x="281014" y="4793718"/>
              <a:ext cx="285842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ko-KR" altLang="en-US" sz="1400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18D7457-CC9D-49E6-B554-4AB2038262D7}"/>
                </a:ext>
              </a:extLst>
            </p:cNvPr>
            <p:cNvSpPr txBox="1"/>
            <p:nvPr/>
          </p:nvSpPr>
          <p:spPr>
            <a:xfrm>
              <a:off x="335156" y="430922"/>
              <a:ext cx="2630848" cy="25815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spc="-150" dirty="0">
                  <a:solidFill>
                    <a:srgbClr val="655D5B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*</a:t>
              </a:r>
              <a:r>
                <a:rPr lang="ko-KR" altLang="en-US" sz="2400" b="1" spc="-150" dirty="0">
                  <a:solidFill>
                    <a:srgbClr val="655D5B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세 역할의 조화가 요구 </a:t>
              </a:r>
            </a:p>
          </p:txBody>
        </p:sp>
      </p:grp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06D2F1B6-AD9B-452B-B936-7CBCA061CE44}"/>
              </a:ext>
            </a:extLst>
          </p:cNvPr>
          <p:cNvGrpSpPr/>
          <p:nvPr/>
        </p:nvGrpSpPr>
        <p:grpSpPr>
          <a:xfrm>
            <a:off x="8961204" y="4484204"/>
            <a:ext cx="2858426" cy="865674"/>
            <a:chOff x="281014" y="4235821"/>
            <a:chExt cx="2858426" cy="865674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A5D37AC-531B-4AC5-B347-0CF6B5AFC2DA}"/>
                </a:ext>
              </a:extLst>
            </p:cNvPr>
            <p:cNvSpPr txBox="1"/>
            <p:nvPr/>
          </p:nvSpPr>
          <p:spPr>
            <a:xfrm>
              <a:off x="281014" y="4793718"/>
              <a:ext cx="285842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ko-KR" altLang="en-US" sz="1400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A8F5BFE-7F61-4E80-9309-F82CFC709416}"/>
                </a:ext>
              </a:extLst>
            </p:cNvPr>
            <p:cNvSpPr txBox="1"/>
            <p:nvPr/>
          </p:nvSpPr>
          <p:spPr>
            <a:xfrm>
              <a:off x="1162633" y="4235821"/>
              <a:ext cx="1847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ko-KR" altLang="en-US" sz="2000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endParaRPr>
            </a:p>
          </p:txBody>
        </p:sp>
      </p:grp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18F0CA2A-5060-41F4-8DB2-764E25596988}"/>
              </a:ext>
            </a:extLst>
          </p:cNvPr>
          <p:cNvSpPr/>
          <p:nvPr/>
        </p:nvSpPr>
        <p:spPr>
          <a:xfrm>
            <a:off x="-5" y="-1"/>
            <a:ext cx="86586" cy="687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A3651F8C-2FCF-4FE3-A8F0-B230EEC8C580}"/>
              </a:ext>
            </a:extLst>
          </p:cNvPr>
          <p:cNvGrpSpPr/>
          <p:nvPr/>
        </p:nvGrpSpPr>
        <p:grpSpPr>
          <a:xfrm>
            <a:off x="8459169" y="2304305"/>
            <a:ext cx="3289168" cy="3072451"/>
            <a:chOff x="8459169" y="2304305"/>
            <a:chExt cx="3289168" cy="3072451"/>
          </a:xfrm>
        </p:grpSpPr>
        <p:pic>
          <p:nvPicPr>
            <p:cNvPr id="4" name="그림 3" descr="텍스트, 무용수이(가) 표시된 사진&#10;&#10;자동 생성된 설명">
              <a:extLst>
                <a:ext uri="{FF2B5EF4-FFF2-40B4-BE49-F238E27FC236}">
                  <a16:creationId xmlns:a16="http://schemas.microsoft.com/office/drawing/2014/main" id="{2119F586-6DC4-4ED7-B94B-CB1BDEC0131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59169" y="2304305"/>
              <a:ext cx="3102977" cy="2068651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4AA8E01-1BD8-45C7-A64A-131881A3FDE2}"/>
                </a:ext>
              </a:extLst>
            </p:cNvPr>
            <p:cNvSpPr txBox="1"/>
            <p:nvPr/>
          </p:nvSpPr>
          <p:spPr>
            <a:xfrm>
              <a:off x="8883288" y="4484204"/>
              <a:ext cx="2865049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ko-KR" sz="1600" dirty="0">
                  <a:solidFill>
                    <a:srgbClr val="554F4D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&lt;</a:t>
              </a:r>
              <a:r>
                <a:rPr lang="ko-KR" altLang="en-US" sz="1600" dirty="0" err="1">
                  <a:solidFill>
                    <a:srgbClr val="554F4D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죠루리와</a:t>
              </a:r>
              <a:r>
                <a:rPr lang="ko-KR" altLang="en-US" sz="1600" dirty="0">
                  <a:solidFill>
                    <a:srgbClr val="554F4D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 </a:t>
              </a:r>
              <a:r>
                <a:rPr lang="ko-KR" altLang="en-US" sz="1600" dirty="0" err="1">
                  <a:solidFill>
                    <a:srgbClr val="554F4D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인형사</a:t>
              </a:r>
              <a:r>
                <a:rPr lang="en-US" altLang="ko-KR" sz="1600" dirty="0">
                  <a:solidFill>
                    <a:srgbClr val="554F4D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&gt;</a:t>
              </a:r>
            </a:p>
            <a:p>
              <a:pPr algn="l"/>
              <a:r>
                <a:rPr lang="en-US" altLang="ko-KR" sz="1200" dirty="0">
                  <a:solidFill>
                    <a:srgbClr val="554F4D"/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(</a:t>
              </a:r>
              <a:r>
                <a:rPr lang="ko-KR" altLang="en-US" sz="1200" dirty="0">
                  <a:solidFill>
                    <a:srgbClr val="554F4D"/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사진출처</a:t>
              </a:r>
              <a:r>
                <a:rPr lang="en-US" altLang="ko-KR" sz="1200" dirty="0">
                  <a:solidFill>
                    <a:srgbClr val="554F4D"/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: https://static.tokyo-np.co.jp/image/article/size1/3/5/a/2/35a22dc5a3f3e048e7e0f2a211f8a02c_1.jpg)</a:t>
              </a:r>
              <a:endParaRPr lang="ko-KR" altLang="en-US" sz="1200" dirty="0">
                <a:solidFill>
                  <a:srgbClr val="554F4D"/>
                </a:solidFill>
                <a:latin typeface="강원교육모두 Light" panose="02020603020101020101" pitchFamily="18" charset="-127"/>
                <a:ea typeface="강원교육모두 Light" panose="02020603020101020101" pitchFamily="18" charset="-127"/>
              </a:endParaRPr>
            </a:p>
          </p:txBody>
        </p:sp>
      </p:grp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2D48863A-FA15-4DAC-8948-C6A8DCBCF919}"/>
              </a:ext>
            </a:extLst>
          </p:cNvPr>
          <p:cNvGrpSpPr/>
          <p:nvPr/>
        </p:nvGrpSpPr>
        <p:grpSpPr>
          <a:xfrm>
            <a:off x="677739" y="2058665"/>
            <a:ext cx="3344857" cy="3518146"/>
            <a:chOff x="677739" y="2058665"/>
            <a:chExt cx="3344857" cy="3518146"/>
          </a:xfrm>
        </p:grpSpPr>
        <p:pic>
          <p:nvPicPr>
            <p:cNvPr id="26" name="그림 25" descr="텍스트이(가) 표시된 사진&#10;&#10;자동 생성된 설명">
              <a:extLst>
                <a:ext uri="{FF2B5EF4-FFF2-40B4-BE49-F238E27FC236}">
                  <a16:creationId xmlns:a16="http://schemas.microsoft.com/office/drawing/2014/main" id="{27B1F853-8A2D-4AE7-9289-C99E337154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1676" y="2058665"/>
              <a:ext cx="3280920" cy="2564980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E7EA74D-9A75-4F9B-9175-7238B853B0DE}"/>
                </a:ext>
              </a:extLst>
            </p:cNvPr>
            <p:cNvSpPr txBox="1"/>
            <p:nvPr/>
          </p:nvSpPr>
          <p:spPr>
            <a:xfrm>
              <a:off x="677739" y="4684259"/>
              <a:ext cx="2970896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ko-KR" sz="1600" dirty="0">
                  <a:solidFill>
                    <a:srgbClr val="554F4D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&lt;</a:t>
              </a:r>
              <a:r>
                <a:rPr lang="ko-KR" altLang="en-US" sz="1600" dirty="0" err="1">
                  <a:solidFill>
                    <a:srgbClr val="554F4D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다유와</a:t>
              </a:r>
              <a:r>
                <a:rPr lang="ko-KR" altLang="en-US" sz="1600" dirty="0">
                  <a:solidFill>
                    <a:srgbClr val="554F4D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 샤미센</a:t>
              </a:r>
              <a:r>
                <a:rPr lang="en-US" altLang="ko-KR" sz="1600" dirty="0">
                  <a:solidFill>
                    <a:srgbClr val="554F4D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&gt;</a:t>
              </a:r>
            </a:p>
            <a:p>
              <a:pPr algn="l"/>
              <a:r>
                <a:rPr lang="en-US" altLang="ko-KR" sz="1200" dirty="0">
                  <a:solidFill>
                    <a:srgbClr val="554F4D"/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(</a:t>
              </a:r>
              <a:r>
                <a:rPr lang="ko-KR" altLang="en-US" sz="1200" dirty="0">
                  <a:solidFill>
                    <a:srgbClr val="554F4D"/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사진 출처</a:t>
              </a:r>
              <a:r>
                <a:rPr lang="en-US" altLang="ko-KR" sz="1200" dirty="0">
                  <a:solidFill>
                    <a:srgbClr val="554F4D"/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:</a:t>
              </a:r>
            </a:p>
            <a:p>
              <a:pPr algn="l"/>
              <a:r>
                <a:rPr lang="en-US" altLang="ko-KR" sz="1200" dirty="0">
                  <a:solidFill>
                    <a:srgbClr val="554F4D"/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https://www.bunraku.or.jp/images/about03.jpg)</a:t>
              </a:r>
              <a:endParaRPr lang="ko-KR" altLang="en-US" sz="1200" dirty="0">
                <a:solidFill>
                  <a:srgbClr val="554F4D"/>
                </a:solidFill>
                <a:latin typeface="강원교육모두 Light" panose="02020603020101020101" pitchFamily="18" charset="-127"/>
                <a:ea typeface="강원교육모두 Light" panose="02020603020101020101" pitchFamily="18" charset="-127"/>
              </a:endParaRPr>
            </a:p>
          </p:txBody>
        </p:sp>
      </p:grp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3C6AF92E-6F15-424A-8A00-EE9A4913268C}"/>
              </a:ext>
            </a:extLst>
          </p:cNvPr>
          <p:cNvGrpSpPr/>
          <p:nvPr/>
        </p:nvGrpSpPr>
        <p:grpSpPr>
          <a:xfrm>
            <a:off x="1950730" y="2299516"/>
            <a:ext cx="3265887" cy="639552"/>
            <a:chOff x="1950730" y="2299516"/>
            <a:chExt cx="3265887" cy="639552"/>
          </a:xfrm>
        </p:grpSpPr>
        <p:cxnSp>
          <p:nvCxnSpPr>
            <p:cNvPr id="33" name="연결선: 꺾임 32">
              <a:extLst>
                <a:ext uri="{FF2B5EF4-FFF2-40B4-BE49-F238E27FC236}">
                  <a16:creationId xmlns:a16="http://schemas.microsoft.com/office/drawing/2014/main" id="{E848185D-50B7-4BC1-87F5-22D05EB203B5}"/>
                </a:ext>
              </a:extLst>
            </p:cNvPr>
            <p:cNvCxnSpPr>
              <a:stCxn id="13" idx="2"/>
            </p:cNvCxnSpPr>
            <p:nvPr/>
          </p:nvCxnSpPr>
          <p:spPr>
            <a:xfrm rot="10800000" flipV="1">
              <a:off x="1990165" y="2299516"/>
              <a:ext cx="3226452" cy="551259"/>
            </a:xfrm>
            <a:prstGeom prst="bentConnector3">
              <a:avLst/>
            </a:prstGeom>
            <a:ln>
              <a:solidFill>
                <a:srgbClr val="B98A7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타원 33">
              <a:extLst>
                <a:ext uri="{FF2B5EF4-FFF2-40B4-BE49-F238E27FC236}">
                  <a16:creationId xmlns:a16="http://schemas.microsoft.com/office/drawing/2014/main" id="{7D7CDD4A-E342-4F4E-A7F6-14BE29D3CC02}"/>
                </a:ext>
              </a:extLst>
            </p:cNvPr>
            <p:cNvSpPr/>
            <p:nvPr/>
          </p:nvSpPr>
          <p:spPr>
            <a:xfrm>
              <a:off x="1950730" y="2795068"/>
              <a:ext cx="144000" cy="144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4182F55A-0162-47ED-888C-2130BA3EDC1E}"/>
              </a:ext>
            </a:extLst>
          </p:cNvPr>
          <p:cNvGrpSpPr/>
          <p:nvPr/>
        </p:nvGrpSpPr>
        <p:grpSpPr>
          <a:xfrm>
            <a:off x="3488349" y="3694176"/>
            <a:ext cx="951383" cy="882091"/>
            <a:chOff x="3488349" y="3694176"/>
            <a:chExt cx="951383" cy="882091"/>
          </a:xfrm>
        </p:grpSpPr>
        <p:cxnSp>
          <p:nvCxnSpPr>
            <p:cNvPr id="38" name="연결선: 꺾임 37">
              <a:extLst>
                <a:ext uri="{FF2B5EF4-FFF2-40B4-BE49-F238E27FC236}">
                  <a16:creationId xmlns:a16="http://schemas.microsoft.com/office/drawing/2014/main" id="{18166DAA-A0A9-4929-8DA6-AC1A1E8FE38F}"/>
                </a:ext>
              </a:extLst>
            </p:cNvPr>
            <p:cNvCxnSpPr>
              <a:stCxn id="12" idx="0"/>
            </p:cNvCxnSpPr>
            <p:nvPr/>
          </p:nvCxnSpPr>
          <p:spPr>
            <a:xfrm rot="16200000" flipV="1">
              <a:off x="3594996" y="3731530"/>
              <a:ext cx="810090" cy="879383"/>
            </a:xfrm>
            <a:prstGeom prst="bentConnector2">
              <a:avLst/>
            </a:prstGeom>
            <a:ln>
              <a:solidFill>
                <a:srgbClr val="B98A7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타원 38">
              <a:extLst>
                <a:ext uri="{FF2B5EF4-FFF2-40B4-BE49-F238E27FC236}">
                  <a16:creationId xmlns:a16="http://schemas.microsoft.com/office/drawing/2014/main" id="{D9463560-93C1-4ED2-8316-A99F73E06FEF}"/>
                </a:ext>
              </a:extLst>
            </p:cNvPr>
            <p:cNvSpPr/>
            <p:nvPr/>
          </p:nvSpPr>
          <p:spPr>
            <a:xfrm>
              <a:off x="3488349" y="3694176"/>
              <a:ext cx="144000" cy="144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5640D197-AEB9-4B6B-B6FF-6617F2A6C853}"/>
              </a:ext>
            </a:extLst>
          </p:cNvPr>
          <p:cNvGrpSpPr/>
          <p:nvPr/>
        </p:nvGrpSpPr>
        <p:grpSpPr>
          <a:xfrm>
            <a:off x="7854766" y="3689309"/>
            <a:ext cx="1033221" cy="886959"/>
            <a:chOff x="7854766" y="3689309"/>
            <a:chExt cx="1033221" cy="886959"/>
          </a:xfrm>
        </p:grpSpPr>
        <p:cxnSp>
          <p:nvCxnSpPr>
            <p:cNvPr id="48" name="연결선: 꺾임 47">
              <a:extLst>
                <a:ext uri="{FF2B5EF4-FFF2-40B4-BE49-F238E27FC236}">
                  <a16:creationId xmlns:a16="http://schemas.microsoft.com/office/drawing/2014/main" id="{2FB04697-32C0-49C6-9E23-9BBBC38DDBA8}"/>
                </a:ext>
              </a:extLst>
            </p:cNvPr>
            <p:cNvCxnSpPr>
              <a:stCxn id="14" idx="0"/>
            </p:cNvCxnSpPr>
            <p:nvPr/>
          </p:nvCxnSpPr>
          <p:spPr>
            <a:xfrm rot="5400000" flipH="1" flipV="1">
              <a:off x="7946420" y="3674523"/>
              <a:ext cx="810091" cy="993399"/>
            </a:xfrm>
            <a:prstGeom prst="bentConnector2">
              <a:avLst/>
            </a:prstGeom>
            <a:ln>
              <a:solidFill>
                <a:srgbClr val="B98A7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타원 48">
              <a:extLst>
                <a:ext uri="{FF2B5EF4-FFF2-40B4-BE49-F238E27FC236}">
                  <a16:creationId xmlns:a16="http://schemas.microsoft.com/office/drawing/2014/main" id="{9FC1749B-4675-4FA4-BCA8-207DC5AEC486}"/>
                </a:ext>
              </a:extLst>
            </p:cNvPr>
            <p:cNvSpPr/>
            <p:nvPr/>
          </p:nvSpPr>
          <p:spPr>
            <a:xfrm>
              <a:off x="8743987" y="3689309"/>
              <a:ext cx="144000" cy="144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1266027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1C2A5CB6-509E-4BDD-AF92-C1B2290457EE}"/>
              </a:ext>
            </a:extLst>
          </p:cNvPr>
          <p:cNvCxnSpPr>
            <a:cxnSpLocks/>
          </p:cNvCxnSpPr>
          <p:nvPr/>
        </p:nvCxnSpPr>
        <p:spPr>
          <a:xfrm>
            <a:off x="622300" y="1143000"/>
            <a:ext cx="11569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45A5B82-5CCC-4A00-B9DD-C58D174766AA}"/>
              </a:ext>
            </a:extLst>
          </p:cNvPr>
          <p:cNvSpPr txBox="1"/>
          <p:nvPr/>
        </p:nvSpPr>
        <p:spPr>
          <a:xfrm>
            <a:off x="811411" y="350594"/>
            <a:ext cx="2509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ko-KR" altLang="en-US" sz="3600" dirty="0" err="1">
                <a:solidFill>
                  <a:srgbClr val="554F4D"/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분라쿠의</a:t>
            </a:r>
            <a:r>
              <a:rPr lang="ko-KR" altLang="en-US" sz="3600" dirty="0">
                <a:solidFill>
                  <a:srgbClr val="554F4D"/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 특징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AB74CB-F4B7-408A-9AD9-CD3871E03EC6}"/>
              </a:ext>
            </a:extLst>
          </p:cNvPr>
          <p:cNvSpPr txBox="1"/>
          <p:nvPr/>
        </p:nvSpPr>
        <p:spPr>
          <a:xfrm>
            <a:off x="811411" y="92891"/>
            <a:ext cx="5581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ko-KR" sz="1100" dirty="0">
                <a:solidFill>
                  <a:srgbClr val="554F4D"/>
                </a:solidFill>
              </a:rPr>
              <a:t>Part 1</a:t>
            </a:r>
            <a:endParaRPr lang="ko-KR" altLang="en-US" sz="1100" dirty="0">
              <a:solidFill>
                <a:srgbClr val="554F4D"/>
              </a:solidFill>
            </a:endParaRPr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B3683B42-5305-43E4-AB0A-6A06E4144F4C}"/>
              </a:ext>
            </a:extLst>
          </p:cNvPr>
          <p:cNvGrpSpPr/>
          <p:nvPr/>
        </p:nvGrpSpPr>
        <p:grpSpPr>
          <a:xfrm>
            <a:off x="1227855" y="5070285"/>
            <a:ext cx="10257491" cy="914400"/>
            <a:chOff x="1227855" y="5070285"/>
            <a:chExt cx="10257491" cy="914400"/>
          </a:xfrm>
        </p:grpSpPr>
        <p:pic>
          <p:nvPicPr>
            <p:cNvPr id="26" name="그래픽 25" descr="배지 체크 표시1">
              <a:extLst>
                <a:ext uri="{FF2B5EF4-FFF2-40B4-BE49-F238E27FC236}">
                  <a16:creationId xmlns:a16="http://schemas.microsoft.com/office/drawing/2014/main" id="{B078BB3F-B0DE-447E-8504-FC526134043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27855" y="5070285"/>
              <a:ext cx="914400" cy="914400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8CB404B-6AB8-4E0A-B312-5319C38C963B}"/>
                </a:ext>
              </a:extLst>
            </p:cNvPr>
            <p:cNvSpPr txBox="1"/>
            <p:nvPr/>
          </p:nvSpPr>
          <p:spPr>
            <a:xfrm>
              <a:off x="2143759" y="5263314"/>
              <a:ext cx="9341587" cy="5346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ko-KR" altLang="en-US" sz="2800" dirty="0">
                  <a:solidFill>
                    <a:srgbClr val="655D5B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인형</a:t>
              </a:r>
              <a:r>
                <a:rPr lang="en-US" altLang="ko-KR" sz="2800" dirty="0">
                  <a:solidFill>
                    <a:srgbClr val="655D5B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(</a:t>
              </a:r>
              <a:r>
                <a:rPr lang="ko-KR" altLang="en-US" sz="2800" dirty="0" err="1">
                  <a:solidFill>
                    <a:srgbClr val="655D5B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인형사</a:t>
              </a:r>
              <a:r>
                <a:rPr lang="en-US" altLang="ko-KR" sz="2800" dirty="0">
                  <a:solidFill>
                    <a:srgbClr val="655D5B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): </a:t>
              </a:r>
              <a:r>
                <a:rPr lang="ko-KR" altLang="en-US" sz="2800" dirty="0">
                  <a:solidFill>
                    <a:srgbClr val="655D5B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세 명의 인형사가 조종</a:t>
              </a:r>
              <a:r>
                <a:rPr lang="en-US" altLang="ko-KR" sz="2800" dirty="0">
                  <a:solidFill>
                    <a:srgbClr val="655D5B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 </a:t>
              </a:r>
            </a:p>
          </p:txBody>
        </p:sp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51D2AE7F-3345-490D-949E-2F95AE15A444}"/>
              </a:ext>
            </a:extLst>
          </p:cNvPr>
          <p:cNvGrpSpPr/>
          <p:nvPr/>
        </p:nvGrpSpPr>
        <p:grpSpPr>
          <a:xfrm>
            <a:off x="1229360" y="3360318"/>
            <a:ext cx="5901423" cy="1431739"/>
            <a:chOff x="1229360" y="3360318"/>
            <a:chExt cx="5901423" cy="1431739"/>
          </a:xfrm>
        </p:grpSpPr>
        <p:pic>
          <p:nvPicPr>
            <p:cNvPr id="25" name="그래픽 24" descr="배지 체크 표시1">
              <a:extLst>
                <a:ext uri="{FF2B5EF4-FFF2-40B4-BE49-F238E27FC236}">
                  <a16:creationId xmlns:a16="http://schemas.microsoft.com/office/drawing/2014/main" id="{CA992483-C964-4113-9BFF-7029AFCBCC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29360" y="3429000"/>
              <a:ext cx="914400" cy="914400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0EC5379-0130-4AB0-9E24-EF4B4BB1A3C9}"/>
                </a:ext>
              </a:extLst>
            </p:cNvPr>
            <p:cNvSpPr txBox="1"/>
            <p:nvPr/>
          </p:nvSpPr>
          <p:spPr>
            <a:xfrm>
              <a:off x="2143760" y="3360318"/>
              <a:ext cx="4987023" cy="14317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ko-KR" altLang="en-US" sz="2800" dirty="0" err="1">
                  <a:solidFill>
                    <a:srgbClr val="655D5B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조루리</a:t>
              </a:r>
              <a:r>
                <a:rPr lang="en-US" altLang="ko-KR" sz="2800" dirty="0">
                  <a:solidFill>
                    <a:srgbClr val="655D5B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: </a:t>
              </a:r>
              <a:r>
                <a:rPr lang="ko-KR" altLang="en-US" sz="2800" dirty="0">
                  <a:solidFill>
                    <a:srgbClr val="655D5B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이야기체 음악</a:t>
              </a:r>
              <a:endParaRPr lang="en-US" altLang="ko-KR" sz="2800" dirty="0">
                <a:solidFill>
                  <a:srgbClr val="655D5B"/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endParaRPr>
            </a:p>
            <a:p>
              <a:pPr algn="just">
                <a:lnSpc>
                  <a:spcPct val="120000"/>
                </a:lnSpc>
              </a:pPr>
              <a:r>
                <a:rPr lang="en-US" altLang="ko-KR" sz="2400" dirty="0">
                  <a:solidFill>
                    <a:srgbClr val="655D5B"/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(</a:t>
              </a:r>
              <a:r>
                <a:rPr lang="ko-KR" altLang="en-US" sz="2400" dirty="0">
                  <a:solidFill>
                    <a:srgbClr val="655D5B"/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샤미센</a:t>
              </a:r>
              <a:r>
                <a:rPr lang="en-US" altLang="ko-KR" sz="2400" dirty="0">
                  <a:solidFill>
                    <a:srgbClr val="655D5B"/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 </a:t>
              </a:r>
              <a:r>
                <a:rPr lang="ko-KR" altLang="en-US" sz="2400" dirty="0">
                  <a:solidFill>
                    <a:srgbClr val="655D5B"/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사용</a:t>
              </a:r>
              <a:r>
                <a:rPr lang="en-US" altLang="ko-KR" sz="2400" dirty="0">
                  <a:solidFill>
                    <a:srgbClr val="655D5B"/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 -</a:t>
              </a:r>
              <a:r>
                <a:rPr lang="ko-KR" altLang="en-US" sz="2400" dirty="0">
                  <a:solidFill>
                    <a:srgbClr val="655D5B"/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분위기 조성 및 등장인물 심리 표현</a:t>
              </a:r>
              <a:r>
                <a:rPr lang="en-US" altLang="ko-KR" sz="2400" dirty="0">
                  <a:solidFill>
                    <a:srgbClr val="655D5B"/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)</a:t>
              </a:r>
            </a:p>
          </p:txBody>
        </p:sp>
      </p:grp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2C96F192-B464-4F15-9A32-37041458C83B}"/>
              </a:ext>
            </a:extLst>
          </p:cNvPr>
          <p:cNvSpPr/>
          <p:nvPr/>
        </p:nvSpPr>
        <p:spPr>
          <a:xfrm>
            <a:off x="-5" y="-1"/>
            <a:ext cx="86586" cy="687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411DA98F-968F-4C78-AE47-23D786819890}"/>
              </a:ext>
            </a:extLst>
          </p:cNvPr>
          <p:cNvGrpSpPr/>
          <p:nvPr/>
        </p:nvGrpSpPr>
        <p:grpSpPr>
          <a:xfrm>
            <a:off x="1229360" y="1916260"/>
            <a:ext cx="10255987" cy="914400"/>
            <a:chOff x="1229360" y="1916260"/>
            <a:chExt cx="10255987" cy="914400"/>
          </a:xfrm>
        </p:grpSpPr>
        <p:pic>
          <p:nvPicPr>
            <p:cNvPr id="4" name="그래픽 3" descr="배지 체크 표시1">
              <a:extLst>
                <a:ext uri="{FF2B5EF4-FFF2-40B4-BE49-F238E27FC236}">
                  <a16:creationId xmlns:a16="http://schemas.microsoft.com/office/drawing/2014/main" id="{0CB374E3-98FB-4E1F-8974-FA039956DA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29360" y="1916260"/>
              <a:ext cx="914400" cy="91440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7E7B752-7C31-4CD0-B0EB-EFE02ACCF8F2}"/>
                </a:ext>
              </a:extLst>
            </p:cNvPr>
            <p:cNvSpPr txBox="1"/>
            <p:nvPr/>
          </p:nvSpPr>
          <p:spPr>
            <a:xfrm>
              <a:off x="2143760" y="2172997"/>
              <a:ext cx="9341587" cy="5346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ko-KR" sz="2800" dirty="0">
                  <a:solidFill>
                    <a:srgbClr val="655D5B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 </a:t>
              </a:r>
              <a:r>
                <a:rPr lang="ko-KR" altLang="en-US" sz="2800" dirty="0" err="1">
                  <a:solidFill>
                    <a:srgbClr val="655D5B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다유</a:t>
              </a:r>
              <a:r>
                <a:rPr lang="en-US" altLang="ko-KR" sz="2800" dirty="0">
                  <a:solidFill>
                    <a:srgbClr val="655D5B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: </a:t>
              </a:r>
              <a:r>
                <a:rPr lang="ko-KR" altLang="en-US" sz="2800" dirty="0">
                  <a:solidFill>
                    <a:srgbClr val="655D5B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이야기꾼</a:t>
              </a:r>
            </a:p>
          </p:txBody>
        </p:sp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374FDB7F-EB44-40B7-AC26-B25A989C70B1}"/>
              </a:ext>
            </a:extLst>
          </p:cNvPr>
          <p:cNvGrpSpPr/>
          <p:nvPr/>
        </p:nvGrpSpPr>
        <p:grpSpPr>
          <a:xfrm>
            <a:off x="7972378" y="1246310"/>
            <a:ext cx="3971672" cy="5311277"/>
            <a:chOff x="7972378" y="1246310"/>
            <a:chExt cx="3971672" cy="5311277"/>
          </a:xfrm>
        </p:grpSpPr>
        <p:pic>
          <p:nvPicPr>
            <p:cNvPr id="5" name="그림 4" descr="텍스트이(가) 표시된 사진&#10;&#10;자동 생성된 설명">
              <a:extLst>
                <a:ext uri="{FF2B5EF4-FFF2-40B4-BE49-F238E27FC236}">
                  <a16:creationId xmlns:a16="http://schemas.microsoft.com/office/drawing/2014/main" id="{CC46BF9F-E03D-4178-AB89-D16F6D99DE7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69909" y="1246310"/>
              <a:ext cx="3099184" cy="4383377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500A796-C664-4A86-9BFD-469400037FE0}"/>
                </a:ext>
              </a:extLst>
            </p:cNvPr>
            <p:cNvSpPr txBox="1"/>
            <p:nvPr/>
          </p:nvSpPr>
          <p:spPr>
            <a:xfrm>
              <a:off x="8133742" y="6095922"/>
              <a:ext cx="33516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ko-KR" sz="1200" dirty="0">
                  <a:solidFill>
                    <a:srgbClr val="554F4D"/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(</a:t>
              </a:r>
              <a:r>
                <a:rPr lang="ko-KR" altLang="en-US" sz="1200" dirty="0">
                  <a:solidFill>
                    <a:srgbClr val="554F4D"/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사진출처</a:t>
              </a:r>
              <a:r>
                <a:rPr lang="en-US" altLang="ko-KR" sz="1200" dirty="0">
                  <a:solidFill>
                    <a:srgbClr val="554F4D"/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: https://arsk.jp/wp/wp-content/uploads/2018/11/bunraku-724x1024.jpg)</a:t>
              </a:r>
              <a:endParaRPr lang="ko-KR" altLang="en-US" sz="1200" dirty="0">
                <a:solidFill>
                  <a:srgbClr val="554F4D"/>
                </a:solidFill>
                <a:latin typeface="강원교육모두 Light" panose="02020603020101020101" pitchFamily="18" charset="-127"/>
                <a:ea typeface="강원교육모두 Light" panose="02020603020101020101" pitchFamily="18" charset="-127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B988BD2-3558-41CA-8D90-9C0C2E070618}"/>
                </a:ext>
              </a:extLst>
            </p:cNvPr>
            <p:cNvSpPr txBox="1"/>
            <p:nvPr/>
          </p:nvSpPr>
          <p:spPr>
            <a:xfrm>
              <a:off x="7972378" y="5665468"/>
              <a:ext cx="39716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ko-KR" dirty="0">
                  <a:solidFill>
                    <a:srgbClr val="554F4D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&lt;2019</a:t>
              </a:r>
              <a:r>
                <a:rPr lang="ko-KR" altLang="en-US" dirty="0">
                  <a:solidFill>
                    <a:srgbClr val="554F4D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년 제 </a:t>
              </a:r>
              <a:r>
                <a:rPr lang="en-US" altLang="ko-KR" dirty="0">
                  <a:solidFill>
                    <a:srgbClr val="554F4D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33</a:t>
              </a:r>
              <a:r>
                <a:rPr lang="ko-KR" altLang="en-US" dirty="0">
                  <a:solidFill>
                    <a:srgbClr val="554F4D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회 </a:t>
              </a:r>
              <a:r>
                <a:rPr lang="ko-KR" altLang="en-US" dirty="0" err="1">
                  <a:solidFill>
                    <a:srgbClr val="554F4D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쿠라</a:t>
              </a:r>
              <a:r>
                <a:rPr lang="ko-KR" altLang="en-US" dirty="0">
                  <a:solidFill>
                    <a:srgbClr val="554F4D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 음악제 </a:t>
              </a:r>
              <a:r>
                <a:rPr lang="ko-KR" altLang="en-US" dirty="0" err="1">
                  <a:solidFill>
                    <a:srgbClr val="554F4D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분라쿠</a:t>
              </a:r>
              <a:r>
                <a:rPr lang="ko-KR" altLang="en-US" dirty="0">
                  <a:solidFill>
                    <a:srgbClr val="554F4D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 포스터</a:t>
              </a:r>
              <a:r>
                <a:rPr lang="en-US" altLang="ko-KR" dirty="0">
                  <a:solidFill>
                    <a:srgbClr val="554F4D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&gt;</a:t>
              </a:r>
              <a:endParaRPr lang="ko-KR" altLang="en-US" dirty="0">
                <a:solidFill>
                  <a:srgbClr val="554F4D"/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76827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64090E18-C874-40D2-A953-CC4531BE9648}"/>
              </a:ext>
            </a:extLst>
          </p:cNvPr>
          <p:cNvGrpSpPr/>
          <p:nvPr/>
        </p:nvGrpSpPr>
        <p:grpSpPr>
          <a:xfrm>
            <a:off x="1498829" y="1079058"/>
            <a:ext cx="9194341" cy="3770263"/>
            <a:chOff x="1103979" y="1282258"/>
            <a:chExt cx="9194341" cy="3770263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5222718-842E-4663-BE03-5E49CBE910C1}"/>
                </a:ext>
              </a:extLst>
            </p:cNvPr>
            <p:cNvSpPr txBox="1"/>
            <p:nvPr/>
          </p:nvSpPr>
          <p:spPr>
            <a:xfrm>
              <a:off x="1103979" y="1282258"/>
              <a:ext cx="1035861" cy="37702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ko-KR" sz="23900" dirty="0">
                  <a:solidFill>
                    <a:srgbClr val="655D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[</a:t>
              </a:r>
              <a:endParaRPr lang="ko-KR" altLang="en-US" sz="23900" dirty="0">
                <a:solidFill>
                  <a:srgbClr val="655D5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098BC90-2400-4F69-A3E5-E342CC448F55}"/>
                </a:ext>
              </a:extLst>
            </p:cNvPr>
            <p:cNvSpPr txBox="1"/>
            <p:nvPr/>
          </p:nvSpPr>
          <p:spPr>
            <a:xfrm>
              <a:off x="9262459" y="1282258"/>
              <a:ext cx="1035861" cy="37702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ko-KR" sz="23900" dirty="0">
                  <a:solidFill>
                    <a:srgbClr val="655D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]</a:t>
              </a:r>
              <a:endParaRPr lang="ko-KR" altLang="en-US" sz="23900" dirty="0">
                <a:solidFill>
                  <a:srgbClr val="655D5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501224E-854D-4A0E-990D-A9805FC6A289}"/>
              </a:ext>
            </a:extLst>
          </p:cNvPr>
          <p:cNvSpPr txBox="1"/>
          <p:nvPr/>
        </p:nvSpPr>
        <p:spPr>
          <a:xfrm>
            <a:off x="2933700" y="2066282"/>
            <a:ext cx="6324600" cy="17958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3600" b="1" kern="100" dirty="0">
                <a:solidFill>
                  <a:srgbClr val="554F4D"/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Part 3. </a:t>
            </a:r>
          </a:p>
          <a:p>
            <a:pPr algn="ctr" fontAlgn="base">
              <a:lnSpc>
                <a:spcPct val="160000"/>
              </a:lnSpc>
            </a:pPr>
            <a:r>
              <a:rPr lang="ko-KR" altLang="en-US" sz="4000" b="1" kern="100" dirty="0">
                <a:solidFill>
                  <a:srgbClr val="554F4D"/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가부키</a:t>
            </a:r>
            <a:r>
              <a:rPr lang="en-US" altLang="ko-KR" sz="3600" b="1" kern="100" spc="0" dirty="0">
                <a:solidFill>
                  <a:srgbClr val="554F4D"/>
                </a:solidFill>
                <a:effectLst/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 (</a:t>
            </a:r>
            <a:r>
              <a:rPr lang="ko-KR" altLang="en-US" sz="3600" b="1" kern="100" spc="0" dirty="0">
                <a:solidFill>
                  <a:srgbClr val="554F4D"/>
                </a:solidFill>
                <a:effectLst/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歌舞伎</a:t>
            </a:r>
            <a:r>
              <a:rPr lang="en-US" altLang="ko-KR" sz="3600" b="1" kern="100" spc="0" dirty="0">
                <a:solidFill>
                  <a:srgbClr val="554F4D"/>
                </a:solidFill>
                <a:effectLst/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)</a:t>
            </a:r>
            <a:endParaRPr lang="ko-KR" altLang="en-US" sz="3600" kern="0" spc="0" dirty="0">
              <a:solidFill>
                <a:srgbClr val="554F4D"/>
              </a:solidFill>
              <a:effectLst/>
              <a:latin typeface="강원교육모두 Bold" panose="02020603020101020101" pitchFamily="18" charset="-127"/>
              <a:ea typeface="강원교육모두 Bold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163926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1C2A5CB6-509E-4BDD-AF92-C1B2290457EE}"/>
              </a:ext>
            </a:extLst>
          </p:cNvPr>
          <p:cNvCxnSpPr>
            <a:cxnSpLocks/>
          </p:cNvCxnSpPr>
          <p:nvPr/>
        </p:nvCxnSpPr>
        <p:spPr>
          <a:xfrm>
            <a:off x="622300" y="1143000"/>
            <a:ext cx="11569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45A5B82-5CCC-4A00-B9DD-C58D174766AA}"/>
              </a:ext>
            </a:extLst>
          </p:cNvPr>
          <p:cNvSpPr txBox="1"/>
          <p:nvPr/>
        </p:nvSpPr>
        <p:spPr>
          <a:xfrm>
            <a:off x="811411" y="350594"/>
            <a:ext cx="24625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ko-KR" altLang="en-US" sz="3600" dirty="0">
                <a:solidFill>
                  <a:srgbClr val="554F4D"/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가부키의 역사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AB74CB-F4B7-408A-9AD9-CD3871E03EC6}"/>
              </a:ext>
            </a:extLst>
          </p:cNvPr>
          <p:cNvSpPr txBox="1"/>
          <p:nvPr/>
        </p:nvSpPr>
        <p:spPr>
          <a:xfrm>
            <a:off x="811411" y="92891"/>
            <a:ext cx="5581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ko-KR" sz="1100" dirty="0">
                <a:solidFill>
                  <a:srgbClr val="554F4D"/>
                </a:solidFill>
              </a:rPr>
              <a:t>Part 1</a:t>
            </a:r>
            <a:endParaRPr lang="ko-KR" altLang="en-US" sz="1100" dirty="0">
              <a:solidFill>
                <a:srgbClr val="554F4D"/>
              </a:solidFill>
            </a:endParaRPr>
          </a:p>
        </p:txBody>
      </p: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F03B568F-2373-41F9-B919-051212CA101A}"/>
              </a:ext>
            </a:extLst>
          </p:cNvPr>
          <p:cNvGrpSpPr/>
          <p:nvPr/>
        </p:nvGrpSpPr>
        <p:grpSpPr>
          <a:xfrm>
            <a:off x="622299" y="3536278"/>
            <a:ext cx="3680262" cy="2374076"/>
            <a:chOff x="622299" y="3536278"/>
            <a:chExt cx="3680262" cy="2374076"/>
          </a:xfrm>
        </p:grpSpPr>
        <p:sp>
          <p:nvSpPr>
            <p:cNvPr id="25" name="직사각형 24">
              <a:extLst>
                <a:ext uri="{FF2B5EF4-FFF2-40B4-BE49-F238E27FC236}">
                  <a16:creationId xmlns:a16="http://schemas.microsoft.com/office/drawing/2014/main" id="{F4D5ABC4-EB97-4ECD-A064-006E22EE85B0}"/>
                </a:ext>
              </a:extLst>
            </p:cNvPr>
            <p:cNvSpPr/>
            <p:nvPr/>
          </p:nvSpPr>
          <p:spPr>
            <a:xfrm>
              <a:off x="622299" y="4230819"/>
              <a:ext cx="3680261" cy="167953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B98ABBBA-8A1A-4761-AF33-5ADAE7FBC888}"/>
                </a:ext>
              </a:extLst>
            </p:cNvPr>
            <p:cNvGrpSpPr/>
            <p:nvPr/>
          </p:nvGrpSpPr>
          <p:grpSpPr>
            <a:xfrm>
              <a:off x="622300" y="3536278"/>
              <a:ext cx="3680261" cy="2349917"/>
              <a:chOff x="622300" y="3536278"/>
              <a:chExt cx="3680261" cy="2349917"/>
            </a:xfrm>
          </p:grpSpPr>
          <p:grpSp>
            <p:nvGrpSpPr>
              <p:cNvPr id="5" name="그룹 4">
                <a:extLst>
                  <a:ext uri="{FF2B5EF4-FFF2-40B4-BE49-F238E27FC236}">
                    <a16:creationId xmlns:a16="http://schemas.microsoft.com/office/drawing/2014/main" id="{19F63E06-4CEA-4AA9-9ED0-BDEDA9B309AA}"/>
                  </a:ext>
                </a:extLst>
              </p:cNvPr>
              <p:cNvGrpSpPr/>
              <p:nvPr/>
            </p:nvGrpSpPr>
            <p:grpSpPr>
              <a:xfrm>
                <a:off x="622300" y="3536278"/>
                <a:ext cx="3680261" cy="650235"/>
                <a:chOff x="811411" y="3799840"/>
                <a:chExt cx="2399149" cy="650235"/>
              </a:xfrm>
            </p:grpSpPr>
            <p:sp>
              <p:nvSpPr>
                <p:cNvPr id="3" name="직사각형 2">
                  <a:extLst>
                    <a:ext uri="{FF2B5EF4-FFF2-40B4-BE49-F238E27FC236}">
                      <a16:creationId xmlns:a16="http://schemas.microsoft.com/office/drawing/2014/main" id="{E53564E9-C0A9-4B14-B15F-E2247916F2D2}"/>
                    </a:ext>
                  </a:extLst>
                </p:cNvPr>
                <p:cNvSpPr/>
                <p:nvPr/>
              </p:nvSpPr>
              <p:spPr>
                <a:xfrm>
                  <a:off x="811411" y="3799840"/>
                  <a:ext cx="2399149" cy="650235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rgbClr val="554F4D"/>
                    </a:solidFill>
                  </a:endParaRPr>
                </a:p>
              </p:txBody>
            </p:sp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38A532CD-9EBA-4E8D-864A-A34D697F4AF7}"/>
                    </a:ext>
                  </a:extLst>
                </p:cNvPr>
                <p:cNvSpPr txBox="1"/>
                <p:nvPr/>
              </p:nvSpPr>
              <p:spPr>
                <a:xfrm>
                  <a:off x="1370823" y="3863347"/>
                  <a:ext cx="128032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ko-KR" altLang="en-US" sz="2800" dirty="0">
                      <a:solidFill>
                        <a:srgbClr val="655D5B"/>
                      </a:solidFill>
                      <a:latin typeface="강원교육모두 Bold" panose="02020603020101020101" pitchFamily="18" charset="-127"/>
                      <a:ea typeface="강원교육모두 Bold" panose="02020603020101020101" pitchFamily="18" charset="-127"/>
                    </a:rPr>
                    <a:t>에도시대 초기</a:t>
                  </a:r>
                </a:p>
              </p:txBody>
            </p:sp>
          </p:grp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681074B-3B97-4ADA-A6BD-C3FDE732F9F7}"/>
                  </a:ext>
                </a:extLst>
              </p:cNvPr>
              <p:cNvSpPr txBox="1"/>
              <p:nvPr/>
            </p:nvSpPr>
            <p:spPr>
              <a:xfrm>
                <a:off x="622300" y="4254979"/>
                <a:ext cx="3528770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altLang="ko-KR" sz="2000" dirty="0">
                    <a:solidFill>
                      <a:srgbClr val="655D5B"/>
                    </a:solidFill>
                    <a:latin typeface="강원교육모두 Light" panose="02020603020101020101" pitchFamily="18" charset="-127"/>
                    <a:ea typeface="강원교육모두 Light" panose="02020603020101020101" pitchFamily="18" charset="-127"/>
                  </a:rPr>
                  <a:t>-</a:t>
                </a:r>
                <a:r>
                  <a:rPr lang="ko-KR" altLang="en-US" sz="2000" dirty="0" err="1">
                    <a:solidFill>
                      <a:srgbClr val="655D5B"/>
                    </a:solidFill>
                    <a:latin typeface="강원교육모두 Light" panose="02020603020101020101" pitchFamily="18" charset="-127"/>
                    <a:ea typeface="강원교육모두 Light" panose="02020603020101020101" pitchFamily="18" charset="-127"/>
                  </a:rPr>
                  <a:t>이즈모타이샤</a:t>
                </a:r>
                <a:r>
                  <a:rPr lang="ko-KR" altLang="en-US" sz="2000" dirty="0">
                    <a:solidFill>
                      <a:srgbClr val="655D5B"/>
                    </a:solidFill>
                    <a:latin typeface="강원교육모두 Light" panose="02020603020101020101" pitchFamily="18" charset="-127"/>
                    <a:ea typeface="강원교육모두 Light" panose="02020603020101020101" pitchFamily="18" charset="-127"/>
                  </a:rPr>
                  <a:t> 신사의 무녀</a:t>
                </a:r>
                <a:r>
                  <a:rPr lang="en-US" altLang="ko-KR" sz="2000" dirty="0">
                    <a:solidFill>
                      <a:srgbClr val="655D5B"/>
                    </a:solidFill>
                    <a:latin typeface="강원교육모두 Light" panose="02020603020101020101" pitchFamily="18" charset="-127"/>
                    <a:ea typeface="강원교육모두 Light" panose="02020603020101020101" pitchFamily="18" charset="-127"/>
                  </a:rPr>
                  <a:t>, </a:t>
                </a:r>
              </a:p>
              <a:p>
                <a:pPr algn="just"/>
                <a:r>
                  <a:rPr lang="en-US" altLang="ko-KR" sz="2000" dirty="0">
                    <a:solidFill>
                      <a:srgbClr val="655D5B"/>
                    </a:solidFill>
                    <a:latin typeface="강원교육모두 Light" panose="02020603020101020101" pitchFamily="18" charset="-127"/>
                    <a:ea typeface="강원교육모두 Light" panose="02020603020101020101" pitchFamily="18" charset="-127"/>
                  </a:rPr>
                  <a:t>‘</a:t>
                </a:r>
                <a:r>
                  <a:rPr lang="ko-KR" altLang="en-US" sz="2000" dirty="0" err="1">
                    <a:solidFill>
                      <a:srgbClr val="655D5B"/>
                    </a:solidFill>
                    <a:latin typeface="강원교육모두 Light" panose="02020603020101020101" pitchFamily="18" charset="-127"/>
                    <a:ea typeface="강원교육모두 Light" panose="02020603020101020101" pitchFamily="18" charset="-127"/>
                  </a:rPr>
                  <a:t>오쿠니</a:t>
                </a:r>
                <a:r>
                  <a:rPr lang="en-US" altLang="ko-KR" sz="2000" dirty="0">
                    <a:solidFill>
                      <a:srgbClr val="655D5B"/>
                    </a:solidFill>
                    <a:latin typeface="강원교육모두 Light" panose="02020603020101020101" pitchFamily="18" charset="-127"/>
                    <a:ea typeface="강원교육모두 Light" panose="02020603020101020101" pitchFamily="18" charset="-127"/>
                  </a:rPr>
                  <a:t>’</a:t>
                </a:r>
                <a:r>
                  <a:rPr lang="ko-KR" altLang="en-US" sz="2000" dirty="0">
                    <a:solidFill>
                      <a:srgbClr val="655D5B"/>
                    </a:solidFill>
                    <a:latin typeface="강원교육모두 Light" panose="02020603020101020101" pitchFamily="18" charset="-127"/>
                    <a:ea typeface="강원교육모두 Light" panose="02020603020101020101" pitchFamily="18" charset="-127"/>
                  </a:rPr>
                  <a:t>에 의해  시작</a:t>
                </a:r>
                <a:endParaRPr lang="en-US" altLang="ko-KR" sz="2000" dirty="0">
                  <a:solidFill>
                    <a:srgbClr val="655D5B"/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endParaRPr>
              </a:p>
              <a:p>
                <a:pPr algn="just"/>
                <a:endParaRPr lang="en-US" altLang="ko-KR" sz="2000" dirty="0">
                  <a:solidFill>
                    <a:srgbClr val="655D5B"/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endParaRPr>
              </a:p>
              <a:p>
                <a:pPr algn="just"/>
                <a:r>
                  <a:rPr lang="en-US" altLang="ko-KR" sz="2000" dirty="0">
                    <a:solidFill>
                      <a:srgbClr val="655D5B"/>
                    </a:solidFill>
                    <a:latin typeface="강원교육모두 Light" panose="02020603020101020101" pitchFamily="18" charset="-127"/>
                    <a:ea typeface="강원교육모두 Light" panose="02020603020101020101" pitchFamily="18" charset="-127"/>
                  </a:rPr>
                  <a:t>-</a:t>
                </a:r>
                <a:r>
                  <a:rPr lang="ko-KR" altLang="en-US" sz="2000" dirty="0">
                    <a:solidFill>
                      <a:srgbClr val="655D5B"/>
                    </a:solidFill>
                    <a:latin typeface="강원교육모두 Light" panose="02020603020101020101" pitchFamily="18" charset="-127"/>
                    <a:ea typeface="강원교육모두 Light" panose="02020603020101020101" pitchFamily="18" charset="-127"/>
                  </a:rPr>
                  <a:t>여성 중심의 기예</a:t>
                </a:r>
                <a:endParaRPr lang="en-US" altLang="ko-KR" sz="2000" dirty="0">
                  <a:solidFill>
                    <a:srgbClr val="655D5B"/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endParaRPr>
              </a:p>
              <a:p>
                <a:pPr algn="just"/>
                <a:r>
                  <a:rPr lang="en-US" altLang="ko-KR" sz="2000" dirty="0">
                    <a:solidFill>
                      <a:srgbClr val="655D5B"/>
                    </a:solidFill>
                    <a:latin typeface="강원교육모두 Light" panose="02020603020101020101" pitchFamily="18" charset="-127"/>
                    <a:ea typeface="강원교육모두 Light" panose="02020603020101020101" pitchFamily="18" charset="-127"/>
                  </a:rPr>
                  <a:t>(</a:t>
                </a:r>
                <a:r>
                  <a:rPr lang="ko-KR" altLang="en-US" sz="2000" dirty="0">
                    <a:solidFill>
                      <a:srgbClr val="655D5B"/>
                    </a:solidFill>
                    <a:latin typeface="강원교육모두 Light" panose="02020603020101020101" pitchFamily="18" charset="-127"/>
                    <a:ea typeface="강원교육모두 Light" panose="02020603020101020101" pitchFamily="18" charset="-127"/>
                  </a:rPr>
                  <a:t>남성중심의 무대 예능과 차이</a:t>
                </a:r>
                <a:r>
                  <a:rPr lang="en-US" altLang="ko-KR" sz="2000" dirty="0">
                    <a:solidFill>
                      <a:srgbClr val="655D5B"/>
                    </a:solidFill>
                    <a:latin typeface="강원교육모두 Light" panose="02020603020101020101" pitchFamily="18" charset="-127"/>
                    <a:ea typeface="강원교육모두 Light" panose="02020603020101020101" pitchFamily="18" charset="-127"/>
                  </a:rPr>
                  <a:t>)</a:t>
                </a:r>
                <a:endParaRPr lang="ko-KR" altLang="en-US" sz="2000" dirty="0">
                  <a:solidFill>
                    <a:srgbClr val="655D5B"/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endParaRPr>
              </a:p>
            </p:txBody>
          </p:sp>
        </p:grpSp>
      </p:grp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3D49A509-3F9E-4A5E-8414-897BF0887393}"/>
              </a:ext>
            </a:extLst>
          </p:cNvPr>
          <p:cNvGrpSpPr/>
          <p:nvPr/>
        </p:nvGrpSpPr>
        <p:grpSpPr>
          <a:xfrm>
            <a:off x="7418409" y="2235808"/>
            <a:ext cx="4244673" cy="2393277"/>
            <a:chOff x="7418409" y="2235808"/>
            <a:chExt cx="4244673" cy="2393277"/>
          </a:xfrm>
        </p:grpSpPr>
        <p:sp>
          <p:nvSpPr>
            <p:cNvPr id="28" name="직사각형 27">
              <a:extLst>
                <a:ext uri="{FF2B5EF4-FFF2-40B4-BE49-F238E27FC236}">
                  <a16:creationId xmlns:a16="http://schemas.microsoft.com/office/drawing/2014/main" id="{3F5D80DB-F3F3-467F-992D-41B37AA37970}"/>
                </a:ext>
              </a:extLst>
            </p:cNvPr>
            <p:cNvSpPr/>
            <p:nvPr/>
          </p:nvSpPr>
          <p:spPr>
            <a:xfrm>
              <a:off x="7982816" y="2949550"/>
              <a:ext cx="3680261" cy="167953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1" name="그룹 10">
              <a:extLst>
                <a:ext uri="{FF2B5EF4-FFF2-40B4-BE49-F238E27FC236}">
                  <a16:creationId xmlns:a16="http://schemas.microsoft.com/office/drawing/2014/main" id="{B69066B2-646E-4618-B182-29E7A9BA8B0C}"/>
                </a:ext>
              </a:extLst>
            </p:cNvPr>
            <p:cNvGrpSpPr/>
            <p:nvPr/>
          </p:nvGrpSpPr>
          <p:grpSpPr>
            <a:xfrm>
              <a:off x="7982821" y="2235808"/>
              <a:ext cx="3680261" cy="650235"/>
              <a:chOff x="811411" y="3799840"/>
              <a:chExt cx="2399149" cy="650235"/>
            </a:xfrm>
            <a:solidFill>
              <a:schemeClr val="accent4"/>
            </a:solidFill>
          </p:grpSpPr>
          <p:sp>
            <p:nvSpPr>
              <p:cNvPr id="12" name="직사각형 11">
                <a:extLst>
                  <a:ext uri="{FF2B5EF4-FFF2-40B4-BE49-F238E27FC236}">
                    <a16:creationId xmlns:a16="http://schemas.microsoft.com/office/drawing/2014/main" id="{C0FF6097-CA36-40DB-B97D-029EFBE1E9A8}"/>
                  </a:ext>
                </a:extLst>
              </p:cNvPr>
              <p:cNvSpPr/>
              <p:nvPr/>
            </p:nvSpPr>
            <p:spPr>
              <a:xfrm>
                <a:off x="811411" y="3799840"/>
                <a:ext cx="2399149" cy="650235"/>
              </a:xfrm>
              <a:prstGeom prst="rect">
                <a:avLst/>
              </a:prstGeom>
              <a:solidFill>
                <a:srgbClr val="DE956D"/>
              </a:solidFill>
              <a:ln>
                <a:solidFill>
                  <a:srgbClr val="DE956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554F4D"/>
                  </a:solidFill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5431F23-BFC3-496F-89B7-9679A92FCEB8}"/>
                  </a:ext>
                </a:extLst>
              </p:cNvPr>
              <p:cNvSpPr txBox="1"/>
              <p:nvPr/>
            </p:nvSpPr>
            <p:spPr>
              <a:xfrm>
                <a:off x="1171232" y="3863347"/>
                <a:ext cx="1679511" cy="523220"/>
              </a:xfrm>
              <a:prstGeom prst="rect">
                <a:avLst/>
              </a:prstGeom>
              <a:solidFill>
                <a:srgbClr val="DE956D"/>
              </a:solidFill>
              <a:ln>
                <a:solidFill>
                  <a:srgbClr val="DE956D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ko-KR" altLang="en-US" sz="2800" dirty="0">
                    <a:solidFill>
                      <a:srgbClr val="655D5B"/>
                    </a:solidFill>
                    <a:latin typeface="강원교육모두 Bold" panose="02020603020101020101" pitchFamily="18" charset="-127"/>
                    <a:ea typeface="강원교육모두 Bold" panose="02020603020101020101" pitchFamily="18" charset="-127"/>
                  </a:rPr>
                  <a:t>메이지 시대</a:t>
                </a:r>
                <a:r>
                  <a:rPr lang="en-US" altLang="ko-KR" sz="2800" dirty="0">
                    <a:solidFill>
                      <a:srgbClr val="655D5B"/>
                    </a:solidFill>
                    <a:latin typeface="강원교육모두 Bold" panose="02020603020101020101" pitchFamily="18" charset="-127"/>
                    <a:ea typeface="강원교육모두 Bold" panose="02020603020101020101" pitchFamily="18" charset="-127"/>
                  </a:rPr>
                  <a:t>&amp;</a:t>
                </a:r>
                <a:r>
                  <a:rPr lang="ko-KR" altLang="en-US" sz="2800" dirty="0">
                    <a:solidFill>
                      <a:srgbClr val="655D5B"/>
                    </a:solidFill>
                    <a:latin typeface="강원교육모두 Bold" panose="02020603020101020101" pitchFamily="18" charset="-127"/>
                    <a:ea typeface="강원교육모두 Bold" panose="02020603020101020101" pitchFamily="18" charset="-127"/>
                  </a:rPr>
                  <a:t>그 후</a:t>
                </a:r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B5C6049-F99C-47E8-B7EF-268C17CDECB3}"/>
                </a:ext>
              </a:extLst>
            </p:cNvPr>
            <p:cNvSpPr txBox="1"/>
            <p:nvPr/>
          </p:nvSpPr>
          <p:spPr>
            <a:xfrm>
              <a:off x="8092730" y="3000350"/>
              <a:ext cx="352877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ko-KR" sz="2000" dirty="0">
                  <a:solidFill>
                    <a:srgbClr val="655D5B"/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-</a:t>
              </a:r>
              <a:r>
                <a:rPr lang="ko-KR" altLang="en-US" sz="2000" dirty="0">
                  <a:solidFill>
                    <a:srgbClr val="655D5B"/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조금씩 여성 배우의 등장 허용</a:t>
              </a:r>
              <a:endParaRPr lang="en-US" altLang="ko-KR" sz="2000" dirty="0">
                <a:solidFill>
                  <a:srgbClr val="655D5B"/>
                </a:solidFill>
                <a:latin typeface="강원교육모두 Light" panose="02020603020101020101" pitchFamily="18" charset="-127"/>
                <a:ea typeface="강원교육모두 Light" panose="02020603020101020101" pitchFamily="18" charset="-127"/>
              </a:endParaRPr>
            </a:p>
            <a:p>
              <a:pPr algn="just"/>
              <a:endParaRPr lang="en-US" altLang="ko-KR" sz="2000" dirty="0">
                <a:solidFill>
                  <a:srgbClr val="655D5B"/>
                </a:solidFill>
                <a:latin typeface="강원교육모두 Light" panose="02020603020101020101" pitchFamily="18" charset="-127"/>
                <a:ea typeface="강원교육모두 Light" panose="02020603020101020101" pitchFamily="18" charset="-127"/>
              </a:endParaRPr>
            </a:p>
            <a:p>
              <a:pPr algn="just"/>
              <a:r>
                <a:rPr lang="en-US" altLang="ko-KR" sz="2000" dirty="0">
                  <a:solidFill>
                    <a:srgbClr val="655D5B"/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-2008</a:t>
              </a:r>
              <a:r>
                <a:rPr lang="ko-KR" altLang="en-US" sz="2000" dirty="0">
                  <a:solidFill>
                    <a:srgbClr val="655D5B"/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년 유네스코 무형문화유산 </a:t>
              </a:r>
              <a:endParaRPr lang="en-US" altLang="ko-KR" sz="2000" dirty="0">
                <a:solidFill>
                  <a:srgbClr val="655D5B"/>
                </a:solidFill>
                <a:latin typeface="강원교육모두 Light" panose="02020603020101020101" pitchFamily="18" charset="-127"/>
                <a:ea typeface="강원교육모두 Light" panose="02020603020101020101" pitchFamily="18" charset="-127"/>
              </a:endParaRPr>
            </a:p>
            <a:p>
              <a:pPr algn="just"/>
              <a:r>
                <a:rPr lang="ko-KR" altLang="en-US" sz="2000" dirty="0">
                  <a:solidFill>
                    <a:srgbClr val="655D5B"/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등재</a:t>
              </a:r>
            </a:p>
          </p:txBody>
        </p:sp>
        <p:pic>
          <p:nvPicPr>
            <p:cNvPr id="32" name="그래픽 31" descr="갈매기형 화살표">
              <a:extLst>
                <a:ext uri="{FF2B5EF4-FFF2-40B4-BE49-F238E27FC236}">
                  <a16:creationId xmlns:a16="http://schemas.microsoft.com/office/drawing/2014/main" id="{8A20E247-38F3-4AF2-871A-D48F6351DE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418409" y="2299315"/>
              <a:ext cx="523221" cy="523221"/>
            </a:xfrm>
            <a:prstGeom prst="rect">
              <a:avLst/>
            </a:prstGeom>
          </p:spPr>
        </p:pic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48A2E2A7-CB29-4DF3-922C-326B1B06D346}"/>
              </a:ext>
            </a:extLst>
          </p:cNvPr>
          <p:cNvGrpSpPr/>
          <p:nvPr/>
        </p:nvGrpSpPr>
        <p:grpSpPr>
          <a:xfrm>
            <a:off x="3724386" y="2886043"/>
            <a:ext cx="4258436" cy="2741398"/>
            <a:chOff x="3724386" y="2886043"/>
            <a:chExt cx="4258436" cy="2741398"/>
          </a:xfrm>
        </p:grpSpPr>
        <p:grpSp>
          <p:nvGrpSpPr>
            <p:cNvPr id="8" name="그룹 7">
              <a:extLst>
                <a:ext uri="{FF2B5EF4-FFF2-40B4-BE49-F238E27FC236}">
                  <a16:creationId xmlns:a16="http://schemas.microsoft.com/office/drawing/2014/main" id="{B9C76754-6343-40EC-BC24-822D375657C5}"/>
                </a:ext>
              </a:extLst>
            </p:cNvPr>
            <p:cNvGrpSpPr/>
            <p:nvPr/>
          </p:nvGrpSpPr>
          <p:grpSpPr>
            <a:xfrm>
              <a:off x="4302561" y="2886043"/>
              <a:ext cx="3680261" cy="650235"/>
              <a:chOff x="811411" y="3799840"/>
              <a:chExt cx="2399149" cy="650235"/>
            </a:xfrm>
            <a:solidFill>
              <a:schemeClr val="accent4"/>
            </a:solidFill>
          </p:grpSpPr>
          <p:sp>
            <p:nvSpPr>
              <p:cNvPr id="9" name="직사각형 8">
                <a:extLst>
                  <a:ext uri="{FF2B5EF4-FFF2-40B4-BE49-F238E27FC236}">
                    <a16:creationId xmlns:a16="http://schemas.microsoft.com/office/drawing/2014/main" id="{814A8A45-9FCC-4BA0-B698-F27B764E47CA}"/>
                  </a:ext>
                </a:extLst>
              </p:cNvPr>
              <p:cNvSpPr/>
              <p:nvPr/>
            </p:nvSpPr>
            <p:spPr>
              <a:xfrm>
                <a:off x="811411" y="3799840"/>
                <a:ext cx="2399149" cy="650235"/>
              </a:xfrm>
              <a:prstGeom prst="rect">
                <a:avLst/>
              </a:prstGeom>
              <a:solidFill>
                <a:srgbClr val="F2B189"/>
              </a:solidFill>
              <a:ln>
                <a:solidFill>
                  <a:srgbClr val="F2B18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554F4D"/>
                  </a:solidFill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7573302-11AE-49BF-B59F-279E5162BDF0}"/>
                  </a:ext>
                </a:extLst>
              </p:cNvPr>
              <p:cNvSpPr txBox="1"/>
              <p:nvPr/>
            </p:nvSpPr>
            <p:spPr>
              <a:xfrm>
                <a:off x="1582955" y="3863347"/>
                <a:ext cx="856057" cy="523220"/>
              </a:xfrm>
              <a:prstGeom prst="rect">
                <a:avLst/>
              </a:prstGeom>
              <a:solidFill>
                <a:srgbClr val="F2B189"/>
              </a:solidFill>
              <a:ln>
                <a:solidFill>
                  <a:srgbClr val="F2B189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ko-KR" altLang="en-US" sz="2800" dirty="0">
                    <a:solidFill>
                      <a:srgbClr val="655D5B"/>
                    </a:solidFill>
                    <a:latin typeface="강원교육모두 Bold" panose="02020603020101020101" pitchFamily="18" charset="-127"/>
                    <a:ea typeface="강원교육모두 Bold" panose="02020603020101020101" pitchFamily="18" charset="-127"/>
                  </a:rPr>
                  <a:t>에도시대</a:t>
                </a:r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25944E2-8586-4624-9D96-D203141F68BB}"/>
                </a:ext>
              </a:extLst>
            </p:cNvPr>
            <p:cNvSpPr txBox="1"/>
            <p:nvPr/>
          </p:nvSpPr>
          <p:spPr>
            <a:xfrm>
              <a:off x="4378306" y="3688449"/>
              <a:ext cx="352877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ko-KR" sz="2000" dirty="0">
                  <a:solidFill>
                    <a:srgbClr val="655D5B"/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-</a:t>
              </a:r>
              <a:r>
                <a:rPr lang="ko-KR" altLang="en-US" sz="2000" dirty="0">
                  <a:solidFill>
                    <a:srgbClr val="655D5B"/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여성의 가부키 무대 금지</a:t>
              </a:r>
              <a:endParaRPr lang="en-US" altLang="ko-KR" sz="2000" dirty="0">
                <a:solidFill>
                  <a:srgbClr val="655D5B"/>
                </a:solidFill>
                <a:latin typeface="강원교육모두 Light" panose="02020603020101020101" pitchFamily="18" charset="-127"/>
                <a:ea typeface="강원교육모두 Light" panose="02020603020101020101" pitchFamily="18" charset="-127"/>
              </a:endParaRPr>
            </a:p>
            <a:p>
              <a:pPr algn="just"/>
              <a:r>
                <a:rPr lang="ko-KR" altLang="en-US" sz="2000" dirty="0">
                  <a:solidFill>
                    <a:srgbClr val="655D5B"/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이후 어린 남자아이들을 무대에 </a:t>
              </a:r>
              <a:endParaRPr lang="en-US" altLang="ko-KR" sz="2000" dirty="0">
                <a:solidFill>
                  <a:srgbClr val="655D5B"/>
                </a:solidFill>
                <a:latin typeface="강원교육모두 Light" panose="02020603020101020101" pitchFamily="18" charset="-127"/>
                <a:ea typeface="강원교육모두 Light" panose="02020603020101020101" pitchFamily="18" charset="-127"/>
              </a:endParaRPr>
            </a:p>
            <a:p>
              <a:pPr algn="just"/>
              <a:r>
                <a:rPr lang="ko-KR" altLang="en-US" sz="2000" dirty="0">
                  <a:solidFill>
                    <a:srgbClr val="655D5B"/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세웠으나 이 역시도 금지 </a:t>
              </a:r>
              <a:endParaRPr lang="en-US" altLang="ko-KR" sz="2000" dirty="0">
                <a:solidFill>
                  <a:srgbClr val="655D5B"/>
                </a:solidFill>
                <a:latin typeface="강원교육모두 Light" panose="02020603020101020101" pitchFamily="18" charset="-127"/>
                <a:ea typeface="강원교육모두 Light" panose="02020603020101020101" pitchFamily="18" charset="-127"/>
              </a:endParaRPr>
            </a:p>
            <a:p>
              <a:pPr algn="just"/>
              <a:endParaRPr lang="en-US" altLang="ko-KR" sz="2000" dirty="0">
                <a:solidFill>
                  <a:srgbClr val="655D5B"/>
                </a:solidFill>
                <a:latin typeface="강원교육모두 Light" panose="02020603020101020101" pitchFamily="18" charset="-127"/>
                <a:ea typeface="강원교육모두 Light" panose="02020603020101020101" pitchFamily="18" charset="-127"/>
              </a:endParaRPr>
            </a:p>
            <a:p>
              <a:pPr algn="just"/>
              <a:r>
                <a:rPr lang="en-US" altLang="ko-KR" sz="2000" dirty="0">
                  <a:solidFill>
                    <a:srgbClr val="655D5B"/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-</a:t>
              </a:r>
              <a:r>
                <a:rPr lang="ko-KR" altLang="en-US" sz="2000" dirty="0">
                  <a:solidFill>
                    <a:srgbClr val="655D5B"/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남성배우 중심의 가부키 문화가 형성</a:t>
              </a:r>
              <a:r>
                <a:rPr lang="en-US" altLang="ko-KR" sz="2000" dirty="0">
                  <a:solidFill>
                    <a:srgbClr val="655D5B"/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: ‘</a:t>
              </a:r>
              <a:r>
                <a:rPr lang="ko-KR" altLang="en-US" sz="2000" dirty="0" err="1">
                  <a:solidFill>
                    <a:srgbClr val="655D5B"/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야로가부키</a:t>
              </a:r>
              <a:r>
                <a:rPr lang="en-US" altLang="ko-KR" sz="2000" dirty="0">
                  <a:solidFill>
                    <a:srgbClr val="655D5B"/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’</a:t>
              </a:r>
              <a:endParaRPr lang="ko-KR" altLang="en-US" sz="2000" dirty="0">
                <a:solidFill>
                  <a:srgbClr val="655D5B"/>
                </a:solidFill>
                <a:latin typeface="강원교육모두 Light" panose="02020603020101020101" pitchFamily="18" charset="-127"/>
                <a:ea typeface="강원교육모두 Light" panose="02020603020101020101" pitchFamily="18" charset="-127"/>
              </a:endParaRPr>
            </a:p>
          </p:txBody>
        </p:sp>
        <p:pic>
          <p:nvPicPr>
            <p:cNvPr id="33" name="그래픽 32" descr="갈매기형 화살표">
              <a:extLst>
                <a:ext uri="{FF2B5EF4-FFF2-40B4-BE49-F238E27FC236}">
                  <a16:creationId xmlns:a16="http://schemas.microsoft.com/office/drawing/2014/main" id="{1C96CB68-FA67-4B50-BF27-BFFB3A9B01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724386" y="2949550"/>
              <a:ext cx="523221" cy="523221"/>
            </a:xfrm>
            <a:prstGeom prst="rect">
              <a:avLst/>
            </a:prstGeom>
          </p:spPr>
        </p:pic>
      </p:grp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F1B48D3D-60F3-48B4-BFBD-ADE575E07EDE}"/>
              </a:ext>
            </a:extLst>
          </p:cNvPr>
          <p:cNvSpPr/>
          <p:nvPr/>
        </p:nvSpPr>
        <p:spPr>
          <a:xfrm>
            <a:off x="-5" y="-1"/>
            <a:ext cx="86586" cy="687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7" name="그래픽 26" descr="꽃의 작은 배열">
            <a:extLst>
              <a:ext uri="{FF2B5EF4-FFF2-40B4-BE49-F238E27FC236}">
                <a16:creationId xmlns:a16="http://schemas.microsoft.com/office/drawing/2014/main" id="{8BB538D1-4677-4648-9ECD-1D955E85EF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2621" y="431692"/>
            <a:ext cx="2954140" cy="2954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7356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1C2A5CB6-509E-4BDD-AF92-C1B2290457EE}"/>
              </a:ext>
            </a:extLst>
          </p:cNvPr>
          <p:cNvCxnSpPr>
            <a:cxnSpLocks/>
          </p:cNvCxnSpPr>
          <p:nvPr/>
        </p:nvCxnSpPr>
        <p:spPr>
          <a:xfrm>
            <a:off x="622300" y="1143000"/>
            <a:ext cx="11569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45A5B82-5CCC-4A00-B9DD-C58D174766AA}"/>
              </a:ext>
            </a:extLst>
          </p:cNvPr>
          <p:cNvSpPr txBox="1"/>
          <p:nvPr/>
        </p:nvSpPr>
        <p:spPr>
          <a:xfrm>
            <a:off x="811411" y="350594"/>
            <a:ext cx="25234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ko-KR" altLang="en-US" sz="3600" dirty="0">
                <a:solidFill>
                  <a:srgbClr val="554F4D"/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가부키의 특징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AB74CB-F4B7-408A-9AD9-CD3871E03EC6}"/>
              </a:ext>
            </a:extLst>
          </p:cNvPr>
          <p:cNvSpPr txBox="1"/>
          <p:nvPr/>
        </p:nvSpPr>
        <p:spPr>
          <a:xfrm>
            <a:off x="811411" y="92891"/>
            <a:ext cx="5581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ko-KR" sz="1100" dirty="0">
                <a:solidFill>
                  <a:srgbClr val="554F4D"/>
                </a:solidFill>
              </a:rPr>
              <a:t>Part 1</a:t>
            </a:r>
            <a:endParaRPr lang="ko-KR" altLang="en-US" sz="1100" dirty="0">
              <a:solidFill>
                <a:srgbClr val="554F4D"/>
              </a:solidFill>
            </a:endParaRP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A92E9058-1B70-4579-BE6B-A69766EF00A1}"/>
              </a:ext>
            </a:extLst>
          </p:cNvPr>
          <p:cNvGrpSpPr/>
          <p:nvPr/>
        </p:nvGrpSpPr>
        <p:grpSpPr>
          <a:xfrm>
            <a:off x="1229360" y="4941740"/>
            <a:ext cx="10380713" cy="1219172"/>
            <a:chOff x="1229360" y="4941740"/>
            <a:chExt cx="10380713" cy="1219172"/>
          </a:xfrm>
        </p:grpSpPr>
        <p:pic>
          <p:nvPicPr>
            <p:cNvPr id="26" name="그래픽 25" descr="배지 체크 표시1">
              <a:extLst>
                <a:ext uri="{FF2B5EF4-FFF2-40B4-BE49-F238E27FC236}">
                  <a16:creationId xmlns:a16="http://schemas.microsoft.com/office/drawing/2014/main" id="{B078BB3F-B0DE-447E-8504-FC526134043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29360" y="4941740"/>
              <a:ext cx="914400" cy="914400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8CB404B-6AB8-4E0A-B312-5319C38C963B}"/>
                </a:ext>
              </a:extLst>
            </p:cNvPr>
            <p:cNvSpPr txBox="1"/>
            <p:nvPr/>
          </p:nvSpPr>
          <p:spPr>
            <a:xfrm>
              <a:off x="2268486" y="5109149"/>
              <a:ext cx="9341587" cy="10517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ko-KR" altLang="en-US" sz="2800" dirty="0">
                  <a:solidFill>
                    <a:srgbClr val="655D5B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구마도리</a:t>
              </a:r>
              <a:r>
                <a:rPr lang="en-US" altLang="ko-KR" sz="2800" dirty="0">
                  <a:solidFill>
                    <a:srgbClr val="655D5B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 </a:t>
              </a:r>
            </a:p>
            <a:p>
              <a:pPr algn="just">
                <a:lnSpc>
                  <a:spcPct val="120000"/>
                </a:lnSpc>
              </a:pPr>
              <a:r>
                <a:rPr lang="en-US" altLang="ko-KR" sz="2800" dirty="0">
                  <a:solidFill>
                    <a:srgbClr val="655D5B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:</a:t>
              </a:r>
              <a:r>
                <a:rPr lang="ko-KR" altLang="en-US" sz="2800" dirty="0">
                  <a:solidFill>
                    <a:srgbClr val="655D5B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가부키에서 볼 수 있는 독특한 화장법</a:t>
              </a:r>
              <a:endParaRPr lang="en-US" altLang="ko-KR" sz="2800" dirty="0">
                <a:solidFill>
                  <a:srgbClr val="655D5B"/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endParaRPr>
            </a:p>
          </p:txBody>
        </p:sp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BB4AB8C3-CBBE-4AD6-91C4-7DC701C59DA6}"/>
              </a:ext>
            </a:extLst>
          </p:cNvPr>
          <p:cNvGrpSpPr/>
          <p:nvPr/>
        </p:nvGrpSpPr>
        <p:grpSpPr>
          <a:xfrm>
            <a:off x="1229360" y="3429000"/>
            <a:ext cx="10380713" cy="914400"/>
            <a:chOff x="1229360" y="3429000"/>
            <a:chExt cx="10380713" cy="914400"/>
          </a:xfrm>
        </p:grpSpPr>
        <p:pic>
          <p:nvPicPr>
            <p:cNvPr id="25" name="그래픽 24" descr="배지 체크 표시1">
              <a:extLst>
                <a:ext uri="{FF2B5EF4-FFF2-40B4-BE49-F238E27FC236}">
                  <a16:creationId xmlns:a16="http://schemas.microsoft.com/office/drawing/2014/main" id="{CA992483-C964-4113-9BFF-7029AFCBCC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29360" y="3429000"/>
              <a:ext cx="914400" cy="914400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0EC5379-0130-4AB0-9E24-EF4B4BB1A3C9}"/>
                </a:ext>
              </a:extLst>
            </p:cNvPr>
            <p:cNvSpPr txBox="1"/>
            <p:nvPr/>
          </p:nvSpPr>
          <p:spPr>
            <a:xfrm>
              <a:off x="2268486" y="3639477"/>
              <a:ext cx="9341587" cy="5346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ko-KR" altLang="en-US" sz="2800" dirty="0" err="1">
                  <a:solidFill>
                    <a:srgbClr val="655D5B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야고</a:t>
              </a:r>
              <a:r>
                <a:rPr lang="en-US" altLang="ko-KR" sz="2800" dirty="0">
                  <a:solidFill>
                    <a:srgbClr val="655D5B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: </a:t>
              </a:r>
              <a:r>
                <a:rPr lang="ko-KR" altLang="en-US" sz="2800" dirty="0">
                  <a:solidFill>
                    <a:srgbClr val="655D5B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가부키 배우의 가문 이름</a:t>
              </a:r>
              <a:endParaRPr lang="en-US" altLang="ko-KR" sz="2800" dirty="0">
                <a:solidFill>
                  <a:srgbClr val="655D5B"/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endParaRPr>
            </a:p>
          </p:txBody>
        </p:sp>
      </p:grp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2C96F192-B464-4F15-9A32-37041458C83B}"/>
              </a:ext>
            </a:extLst>
          </p:cNvPr>
          <p:cNvSpPr/>
          <p:nvPr/>
        </p:nvSpPr>
        <p:spPr>
          <a:xfrm>
            <a:off x="-5" y="-1"/>
            <a:ext cx="86586" cy="687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E33290E1-38FE-4BD0-8E03-FB5FA5AE3C1C}"/>
              </a:ext>
            </a:extLst>
          </p:cNvPr>
          <p:cNvGrpSpPr/>
          <p:nvPr/>
        </p:nvGrpSpPr>
        <p:grpSpPr>
          <a:xfrm>
            <a:off x="1229360" y="1916260"/>
            <a:ext cx="10255987" cy="914400"/>
            <a:chOff x="1229360" y="1916260"/>
            <a:chExt cx="10255987" cy="914400"/>
          </a:xfrm>
        </p:grpSpPr>
        <p:pic>
          <p:nvPicPr>
            <p:cNvPr id="4" name="그래픽 3" descr="배지 체크 표시1">
              <a:extLst>
                <a:ext uri="{FF2B5EF4-FFF2-40B4-BE49-F238E27FC236}">
                  <a16:creationId xmlns:a16="http://schemas.microsoft.com/office/drawing/2014/main" id="{0CB374E3-98FB-4E1F-8974-FA039956DA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29360" y="1916260"/>
              <a:ext cx="914400" cy="91440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7E7B752-7C31-4CD0-B0EB-EFE02ACCF8F2}"/>
                </a:ext>
              </a:extLst>
            </p:cNvPr>
            <p:cNvSpPr txBox="1"/>
            <p:nvPr/>
          </p:nvSpPr>
          <p:spPr>
            <a:xfrm>
              <a:off x="2143760" y="2172997"/>
              <a:ext cx="9341587" cy="5346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ko-KR" sz="2800" dirty="0">
                  <a:solidFill>
                    <a:srgbClr val="655D5B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 </a:t>
              </a:r>
              <a:r>
                <a:rPr lang="ko-KR" altLang="en-US" sz="2800" dirty="0">
                  <a:solidFill>
                    <a:srgbClr val="655D5B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내용</a:t>
              </a:r>
              <a:r>
                <a:rPr lang="en-US" altLang="ko-KR" sz="2800" dirty="0">
                  <a:solidFill>
                    <a:srgbClr val="655D5B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: </a:t>
              </a:r>
              <a:r>
                <a:rPr lang="ko-KR" altLang="en-US" sz="2800" dirty="0" err="1">
                  <a:solidFill>
                    <a:srgbClr val="655D5B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지다이모노</a:t>
              </a:r>
              <a:r>
                <a:rPr lang="en-US" altLang="ko-KR" sz="2800" dirty="0">
                  <a:solidFill>
                    <a:srgbClr val="655D5B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, </a:t>
              </a:r>
              <a:r>
                <a:rPr lang="ko-KR" altLang="en-US" sz="2800" dirty="0" err="1">
                  <a:solidFill>
                    <a:srgbClr val="655D5B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세와모노</a:t>
              </a:r>
              <a:r>
                <a:rPr lang="en-US" altLang="ko-KR" sz="2800" dirty="0">
                  <a:solidFill>
                    <a:srgbClr val="655D5B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, </a:t>
              </a:r>
              <a:r>
                <a:rPr lang="ko-KR" altLang="en-US" sz="2800" dirty="0" err="1">
                  <a:solidFill>
                    <a:srgbClr val="655D5B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오이에모노</a:t>
              </a:r>
              <a:endParaRPr lang="ko-KR" altLang="en-US" sz="2800" dirty="0">
                <a:solidFill>
                  <a:srgbClr val="655D5B"/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endParaRPr>
            </a:p>
          </p:txBody>
        </p:sp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7A40AF40-380C-4DEE-85B2-9B3DC26B8662}"/>
              </a:ext>
            </a:extLst>
          </p:cNvPr>
          <p:cNvGrpSpPr/>
          <p:nvPr/>
        </p:nvGrpSpPr>
        <p:grpSpPr>
          <a:xfrm>
            <a:off x="7165757" y="2216002"/>
            <a:ext cx="5241359" cy="3322741"/>
            <a:chOff x="7165757" y="2216002"/>
            <a:chExt cx="5241359" cy="3322741"/>
          </a:xfrm>
        </p:grpSpPr>
        <p:pic>
          <p:nvPicPr>
            <p:cNvPr id="10" name="그림 9" descr="벽, 실내, 사람이(가) 표시된 사진&#10;&#10;자동 생성된 설명">
              <a:extLst>
                <a:ext uri="{FF2B5EF4-FFF2-40B4-BE49-F238E27FC236}">
                  <a16:creationId xmlns:a16="http://schemas.microsoft.com/office/drawing/2014/main" id="{8E87B2BB-1332-4921-A446-3D4EDC3EC9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38074" y="2216002"/>
              <a:ext cx="3896723" cy="2725738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EE22580-028B-483D-B9FF-5D6788F9532C}"/>
                </a:ext>
              </a:extLst>
            </p:cNvPr>
            <p:cNvSpPr txBox="1"/>
            <p:nvPr/>
          </p:nvSpPr>
          <p:spPr>
            <a:xfrm>
              <a:off x="7165757" y="4984745"/>
              <a:ext cx="524135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>
                  <a:solidFill>
                    <a:srgbClr val="554F4D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&lt;</a:t>
              </a:r>
              <a:r>
                <a:rPr lang="ko-KR" altLang="en-US" dirty="0">
                  <a:solidFill>
                    <a:srgbClr val="554F4D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가부키</a:t>
              </a:r>
              <a:r>
                <a:rPr lang="en-US" altLang="ko-KR" dirty="0">
                  <a:solidFill>
                    <a:srgbClr val="554F4D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&gt;</a:t>
              </a:r>
            </a:p>
            <a:p>
              <a:pPr algn="l"/>
              <a:r>
                <a:rPr lang="en-US" altLang="ko-KR" sz="1200" dirty="0">
                  <a:solidFill>
                    <a:srgbClr val="554F4D"/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(</a:t>
              </a:r>
              <a:r>
                <a:rPr lang="ko-KR" altLang="en-US" sz="1200" dirty="0">
                  <a:solidFill>
                    <a:srgbClr val="554F4D"/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사진출처</a:t>
              </a:r>
              <a:r>
                <a:rPr lang="en-US" altLang="ko-KR" sz="1200" dirty="0">
                  <a:solidFill>
                    <a:srgbClr val="554F4D"/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:https://heritage.unesco.or.kr/%EA%B0%80%EB%B6%80%ED%82%A4/)</a:t>
              </a:r>
              <a:endParaRPr lang="ko-KR" altLang="en-US" sz="1200" dirty="0">
                <a:solidFill>
                  <a:srgbClr val="554F4D"/>
                </a:solidFill>
                <a:latin typeface="강원교육모두 Light" panose="02020603020101020101" pitchFamily="18" charset="-127"/>
                <a:ea typeface="강원교육모두 Light" panose="0202060302010102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59093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1C2A5CB6-509E-4BDD-AF92-C1B2290457EE}"/>
              </a:ext>
            </a:extLst>
          </p:cNvPr>
          <p:cNvCxnSpPr>
            <a:cxnSpLocks/>
          </p:cNvCxnSpPr>
          <p:nvPr/>
        </p:nvCxnSpPr>
        <p:spPr>
          <a:xfrm>
            <a:off x="622300" y="1143000"/>
            <a:ext cx="11569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45A5B82-5CCC-4A00-B9DD-C58D174766AA}"/>
              </a:ext>
            </a:extLst>
          </p:cNvPr>
          <p:cNvSpPr txBox="1"/>
          <p:nvPr/>
        </p:nvSpPr>
        <p:spPr>
          <a:xfrm>
            <a:off x="811411" y="350594"/>
            <a:ext cx="34884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ko-KR" altLang="en-US" sz="3600" dirty="0">
                <a:solidFill>
                  <a:srgbClr val="554F4D"/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가부키의 특징</a:t>
            </a:r>
            <a:r>
              <a:rPr lang="en-US" altLang="ko-KR" sz="3600" dirty="0">
                <a:solidFill>
                  <a:srgbClr val="554F4D"/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-</a:t>
            </a:r>
            <a:r>
              <a:rPr lang="ko-KR" altLang="en-US" sz="3600" dirty="0">
                <a:solidFill>
                  <a:srgbClr val="554F4D"/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내용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AB74CB-F4B7-408A-9AD9-CD3871E03EC6}"/>
              </a:ext>
            </a:extLst>
          </p:cNvPr>
          <p:cNvSpPr txBox="1"/>
          <p:nvPr/>
        </p:nvSpPr>
        <p:spPr>
          <a:xfrm>
            <a:off x="811411" y="92891"/>
            <a:ext cx="5581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ko-KR" sz="1100" dirty="0">
                <a:solidFill>
                  <a:srgbClr val="554F4D"/>
                </a:solidFill>
              </a:rPr>
              <a:t>Part 1</a:t>
            </a:r>
            <a:endParaRPr lang="ko-KR" altLang="en-US" sz="1100" dirty="0">
              <a:solidFill>
                <a:srgbClr val="554F4D"/>
              </a:solidFill>
            </a:endParaRPr>
          </a:p>
        </p:txBody>
      </p:sp>
      <p:graphicFrame>
        <p:nvGraphicFramePr>
          <p:cNvPr id="25" name="표 24">
            <a:extLst>
              <a:ext uri="{FF2B5EF4-FFF2-40B4-BE49-F238E27FC236}">
                <a16:creationId xmlns:a16="http://schemas.microsoft.com/office/drawing/2014/main" id="{4892AB57-BFC2-4C8F-8FA5-D146650649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6933772"/>
              </p:ext>
            </p:extLst>
          </p:nvPr>
        </p:nvGraphicFramePr>
        <p:xfrm>
          <a:off x="811411" y="1663109"/>
          <a:ext cx="10856259" cy="42891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187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87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187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486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800" b="1" dirty="0" err="1">
                          <a:solidFill>
                            <a:srgbClr val="554F4D"/>
                          </a:solidFill>
                          <a:latin typeface="강원교육모두 Bold" panose="02020603020101020101" pitchFamily="18" charset="-127"/>
                          <a:ea typeface="강원교육모두 Bold" panose="02020603020101020101" pitchFamily="18" charset="-127"/>
                          <a:cs typeface="Arial" panose="020B0604020202020204" pitchFamily="34" charset="0"/>
                        </a:rPr>
                        <a:t>지다이모노</a:t>
                      </a:r>
                      <a:endParaRPr lang="ko-KR" altLang="en-US" sz="2800" b="1" dirty="0">
                        <a:solidFill>
                          <a:srgbClr val="554F4D"/>
                        </a:solidFill>
                        <a:latin typeface="강원교육모두 Bold" panose="02020603020101020101" pitchFamily="18" charset="-127"/>
                        <a:ea typeface="강원교육모두 Bold" panose="02020603020101020101" pitchFamily="18" charset="-127"/>
                        <a:cs typeface="Arial" panose="020B0604020202020204" pitchFamily="34" charset="0"/>
                      </a:endParaRPr>
                    </a:p>
                  </a:txBody>
                  <a:tcPr marL="97914" marR="97914" marT="48957" marB="48957" anchor="ctr">
                    <a:lnL>
                      <a:noFill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9E2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800" b="1" dirty="0" err="1">
                          <a:solidFill>
                            <a:srgbClr val="554F4D"/>
                          </a:solidFill>
                          <a:latin typeface="강원교육모두 Bold" panose="02020603020101020101" pitchFamily="18" charset="-127"/>
                          <a:ea typeface="강원교육모두 Bold" panose="02020603020101020101" pitchFamily="18" charset="-127"/>
                          <a:cs typeface="Arial" panose="020B0604020202020204" pitchFamily="34" charset="0"/>
                        </a:rPr>
                        <a:t>세와모노</a:t>
                      </a:r>
                      <a:endParaRPr lang="ko-KR" altLang="en-US" sz="2800" b="1" dirty="0">
                        <a:solidFill>
                          <a:srgbClr val="554F4D"/>
                        </a:solidFill>
                        <a:latin typeface="강원교육모두 Bold" panose="02020603020101020101" pitchFamily="18" charset="-127"/>
                        <a:ea typeface="강원교육모두 Bold" panose="02020603020101020101" pitchFamily="18" charset="-127"/>
                        <a:cs typeface="Arial" panose="020B0604020202020204" pitchFamily="34" charset="0"/>
                      </a:endParaRPr>
                    </a:p>
                  </a:txBody>
                  <a:tcPr marL="97914" marR="97914" marT="48957" marB="48957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9E2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800" b="1" dirty="0" err="1">
                          <a:solidFill>
                            <a:srgbClr val="554F4D"/>
                          </a:solidFill>
                          <a:latin typeface="강원교육모두 Bold" panose="02020603020101020101" pitchFamily="18" charset="-127"/>
                          <a:ea typeface="강원교육모두 Bold" panose="02020603020101020101" pitchFamily="18" charset="-127"/>
                          <a:cs typeface="Arial" panose="020B0604020202020204" pitchFamily="34" charset="0"/>
                        </a:rPr>
                        <a:t>오이에모노</a:t>
                      </a:r>
                      <a:endParaRPr lang="ko-KR" altLang="en-US" sz="2800" b="1" dirty="0">
                        <a:solidFill>
                          <a:srgbClr val="554F4D"/>
                        </a:solidFill>
                        <a:latin typeface="강원교육모두 Bold" panose="02020603020101020101" pitchFamily="18" charset="-127"/>
                        <a:ea typeface="강원교육모두 Bold" panose="02020603020101020101" pitchFamily="18" charset="-127"/>
                        <a:cs typeface="Arial" panose="020B0604020202020204" pitchFamily="34" charset="0"/>
                      </a:endParaRPr>
                    </a:p>
                  </a:txBody>
                  <a:tcPr marL="97914" marR="97914" marT="48957" marB="48957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9E2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4320">
                <a:tc>
                  <a:txBody>
                    <a:bodyPr/>
                    <a:lstStyle/>
                    <a:p>
                      <a:pPr algn="ctr" latinLnBrk="1"/>
                      <a:endParaRPr lang="ko-KR" altLang="en-US" sz="2400" dirty="0">
                        <a:solidFill>
                          <a:schemeClr val="bg2">
                            <a:lumMod val="25000"/>
                          </a:schemeClr>
                        </a:solidFill>
                        <a:latin typeface="강원교육모두 Light" panose="02020603020101020101" pitchFamily="18" charset="-127"/>
                        <a:ea typeface="강원교육모두 Light" panose="02020603020101020101" pitchFamily="18" charset="-127"/>
                        <a:cs typeface="Arial" panose="020B0604020202020204" pitchFamily="34" charset="0"/>
                      </a:endParaRPr>
                    </a:p>
                  </a:txBody>
                  <a:tcPr marL="97914" marR="97914" marT="48957" marB="48957" anchor="ctr">
                    <a:lnL>
                      <a:noFill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2400" dirty="0">
                        <a:solidFill>
                          <a:schemeClr val="bg2">
                            <a:lumMod val="25000"/>
                          </a:schemeClr>
                        </a:solidFill>
                        <a:latin typeface="강원교육모두 Light" panose="02020603020101020101" pitchFamily="18" charset="-127"/>
                        <a:ea typeface="강원교육모두 Light" panose="02020603020101020101" pitchFamily="18" charset="-127"/>
                        <a:cs typeface="Arial" panose="020B0604020202020204" pitchFamily="34" charset="0"/>
                      </a:endParaRPr>
                    </a:p>
                  </a:txBody>
                  <a:tcPr marL="97914" marR="97914" marT="48957" marB="48957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2400" dirty="0">
                        <a:solidFill>
                          <a:schemeClr val="bg2">
                            <a:lumMod val="25000"/>
                          </a:schemeClr>
                        </a:solidFill>
                        <a:latin typeface="강원교육모두 Light" panose="02020603020101020101" pitchFamily="18" charset="-127"/>
                        <a:ea typeface="강원교육모두 Light" panose="02020603020101020101" pitchFamily="18" charset="-127"/>
                        <a:cs typeface="Arial" panose="020B0604020202020204" pitchFamily="34" charset="0"/>
                      </a:endParaRPr>
                    </a:p>
                  </a:txBody>
                  <a:tcPr marL="97914" marR="97914" marT="48957" marB="48957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직사각형 7">
            <a:extLst>
              <a:ext uri="{FF2B5EF4-FFF2-40B4-BE49-F238E27FC236}">
                <a16:creationId xmlns:a16="http://schemas.microsoft.com/office/drawing/2014/main" id="{C6F89BFC-DF28-4929-87FF-B6092AFAAEA1}"/>
              </a:ext>
            </a:extLst>
          </p:cNvPr>
          <p:cNvSpPr/>
          <p:nvPr/>
        </p:nvSpPr>
        <p:spPr>
          <a:xfrm>
            <a:off x="-5" y="-1"/>
            <a:ext cx="86586" cy="687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9C1907-4DC3-47D3-82AF-373A69429245}"/>
              </a:ext>
            </a:extLst>
          </p:cNvPr>
          <p:cNvSpPr txBox="1"/>
          <p:nvPr/>
        </p:nvSpPr>
        <p:spPr>
          <a:xfrm>
            <a:off x="704088" y="3022664"/>
            <a:ext cx="3429000" cy="2176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ko-KR" altLang="en-US" sz="3600" dirty="0">
              <a:solidFill>
                <a:srgbClr val="554F4D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B6F266-9570-4D03-A00D-39E0C066E222}"/>
              </a:ext>
            </a:extLst>
          </p:cNvPr>
          <p:cNvSpPr txBox="1"/>
          <p:nvPr/>
        </p:nvSpPr>
        <p:spPr>
          <a:xfrm>
            <a:off x="1051450" y="3012863"/>
            <a:ext cx="30083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1"/>
            <a:r>
              <a:rPr lang="en-US" altLang="ko-KR" sz="2400" dirty="0">
                <a:solidFill>
                  <a:schemeClr val="bg2">
                    <a:lumMod val="25000"/>
                  </a:schemeClr>
                </a:solidFill>
                <a:latin typeface="강원교육모두 Light" panose="02020603020101020101" pitchFamily="18" charset="-127"/>
                <a:ea typeface="강원교육모두 Light" panose="02020603020101020101" pitchFamily="18" charset="-127"/>
                <a:cs typeface="Arial" panose="020B0604020202020204" pitchFamily="34" charset="0"/>
              </a:rPr>
              <a:t>-</a:t>
            </a:r>
            <a:r>
              <a:rPr lang="ko-KR" altLang="en-US" sz="2400" dirty="0">
                <a:solidFill>
                  <a:schemeClr val="bg2">
                    <a:lumMod val="25000"/>
                  </a:schemeClr>
                </a:solidFill>
                <a:latin typeface="강원교육모두 Light" panose="02020603020101020101" pitchFamily="18" charset="-127"/>
                <a:ea typeface="강원교육모두 Light" panose="02020603020101020101" pitchFamily="18" charset="-127"/>
                <a:cs typeface="Arial" panose="020B0604020202020204" pitchFamily="34" charset="0"/>
              </a:rPr>
              <a:t>에도시대 이전</a:t>
            </a:r>
            <a:endParaRPr lang="en-US" altLang="ko-KR" sz="2400" dirty="0">
              <a:solidFill>
                <a:schemeClr val="bg2">
                  <a:lumMod val="25000"/>
                </a:schemeClr>
              </a:solidFill>
              <a:latin typeface="강원교육모두 Light" panose="02020603020101020101" pitchFamily="18" charset="-127"/>
              <a:ea typeface="강원교육모두 Light" panose="02020603020101020101" pitchFamily="18" charset="-127"/>
              <a:cs typeface="Arial" panose="020B0604020202020204" pitchFamily="34" charset="0"/>
            </a:endParaRPr>
          </a:p>
          <a:p>
            <a:pPr algn="ctr" latinLnBrk="1"/>
            <a:r>
              <a:rPr lang="ko-KR" altLang="en-US" sz="2400" dirty="0">
                <a:solidFill>
                  <a:schemeClr val="bg2">
                    <a:lumMod val="25000"/>
                  </a:schemeClr>
                </a:solidFill>
                <a:latin typeface="강원교육모두 Light" panose="02020603020101020101" pitchFamily="18" charset="-127"/>
                <a:ea typeface="강원교육모두 Light" panose="02020603020101020101" pitchFamily="18" charset="-127"/>
                <a:cs typeface="Arial" panose="020B0604020202020204" pitchFamily="34" charset="0"/>
              </a:rPr>
              <a:t> 상류계급</a:t>
            </a:r>
            <a:r>
              <a:rPr lang="en-US" altLang="ko-KR" sz="2400" dirty="0">
                <a:solidFill>
                  <a:schemeClr val="bg2">
                    <a:lumMod val="25000"/>
                  </a:schemeClr>
                </a:solidFill>
                <a:latin typeface="강원교육모두 Light" panose="02020603020101020101" pitchFamily="18" charset="-127"/>
                <a:ea typeface="강원교육모두 Light" panose="02020603020101020101" pitchFamily="18" charset="-127"/>
                <a:cs typeface="Arial" panose="020B0604020202020204" pitchFamily="34" charset="0"/>
              </a:rPr>
              <a:t>(</a:t>
            </a:r>
            <a:r>
              <a:rPr lang="ko-KR" altLang="en-US" sz="2400" dirty="0">
                <a:solidFill>
                  <a:schemeClr val="bg2">
                    <a:lumMod val="25000"/>
                  </a:schemeClr>
                </a:solidFill>
                <a:latin typeface="강원교육모두 Light" panose="02020603020101020101" pitchFamily="18" charset="-127"/>
                <a:ea typeface="강원교육모두 Light" panose="02020603020101020101" pitchFamily="18" charset="-127"/>
                <a:cs typeface="Arial" panose="020B0604020202020204" pitchFamily="34" charset="0"/>
              </a:rPr>
              <a:t>귀족</a:t>
            </a:r>
            <a:r>
              <a:rPr lang="en-US" altLang="ko-KR" sz="2400" dirty="0">
                <a:solidFill>
                  <a:schemeClr val="bg2">
                    <a:lumMod val="25000"/>
                  </a:schemeClr>
                </a:solidFill>
                <a:latin typeface="강원교육모두 Light" panose="02020603020101020101" pitchFamily="18" charset="-127"/>
                <a:ea typeface="강원교육모두 Light" panose="02020603020101020101" pitchFamily="18" charset="-127"/>
                <a:cs typeface="Arial" panose="020B0604020202020204" pitchFamily="34" charset="0"/>
              </a:rPr>
              <a:t>/</a:t>
            </a:r>
            <a:r>
              <a:rPr lang="ko-KR" altLang="en-US" sz="2400" dirty="0">
                <a:solidFill>
                  <a:schemeClr val="bg2">
                    <a:lumMod val="25000"/>
                  </a:schemeClr>
                </a:solidFill>
                <a:latin typeface="강원교육모두 Light" panose="02020603020101020101" pitchFamily="18" charset="-127"/>
                <a:ea typeface="강원교육모두 Light" panose="02020603020101020101" pitchFamily="18" charset="-127"/>
                <a:cs typeface="Arial" panose="020B0604020202020204" pitchFamily="34" charset="0"/>
              </a:rPr>
              <a:t>무사</a:t>
            </a:r>
            <a:r>
              <a:rPr lang="en-US" altLang="ko-KR" sz="2400" dirty="0">
                <a:solidFill>
                  <a:schemeClr val="bg2">
                    <a:lumMod val="25000"/>
                  </a:schemeClr>
                </a:solidFill>
                <a:latin typeface="강원교육모두 Light" panose="02020603020101020101" pitchFamily="18" charset="-127"/>
                <a:ea typeface="강원교육모두 Light" panose="02020603020101020101" pitchFamily="18" charset="-127"/>
                <a:cs typeface="Arial" panose="020B0604020202020204" pitchFamily="34" charset="0"/>
              </a:rPr>
              <a:t>)</a:t>
            </a:r>
            <a:r>
              <a:rPr lang="ko-KR" altLang="en-US" sz="2400" dirty="0">
                <a:solidFill>
                  <a:schemeClr val="bg2">
                    <a:lumMod val="25000"/>
                  </a:schemeClr>
                </a:solidFill>
                <a:latin typeface="강원교육모두 Light" panose="02020603020101020101" pitchFamily="18" charset="-127"/>
                <a:ea typeface="강원교육모두 Light" panose="02020603020101020101" pitchFamily="18" charset="-127"/>
                <a:cs typeface="Arial" panose="020B0604020202020204" pitchFamily="34" charset="0"/>
              </a:rPr>
              <a:t>의 사건</a:t>
            </a:r>
            <a:endParaRPr lang="en-US" altLang="ko-KR" sz="2400" dirty="0">
              <a:solidFill>
                <a:schemeClr val="bg2">
                  <a:lumMod val="25000"/>
                </a:schemeClr>
              </a:solidFill>
              <a:latin typeface="강원교육모두 Light" panose="02020603020101020101" pitchFamily="18" charset="-127"/>
              <a:ea typeface="강원교육모두 Light" panose="02020603020101020101" pitchFamily="18" charset="-127"/>
              <a:cs typeface="Arial" panose="020B0604020202020204" pitchFamily="34" charset="0"/>
            </a:endParaRPr>
          </a:p>
          <a:p>
            <a:pPr algn="ctr" latinLnBrk="1"/>
            <a:endParaRPr lang="en-US" altLang="ko-KR" sz="2400" dirty="0">
              <a:solidFill>
                <a:schemeClr val="bg2">
                  <a:lumMod val="25000"/>
                </a:schemeClr>
              </a:solidFill>
              <a:latin typeface="강원교육모두 Light" panose="02020603020101020101" pitchFamily="18" charset="-127"/>
              <a:ea typeface="강원교육모두 Light" panose="02020603020101020101" pitchFamily="18" charset="-127"/>
              <a:cs typeface="Arial" panose="020B0604020202020204" pitchFamily="34" charset="0"/>
            </a:endParaRPr>
          </a:p>
          <a:p>
            <a:pPr algn="ctr" latinLnBrk="1"/>
            <a:r>
              <a:rPr lang="en-US" altLang="ko-KR" sz="2400" dirty="0">
                <a:solidFill>
                  <a:schemeClr val="bg2">
                    <a:lumMod val="25000"/>
                  </a:schemeClr>
                </a:solidFill>
                <a:latin typeface="강원교육모두 Light" panose="02020603020101020101" pitchFamily="18" charset="-127"/>
                <a:ea typeface="강원교육모두 Light" panose="02020603020101020101" pitchFamily="18" charset="-127"/>
                <a:cs typeface="Arial" panose="020B0604020202020204" pitchFamily="34" charset="0"/>
              </a:rPr>
              <a:t>-</a:t>
            </a:r>
            <a:r>
              <a:rPr lang="ko-KR" altLang="en-US" sz="2400" dirty="0">
                <a:solidFill>
                  <a:schemeClr val="bg2">
                    <a:lumMod val="25000"/>
                  </a:schemeClr>
                </a:solidFill>
                <a:latin typeface="강원교육모두 Light" panose="02020603020101020101" pitchFamily="18" charset="-127"/>
                <a:ea typeface="강원교육모두 Light" panose="02020603020101020101" pitchFamily="18" charset="-127"/>
                <a:cs typeface="Arial" panose="020B0604020202020204" pitchFamily="34" charset="0"/>
              </a:rPr>
              <a:t>역사적 시대</a:t>
            </a:r>
            <a:r>
              <a:rPr lang="en-US" altLang="ko-KR" sz="2400" dirty="0">
                <a:solidFill>
                  <a:schemeClr val="bg2">
                    <a:lumMod val="25000"/>
                  </a:schemeClr>
                </a:solidFill>
                <a:latin typeface="강원교육모두 Light" panose="02020603020101020101" pitchFamily="18" charset="-127"/>
                <a:ea typeface="강원교육모두 Light" panose="02020603020101020101" pitchFamily="18" charset="-127"/>
                <a:cs typeface="Arial" panose="020B0604020202020204" pitchFamily="34" charset="0"/>
              </a:rPr>
              <a:t>/</a:t>
            </a:r>
            <a:r>
              <a:rPr lang="ko-KR" altLang="en-US" sz="2400" dirty="0">
                <a:solidFill>
                  <a:schemeClr val="bg2">
                    <a:lumMod val="25000"/>
                  </a:schemeClr>
                </a:solidFill>
                <a:latin typeface="강원교육모두 Light" panose="02020603020101020101" pitchFamily="18" charset="-127"/>
                <a:ea typeface="강원교육모두 Light" panose="02020603020101020101" pitchFamily="18" charset="-127"/>
                <a:cs typeface="Arial" panose="020B0604020202020204" pitchFamily="34" charset="0"/>
              </a:rPr>
              <a:t>영웅물의 각색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7EC3A0-E57B-416D-8CA7-850A231FBE30}"/>
              </a:ext>
            </a:extLst>
          </p:cNvPr>
          <p:cNvSpPr txBox="1"/>
          <p:nvPr/>
        </p:nvSpPr>
        <p:spPr>
          <a:xfrm>
            <a:off x="4731983" y="3700681"/>
            <a:ext cx="2898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400" dirty="0">
                <a:solidFill>
                  <a:schemeClr val="bg2">
                    <a:lumMod val="25000"/>
                  </a:schemeClr>
                </a:solidFill>
                <a:latin typeface="강원교육모두 Light" panose="02020603020101020101" pitchFamily="18" charset="-127"/>
                <a:ea typeface="강원교육모두 Light" panose="02020603020101020101" pitchFamily="18" charset="-127"/>
                <a:cs typeface="Arial" panose="020B0604020202020204" pitchFamily="34" charset="0"/>
              </a:rPr>
              <a:t>-</a:t>
            </a:r>
            <a:r>
              <a:rPr lang="ko-KR" altLang="en-US" sz="2400" dirty="0">
                <a:solidFill>
                  <a:schemeClr val="bg2">
                    <a:lumMod val="25000"/>
                  </a:schemeClr>
                </a:solidFill>
                <a:latin typeface="강원교육모두 Light" panose="02020603020101020101" pitchFamily="18" charset="-127"/>
                <a:ea typeface="강원교육모두 Light" panose="02020603020101020101" pitchFamily="18" charset="-127"/>
                <a:cs typeface="Arial" panose="020B0604020202020204" pitchFamily="34" charset="0"/>
              </a:rPr>
              <a:t>에도시대 서민들의 </a:t>
            </a:r>
            <a:endParaRPr lang="en-US" altLang="ko-KR" sz="2400" dirty="0">
              <a:solidFill>
                <a:schemeClr val="bg2">
                  <a:lumMod val="25000"/>
                </a:schemeClr>
              </a:solidFill>
              <a:latin typeface="강원교육모두 Light" panose="02020603020101020101" pitchFamily="18" charset="-127"/>
              <a:ea typeface="강원교육모두 Light" panose="02020603020101020101" pitchFamily="18" charset="-127"/>
              <a:cs typeface="Arial" panose="020B0604020202020204" pitchFamily="34" charset="0"/>
            </a:endParaRPr>
          </a:p>
          <a:p>
            <a:pPr marL="0" marR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400" dirty="0">
                <a:solidFill>
                  <a:schemeClr val="bg2">
                    <a:lumMod val="25000"/>
                  </a:schemeClr>
                </a:solidFill>
                <a:latin typeface="강원교육모두 Light" panose="02020603020101020101" pitchFamily="18" charset="-127"/>
                <a:ea typeface="강원교육모두 Light" panose="02020603020101020101" pitchFamily="18" charset="-127"/>
                <a:cs typeface="Arial" panose="020B0604020202020204" pitchFamily="34" charset="0"/>
              </a:rPr>
              <a:t>일상 속 사건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9F2FC0-3ECD-4022-9559-1347F46C4FAD}"/>
              </a:ext>
            </a:extLst>
          </p:cNvPr>
          <p:cNvSpPr txBox="1"/>
          <p:nvPr/>
        </p:nvSpPr>
        <p:spPr>
          <a:xfrm>
            <a:off x="8439912" y="3661466"/>
            <a:ext cx="27006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2">
                    <a:lumMod val="25000"/>
                  </a:schemeClr>
                </a:solidFill>
                <a:latin typeface="강원교육모두 Light" panose="02020603020101020101" pitchFamily="18" charset="-127"/>
                <a:ea typeface="강원교육모두 Light" panose="02020603020101020101" pitchFamily="18" charset="-127"/>
                <a:cs typeface="Arial" panose="020B0604020202020204" pitchFamily="34" charset="0"/>
              </a:rPr>
              <a:t>-</a:t>
            </a:r>
            <a:r>
              <a:rPr lang="ko-KR" altLang="en-US" sz="2400" dirty="0">
                <a:solidFill>
                  <a:schemeClr val="bg2">
                    <a:lumMod val="25000"/>
                  </a:schemeClr>
                </a:solidFill>
                <a:latin typeface="강원교육모두 Light" panose="02020603020101020101" pitchFamily="18" charset="-127"/>
                <a:ea typeface="강원교육모두 Light" panose="02020603020101020101" pitchFamily="18" charset="-127"/>
                <a:cs typeface="Arial" panose="020B0604020202020204" pitchFamily="34" charset="0"/>
              </a:rPr>
              <a:t>다이묘</a:t>
            </a:r>
            <a:r>
              <a:rPr lang="en-US" altLang="ko-KR" sz="2400" dirty="0">
                <a:solidFill>
                  <a:schemeClr val="bg2">
                    <a:lumMod val="25000"/>
                  </a:schemeClr>
                </a:solidFill>
                <a:latin typeface="강원교육모두 Light" panose="02020603020101020101" pitchFamily="18" charset="-127"/>
                <a:ea typeface="강원교육모두 Light" panose="02020603020101020101" pitchFamily="18" charset="-127"/>
                <a:cs typeface="Arial" panose="020B0604020202020204" pitchFamily="34" charset="0"/>
              </a:rPr>
              <a:t>(</a:t>
            </a:r>
            <a:r>
              <a:rPr lang="ko-KR" altLang="en-US" sz="2400" dirty="0">
                <a:solidFill>
                  <a:schemeClr val="bg2">
                    <a:lumMod val="25000"/>
                  </a:schemeClr>
                </a:solidFill>
                <a:latin typeface="강원교육모두 Light" panose="02020603020101020101" pitchFamily="18" charset="-127"/>
                <a:ea typeface="강원교육모두 Light" panose="02020603020101020101" pitchFamily="18" charset="-127"/>
                <a:cs typeface="Arial" panose="020B0604020202020204" pitchFamily="34" charset="0"/>
              </a:rPr>
              <a:t>무사</a:t>
            </a:r>
            <a:r>
              <a:rPr lang="en-US" altLang="ko-KR" sz="2400" dirty="0">
                <a:solidFill>
                  <a:schemeClr val="bg2">
                    <a:lumMod val="25000"/>
                  </a:schemeClr>
                </a:solidFill>
                <a:latin typeface="강원교육모두 Light" panose="02020603020101020101" pitchFamily="18" charset="-127"/>
                <a:ea typeface="강원교육모두 Light" panose="02020603020101020101" pitchFamily="18" charset="-127"/>
                <a:cs typeface="Arial" panose="020B0604020202020204" pitchFamily="34" charset="0"/>
              </a:rPr>
              <a:t>)</a:t>
            </a:r>
            <a:r>
              <a:rPr lang="ko-KR" altLang="en-US" sz="2400" dirty="0">
                <a:solidFill>
                  <a:schemeClr val="bg2">
                    <a:lumMod val="25000"/>
                  </a:schemeClr>
                </a:solidFill>
                <a:latin typeface="강원교육모두 Light" panose="02020603020101020101" pitchFamily="18" charset="-127"/>
                <a:ea typeface="강원교육모두 Light" panose="02020603020101020101" pitchFamily="18" charset="-127"/>
                <a:cs typeface="Arial" panose="020B0604020202020204" pitchFamily="34" charset="0"/>
              </a:rPr>
              <a:t>들 </a:t>
            </a:r>
            <a:endParaRPr lang="en-US" altLang="ko-KR" sz="2400" dirty="0">
              <a:solidFill>
                <a:schemeClr val="bg2">
                  <a:lumMod val="25000"/>
                </a:schemeClr>
              </a:solidFill>
              <a:latin typeface="강원교육모두 Light" panose="02020603020101020101" pitchFamily="18" charset="-127"/>
              <a:ea typeface="강원교육모두 Light" panose="02020603020101020101" pitchFamily="18" charset="-127"/>
              <a:cs typeface="Arial" panose="020B0604020202020204" pitchFamily="34" charset="0"/>
            </a:endParaRPr>
          </a:p>
          <a:p>
            <a:pPr algn="ctr"/>
            <a:r>
              <a:rPr lang="ko-KR" altLang="en-US" sz="2400" dirty="0">
                <a:solidFill>
                  <a:schemeClr val="bg2">
                    <a:lumMod val="25000"/>
                  </a:schemeClr>
                </a:solidFill>
                <a:latin typeface="강원교육모두 Light" panose="02020603020101020101" pitchFamily="18" charset="-127"/>
                <a:ea typeface="강원교육모두 Light" panose="02020603020101020101" pitchFamily="18" charset="-127"/>
                <a:cs typeface="Arial" panose="020B0604020202020204" pitchFamily="34" charset="0"/>
              </a:rPr>
              <a:t>사이에서 일어난 사건 </a:t>
            </a:r>
          </a:p>
        </p:txBody>
      </p:sp>
    </p:spTree>
    <p:extLst>
      <p:ext uri="{BB962C8B-B14F-4D97-AF65-F5344CB8AC3E}">
        <p14:creationId xmlns:p14="http://schemas.microsoft.com/office/powerpoint/2010/main" val="29620655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1C2A5CB6-509E-4BDD-AF92-C1B2290457EE}"/>
              </a:ext>
            </a:extLst>
          </p:cNvPr>
          <p:cNvCxnSpPr>
            <a:cxnSpLocks/>
          </p:cNvCxnSpPr>
          <p:nvPr/>
        </p:nvCxnSpPr>
        <p:spPr>
          <a:xfrm>
            <a:off x="622300" y="1143000"/>
            <a:ext cx="11569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45A5B82-5CCC-4A00-B9DD-C58D174766AA}"/>
              </a:ext>
            </a:extLst>
          </p:cNvPr>
          <p:cNvSpPr txBox="1"/>
          <p:nvPr/>
        </p:nvSpPr>
        <p:spPr>
          <a:xfrm>
            <a:off x="811411" y="350594"/>
            <a:ext cx="56813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ko-KR" altLang="en-US" sz="3600" dirty="0">
                <a:solidFill>
                  <a:srgbClr val="554F4D"/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가부키의 특징</a:t>
            </a:r>
            <a:r>
              <a:rPr lang="en-US" altLang="ko-KR" sz="3600" dirty="0">
                <a:solidFill>
                  <a:srgbClr val="554F4D"/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-</a:t>
            </a:r>
            <a:r>
              <a:rPr lang="ko-KR" altLang="en-US" sz="3600" dirty="0">
                <a:solidFill>
                  <a:srgbClr val="554F4D"/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구마도리</a:t>
            </a:r>
            <a:r>
              <a:rPr lang="en-US" altLang="ko-KR" sz="3600" dirty="0">
                <a:solidFill>
                  <a:srgbClr val="554F4D"/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(</a:t>
            </a:r>
            <a:r>
              <a:rPr lang="ko-KR" altLang="en-US" sz="3600" dirty="0">
                <a:solidFill>
                  <a:srgbClr val="554F4D"/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화장법</a:t>
            </a:r>
            <a:r>
              <a:rPr lang="en-US" altLang="ko-KR" sz="3600" dirty="0">
                <a:solidFill>
                  <a:srgbClr val="554F4D"/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)</a:t>
            </a:r>
            <a:endParaRPr lang="ko-KR" altLang="en-US" sz="3600" dirty="0">
              <a:solidFill>
                <a:srgbClr val="554F4D"/>
              </a:solidFill>
              <a:latin typeface="강원교육모두 Bold" panose="02020603020101020101" pitchFamily="18" charset="-127"/>
              <a:ea typeface="강원교육모두 Bold" panose="02020603020101020101" pitchFamily="18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AB74CB-F4B7-408A-9AD9-CD3871E03EC6}"/>
              </a:ext>
            </a:extLst>
          </p:cNvPr>
          <p:cNvSpPr txBox="1"/>
          <p:nvPr/>
        </p:nvSpPr>
        <p:spPr>
          <a:xfrm>
            <a:off x="811411" y="92891"/>
            <a:ext cx="52450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ko-KR" sz="1100" dirty="0">
                <a:solidFill>
                  <a:srgbClr val="554F4D"/>
                </a:solidFill>
                <a:latin typeface="강원교육모두 Light" panose="02020603020101020101" pitchFamily="18" charset="-127"/>
                <a:ea typeface="강원교육모두 Light" panose="02020603020101020101" pitchFamily="18" charset="-127"/>
              </a:rPr>
              <a:t>Part 4</a:t>
            </a:r>
            <a:endParaRPr lang="ko-KR" altLang="en-US" sz="1100" dirty="0">
              <a:solidFill>
                <a:srgbClr val="554F4D"/>
              </a:solidFill>
              <a:latin typeface="강원교육모두 Light" panose="02020603020101020101" pitchFamily="18" charset="-127"/>
              <a:ea typeface="강원교육모두 Light" panose="02020603020101020101" pitchFamily="18" charset="-127"/>
            </a:endParaRPr>
          </a:p>
        </p:txBody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BA1006C0-2A40-4502-A19D-55C2C54F846F}"/>
              </a:ext>
            </a:extLst>
          </p:cNvPr>
          <p:cNvGrpSpPr/>
          <p:nvPr/>
        </p:nvGrpSpPr>
        <p:grpSpPr>
          <a:xfrm>
            <a:off x="8933702" y="5382830"/>
            <a:ext cx="1742786" cy="613788"/>
            <a:chOff x="8933702" y="5382830"/>
            <a:chExt cx="1742786" cy="613788"/>
          </a:xfrm>
        </p:grpSpPr>
        <p:cxnSp>
          <p:nvCxnSpPr>
            <p:cNvPr id="31" name="직선 연결선 30">
              <a:extLst>
                <a:ext uri="{FF2B5EF4-FFF2-40B4-BE49-F238E27FC236}">
                  <a16:creationId xmlns:a16="http://schemas.microsoft.com/office/drawing/2014/main" id="{9882C149-C0DB-494C-ADA3-7E8555B81709}"/>
                </a:ext>
              </a:extLst>
            </p:cNvPr>
            <p:cNvCxnSpPr/>
            <p:nvPr/>
          </p:nvCxnSpPr>
          <p:spPr>
            <a:xfrm>
              <a:off x="9547280" y="5382830"/>
              <a:ext cx="51562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BC0D62D-45E4-401E-9521-32C1C9A18D27}"/>
                </a:ext>
              </a:extLst>
            </p:cNvPr>
            <p:cNvSpPr txBox="1"/>
            <p:nvPr/>
          </p:nvSpPr>
          <p:spPr>
            <a:xfrm>
              <a:off x="8933702" y="5596508"/>
              <a:ext cx="17427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2000" b="1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갈색</a:t>
              </a:r>
              <a:r>
                <a:rPr lang="en-US" altLang="ko-KR" sz="2000" b="1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: </a:t>
              </a:r>
              <a:r>
                <a:rPr lang="ko-KR" altLang="en-US" sz="2000" b="1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요괴</a:t>
              </a:r>
              <a:r>
                <a:rPr lang="en-US" altLang="ko-KR" sz="2000" b="1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, </a:t>
              </a:r>
              <a:r>
                <a:rPr lang="ko-KR" altLang="en-US" sz="2000" b="1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유령 </a:t>
              </a:r>
              <a:r>
                <a:rPr lang="en-US" altLang="ko-KR" sz="2000" b="1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…</a:t>
              </a:r>
              <a:endParaRPr lang="ko-KR" altLang="en-US" sz="2000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강원교육모두 Light" panose="02020603020101020101" pitchFamily="18" charset="-127"/>
                <a:ea typeface="강원교육모두 Light" panose="02020603020101020101" pitchFamily="18" charset="-127"/>
              </a:endParaRPr>
            </a:p>
          </p:txBody>
        </p: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EAFE02A3-CA31-4C59-9915-557E2C5A3711}"/>
              </a:ext>
            </a:extLst>
          </p:cNvPr>
          <p:cNvGrpSpPr/>
          <p:nvPr/>
        </p:nvGrpSpPr>
        <p:grpSpPr>
          <a:xfrm>
            <a:off x="5016219" y="5382830"/>
            <a:ext cx="2159566" cy="921564"/>
            <a:chOff x="5016219" y="5382830"/>
            <a:chExt cx="2159566" cy="921564"/>
          </a:xfrm>
        </p:grpSpPr>
        <p:cxnSp>
          <p:nvCxnSpPr>
            <p:cNvPr id="34" name="직선 연결선 33">
              <a:extLst>
                <a:ext uri="{FF2B5EF4-FFF2-40B4-BE49-F238E27FC236}">
                  <a16:creationId xmlns:a16="http://schemas.microsoft.com/office/drawing/2014/main" id="{D0C3C070-299B-49D0-839C-20DC37E9F84A}"/>
                </a:ext>
              </a:extLst>
            </p:cNvPr>
            <p:cNvCxnSpPr/>
            <p:nvPr/>
          </p:nvCxnSpPr>
          <p:spPr>
            <a:xfrm>
              <a:off x="5838187" y="5382830"/>
              <a:ext cx="51562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3C14304-7EFE-4D23-B26D-51C2B762A011}"/>
                </a:ext>
              </a:extLst>
            </p:cNvPr>
            <p:cNvSpPr txBox="1"/>
            <p:nvPr/>
          </p:nvSpPr>
          <p:spPr>
            <a:xfrm>
              <a:off x="5016219" y="5596508"/>
              <a:ext cx="215956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2000" b="1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남색</a:t>
              </a:r>
              <a:r>
                <a:rPr lang="en-US" altLang="ko-KR" sz="2000" b="1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: </a:t>
              </a:r>
              <a:r>
                <a:rPr lang="ko-KR" altLang="en-US" sz="2000" b="1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고귀한 신분</a:t>
              </a:r>
              <a:r>
                <a:rPr lang="en-US" altLang="ko-KR" sz="2000" b="1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, </a:t>
              </a:r>
              <a:r>
                <a:rPr lang="ko-KR" altLang="en-US" sz="2000" b="1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악 </a:t>
              </a:r>
              <a:r>
                <a:rPr lang="en-US" altLang="ko-KR" sz="2000" b="1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…</a:t>
              </a:r>
            </a:p>
            <a:p>
              <a:pPr algn="ctr"/>
              <a:r>
                <a:rPr lang="ko-KR" altLang="en-US" sz="2000" b="1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주로 악인</a:t>
              </a:r>
              <a:r>
                <a:rPr lang="en-US" altLang="ko-KR" sz="2000" b="1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(</a:t>
              </a:r>
              <a:r>
                <a:rPr lang="ko-KR" altLang="en-US" sz="2000" b="1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惡人</a:t>
              </a:r>
              <a:r>
                <a:rPr lang="en-US" altLang="ko-KR" sz="2000" b="1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) </a:t>
              </a:r>
              <a:r>
                <a:rPr lang="ko-KR" altLang="en-US" sz="2000" b="1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표현</a:t>
              </a:r>
            </a:p>
          </p:txBody>
        </p:sp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CFAD24EB-BF0E-4D31-A272-FE262889938C}"/>
              </a:ext>
            </a:extLst>
          </p:cNvPr>
          <p:cNvGrpSpPr/>
          <p:nvPr/>
        </p:nvGrpSpPr>
        <p:grpSpPr>
          <a:xfrm>
            <a:off x="1176725" y="5382830"/>
            <a:ext cx="2441694" cy="921564"/>
            <a:chOff x="1176725" y="5382830"/>
            <a:chExt cx="2441694" cy="921564"/>
          </a:xfrm>
        </p:grpSpPr>
        <p:cxnSp>
          <p:nvCxnSpPr>
            <p:cNvPr id="37" name="직선 연결선 36">
              <a:extLst>
                <a:ext uri="{FF2B5EF4-FFF2-40B4-BE49-F238E27FC236}">
                  <a16:creationId xmlns:a16="http://schemas.microsoft.com/office/drawing/2014/main" id="{FA94A986-9037-4F7E-8888-314105116302}"/>
                </a:ext>
              </a:extLst>
            </p:cNvPr>
            <p:cNvCxnSpPr/>
            <p:nvPr/>
          </p:nvCxnSpPr>
          <p:spPr>
            <a:xfrm>
              <a:off x="2139758" y="5382830"/>
              <a:ext cx="51562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BA4B5AB-2BC9-4D67-B0A7-7BFC16B0A517}"/>
                </a:ext>
              </a:extLst>
            </p:cNvPr>
            <p:cNvSpPr txBox="1"/>
            <p:nvPr/>
          </p:nvSpPr>
          <p:spPr>
            <a:xfrm>
              <a:off x="1176725" y="5596508"/>
              <a:ext cx="244169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2000" b="1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홍색</a:t>
              </a:r>
              <a:r>
                <a:rPr lang="en-US" altLang="ko-KR" sz="2000" b="1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: </a:t>
              </a:r>
              <a:r>
                <a:rPr lang="ko-KR" altLang="en-US" sz="2000" b="1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젊음</a:t>
              </a:r>
              <a:r>
                <a:rPr lang="en-US" altLang="ko-KR" sz="2000" b="1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, </a:t>
              </a:r>
              <a:r>
                <a:rPr lang="ko-KR" altLang="en-US" sz="2000" b="1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정의</a:t>
              </a:r>
              <a:r>
                <a:rPr lang="en-US" altLang="ko-KR" sz="2000" b="1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, </a:t>
              </a:r>
              <a:r>
                <a:rPr lang="ko-KR" altLang="en-US" sz="2000" b="1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힘</a:t>
              </a:r>
              <a:r>
                <a:rPr lang="en-US" altLang="ko-KR" sz="2000" b="1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, </a:t>
              </a:r>
              <a:r>
                <a:rPr lang="ko-KR" altLang="en-US" sz="2000" b="1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분노</a:t>
              </a:r>
              <a:r>
                <a:rPr lang="en-US" altLang="ko-KR" sz="2000" b="1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…</a:t>
              </a:r>
            </a:p>
            <a:p>
              <a:pPr algn="ctr"/>
              <a:r>
                <a:rPr lang="ko-KR" altLang="en-US" sz="2000" b="1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주로 선인</a:t>
              </a:r>
              <a:r>
                <a:rPr lang="en-US" altLang="ko-KR" sz="2000" b="1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(</a:t>
              </a:r>
              <a:r>
                <a:rPr lang="ko-KR" altLang="en-US" sz="2000" b="1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善人</a:t>
              </a:r>
              <a:r>
                <a:rPr lang="en-US" altLang="ko-KR" sz="2000" b="1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)</a:t>
              </a:r>
              <a:r>
                <a:rPr lang="ko-KR" altLang="en-US" sz="2000" b="1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 표현</a:t>
              </a:r>
            </a:p>
          </p:txBody>
        </p:sp>
      </p:grp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9F450324-20B0-49CF-97E3-AFFE69842BFD}"/>
              </a:ext>
            </a:extLst>
          </p:cNvPr>
          <p:cNvSpPr/>
          <p:nvPr/>
        </p:nvSpPr>
        <p:spPr>
          <a:xfrm>
            <a:off x="-5" y="-1"/>
            <a:ext cx="86586" cy="687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8E72CB19-7BBD-4980-926E-AFF2E085100B}"/>
              </a:ext>
            </a:extLst>
          </p:cNvPr>
          <p:cNvGrpSpPr/>
          <p:nvPr/>
        </p:nvGrpSpPr>
        <p:grpSpPr>
          <a:xfrm>
            <a:off x="893385" y="1924626"/>
            <a:ext cx="3008749" cy="3008749"/>
            <a:chOff x="893385" y="1924626"/>
            <a:chExt cx="3008749" cy="3008749"/>
          </a:xfrm>
        </p:grpSpPr>
        <p:sp>
          <p:nvSpPr>
            <p:cNvPr id="27" name="타원 26">
              <a:extLst>
                <a:ext uri="{FF2B5EF4-FFF2-40B4-BE49-F238E27FC236}">
                  <a16:creationId xmlns:a16="http://schemas.microsoft.com/office/drawing/2014/main" id="{160F8762-B523-48ED-B7DB-237BBDFF689C}"/>
                </a:ext>
              </a:extLst>
            </p:cNvPr>
            <p:cNvSpPr/>
            <p:nvPr/>
          </p:nvSpPr>
          <p:spPr>
            <a:xfrm>
              <a:off x="893385" y="1924626"/>
              <a:ext cx="3008749" cy="3008749"/>
            </a:xfrm>
            <a:prstGeom prst="ellipse">
              <a:avLst/>
            </a:prstGeom>
            <a:solidFill>
              <a:srgbClr val="EEE9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pic>
          <p:nvPicPr>
            <p:cNvPr id="4" name="그림 3" descr="벡터그래픽, 클립아트이(가) 표시된 사진&#10;&#10;자동 생성된 설명">
              <a:extLst>
                <a:ext uri="{FF2B5EF4-FFF2-40B4-BE49-F238E27FC236}">
                  <a16:creationId xmlns:a16="http://schemas.microsoft.com/office/drawing/2014/main" id="{4BB1DBB7-1887-4DDC-8FC5-0DB400E87E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6005" y="2366436"/>
              <a:ext cx="2143125" cy="2143125"/>
            </a:xfrm>
            <a:prstGeom prst="rect">
              <a:avLst/>
            </a:prstGeom>
          </p:spPr>
        </p:pic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008C74FE-AF75-4376-A41B-CA4C7FF6A8ED}"/>
              </a:ext>
            </a:extLst>
          </p:cNvPr>
          <p:cNvGrpSpPr/>
          <p:nvPr/>
        </p:nvGrpSpPr>
        <p:grpSpPr>
          <a:xfrm>
            <a:off x="4597052" y="1924626"/>
            <a:ext cx="3008749" cy="3008749"/>
            <a:chOff x="4597052" y="1924626"/>
            <a:chExt cx="3008749" cy="3008749"/>
          </a:xfrm>
        </p:grpSpPr>
        <p:sp>
          <p:nvSpPr>
            <p:cNvPr id="28" name="타원 27">
              <a:extLst>
                <a:ext uri="{FF2B5EF4-FFF2-40B4-BE49-F238E27FC236}">
                  <a16:creationId xmlns:a16="http://schemas.microsoft.com/office/drawing/2014/main" id="{EDA14800-188F-4105-ADEB-4A04379A5DFD}"/>
                </a:ext>
              </a:extLst>
            </p:cNvPr>
            <p:cNvSpPr/>
            <p:nvPr/>
          </p:nvSpPr>
          <p:spPr>
            <a:xfrm>
              <a:off x="4597052" y="1924626"/>
              <a:ext cx="3008749" cy="3008749"/>
            </a:xfrm>
            <a:prstGeom prst="ellipse">
              <a:avLst/>
            </a:prstGeom>
            <a:solidFill>
              <a:srgbClr val="EEE9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8" name="그림 7" descr="벡터그래픽, 클립아트이(가) 표시된 사진&#10;&#10;자동 생성된 설명">
              <a:extLst>
                <a:ext uri="{FF2B5EF4-FFF2-40B4-BE49-F238E27FC236}">
                  <a16:creationId xmlns:a16="http://schemas.microsoft.com/office/drawing/2014/main" id="{72B91F37-A4AA-4813-9CD3-6FE20A32F4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2660" y="2357437"/>
              <a:ext cx="2143125" cy="2143125"/>
            </a:xfrm>
            <a:prstGeom prst="rect">
              <a:avLst/>
            </a:prstGeom>
          </p:spPr>
        </p:pic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A57502C0-3C7F-45A7-9549-7530704394A1}"/>
              </a:ext>
            </a:extLst>
          </p:cNvPr>
          <p:cNvGrpSpPr/>
          <p:nvPr/>
        </p:nvGrpSpPr>
        <p:grpSpPr>
          <a:xfrm>
            <a:off x="8300719" y="1924626"/>
            <a:ext cx="3008749" cy="3008749"/>
            <a:chOff x="8300719" y="1924626"/>
            <a:chExt cx="3008749" cy="3008749"/>
          </a:xfrm>
        </p:grpSpPr>
        <p:sp>
          <p:nvSpPr>
            <p:cNvPr id="29" name="타원 28">
              <a:extLst>
                <a:ext uri="{FF2B5EF4-FFF2-40B4-BE49-F238E27FC236}">
                  <a16:creationId xmlns:a16="http://schemas.microsoft.com/office/drawing/2014/main" id="{38BF9401-6FEB-4AA4-9EA1-601B99395C32}"/>
                </a:ext>
              </a:extLst>
            </p:cNvPr>
            <p:cNvSpPr/>
            <p:nvPr/>
          </p:nvSpPr>
          <p:spPr>
            <a:xfrm>
              <a:off x="8300719" y="1924626"/>
              <a:ext cx="3008749" cy="3008749"/>
            </a:xfrm>
            <a:prstGeom prst="ellipse">
              <a:avLst/>
            </a:prstGeom>
            <a:solidFill>
              <a:srgbClr val="EEE9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0" name="그림 9" descr="텍스트, 벡터그래픽이(가) 표시된 사진&#10;&#10;자동 생성된 설명">
              <a:extLst>
                <a:ext uri="{FF2B5EF4-FFF2-40B4-BE49-F238E27FC236}">
                  <a16:creationId xmlns:a16="http://schemas.microsoft.com/office/drawing/2014/main" id="{1F2A33B6-491B-4641-9856-8F2818ECFD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2870" y="2366436"/>
              <a:ext cx="2143125" cy="2143125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E953ECBA-90F3-4854-AEF3-3184D05675F5}"/>
              </a:ext>
            </a:extLst>
          </p:cNvPr>
          <p:cNvSpPr txBox="1"/>
          <p:nvPr/>
        </p:nvSpPr>
        <p:spPr>
          <a:xfrm>
            <a:off x="9361620" y="6045964"/>
            <a:ext cx="30087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dirty="0">
                <a:solidFill>
                  <a:srgbClr val="554F4D"/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&lt;</a:t>
            </a:r>
            <a:r>
              <a:rPr lang="ko-KR" altLang="en-US" dirty="0">
                <a:solidFill>
                  <a:srgbClr val="554F4D"/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구마도리</a:t>
            </a:r>
            <a:r>
              <a:rPr lang="en-US" altLang="ko-KR" dirty="0">
                <a:solidFill>
                  <a:srgbClr val="554F4D"/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&gt;</a:t>
            </a:r>
          </a:p>
          <a:p>
            <a:pPr algn="l"/>
            <a:r>
              <a:rPr lang="ko-KR" altLang="en-US" sz="1200" dirty="0">
                <a:solidFill>
                  <a:srgbClr val="554F4D"/>
                </a:solidFill>
                <a:latin typeface="강원교육모두 Light" panose="02020603020101020101" pitchFamily="18" charset="-127"/>
                <a:ea typeface="강원교육모두 Light" panose="02020603020101020101" pitchFamily="18" charset="-127"/>
              </a:rPr>
              <a:t>사진 출처</a:t>
            </a:r>
            <a:r>
              <a:rPr lang="en-US" altLang="ko-KR" sz="1200" dirty="0">
                <a:solidFill>
                  <a:srgbClr val="554F4D"/>
                </a:solidFill>
                <a:latin typeface="강원교육모두 Light" panose="02020603020101020101" pitchFamily="18" charset="-127"/>
                <a:ea typeface="강원교육모두 Light" panose="02020603020101020101" pitchFamily="18" charset="-127"/>
              </a:rPr>
              <a:t>:https://jp-culture.jp/</a:t>
            </a:r>
            <a:r>
              <a:rPr lang="en-US" altLang="ko-KR" sz="1200" dirty="0" err="1">
                <a:solidFill>
                  <a:srgbClr val="554F4D"/>
                </a:solidFill>
                <a:latin typeface="강원교육모두 Light" panose="02020603020101020101" pitchFamily="18" charset="-127"/>
                <a:ea typeface="강원교육모두 Light" panose="02020603020101020101" pitchFamily="18" charset="-127"/>
              </a:rPr>
              <a:t>kumadori</a:t>
            </a:r>
            <a:r>
              <a:rPr lang="en-US" altLang="ko-KR" sz="1200" dirty="0">
                <a:solidFill>
                  <a:srgbClr val="554F4D"/>
                </a:solidFill>
                <a:latin typeface="강원교육모두 Light" panose="02020603020101020101" pitchFamily="18" charset="-127"/>
                <a:ea typeface="강원교육모두 Light" panose="02020603020101020101" pitchFamily="18" charset="-127"/>
              </a:rPr>
              <a:t>/</a:t>
            </a:r>
            <a:endParaRPr lang="ko-KR" altLang="en-US" sz="1200" dirty="0">
              <a:solidFill>
                <a:srgbClr val="554F4D"/>
              </a:solidFill>
              <a:latin typeface="강원교육모두 Light" panose="02020603020101020101" pitchFamily="18" charset="-127"/>
              <a:ea typeface="강원교육모두 Light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474189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E1D5B25-FB20-4491-A0B8-BF4EDADFB5F7}"/>
              </a:ext>
            </a:extLst>
          </p:cNvPr>
          <p:cNvSpPr txBox="1"/>
          <p:nvPr/>
        </p:nvSpPr>
        <p:spPr>
          <a:xfrm>
            <a:off x="1338490" y="2208022"/>
            <a:ext cx="4251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ko-KR" sz="4000" dirty="0">
                <a:solidFill>
                  <a:srgbClr val="554F4D"/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1</a:t>
            </a:r>
            <a:endParaRPr lang="ko-KR" altLang="en-US" sz="4000" dirty="0">
              <a:solidFill>
                <a:srgbClr val="554F4D"/>
              </a:solidFill>
              <a:latin typeface="강원교육모두 Bold" panose="02020603020101020101" pitchFamily="18" charset="-127"/>
              <a:ea typeface="강원교육모두 Bold" panose="02020603020101020101" pitchFamily="18" charset="-127"/>
            </a:endParaRPr>
          </a:p>
        </p:txBody>
      </p:sp>
      <p:pic>
        <p:nvPicPr>
          <p:cNvPr id="3" name="그래픽 2" descr="대나무와 잔디">
            <a:extLst>
              <a:ext uri="{FF2B5EF4-FFF2-40B4-BE49-F238E27FC236}">
                <a16:creationId xmlns:a16="http://schemas.microsoft.com/office/drawing/2014/main" id="{5FD1961B-4743-4BE5-A792-9A7C8D9FF1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2300" y="-3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439F61D-18E1-4402-AA8D-49B330678C06}"/>
              </a:ext>
            </a:extLst>
          </p:cNvPr>
          <p:cNvSpPr txBox="1"/>
          <p:nvPr/>
        </p:nvSpPr>
        <p:spPr>
          <a:xfrm>
            <a:off x="1930881" y="2172126"/>
            <a:ext cx="3084499" cy="6695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800" b="1" kern="100" spc="0" dirty="0">
                <a:solidFill>
                  <a:srgbClr val="554F4D"/>
                </a:solidFill>
                <a:effectLst/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노</a:t>
            </a:r>
            <a:r>
              <a:rPr lang="en-US" altLang="ko-KR" sz="2800" b="1" kern="100" spc="0" dirty="0">
                <a:solidFill>
                  <a:srgbClr val="554F4D"/>
                </a:solidFill>
                <a:effectLst/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(</a:t>
            </a:r>
            <a:r>
              <a:rPr lang="ko-KR" altLang="en-US" sz="2800" b="1" kern="100" spc="0" dirty="0">
                <a:solidFill>
                  <a:srgbClr val="554F4D"/>
                </a:solidFill>
                <a:effectLst/>
                <a:latin typeface="강원교육모두 Bold" panose="02020603020101020101" pitchFamily="18" charset="-127"/>
                <a:ea typeface="강원교육모두 Bold" panose="02020603020101020101" pitchFamily="18" charset="-127"/>
                <a:hlinkClick r:id="rId4" action="ppaction://hlinksldjump"/>
              </a:rPr>
              <a:t>能</a:t>
            </a:r>
            <a:r>
              <a:rPr lang="en-US" altLang="ko-KR" sz="2800" b="1" kern="100" spc="0" dirty="0">
                <a:solidFill>
                  <a:srgbClr val="554F4D"/>
                </a:solidFill>
                <a:effectLst/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)</a:t>
            </a:r>
            <a:r>
              <a:rPr lang="ko-KR" altLang="en-US" sz="2800" b="1" kern="100" spc="0" dirty="0">
                <a:solidFill>
                  <a:srgbClr val="554F4D"/>
                </a:solidFill>
                <a:effectLst/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와 </a:t>
            </a:r>
            <a:r>
              <a:rPr lang="ko-KR" altLang="en-US" sz="2800" b="1" kern="100" spc="0" dirty="0" err="1">
                <a:solidFill>
                  <a:srgbClr val="554F4D"/>
                </a:solidFill>
                <a:effectLst/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쿄겐</a:t>
            </a:r>
            <a:r>
              <a:rPr lang="en-US" altLang="ko-KR" sz="2800" b="1" kern="100" spc="0" dirty="0">
                <a:solidFill>
                  <a:srgbClr val="554F4D"/>
                </a:solidFill>
                <a:effectLst/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(</a:t>
            </a:r>
            <a:r>
              <a:rPr lang="ko-KR" altLang="en-US" sz="2800" b="1" kern="100" spc="0" dirty="0">
                <a:solidFill>
                  <a:srgbClr val="554F4D"/>
                </a:solidFill>
                <a:effectLst/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狂言</a:t>
            </a:r>
            <a:r>
              <a:rPr lang="en-US" altLang="ko-KR" sz="2800" b="1" kern="100" spc="0" dirty="0">
                <a:solidFill>
                  <a:srgbClr val="554F4D"/>
                </a:solidFill>
                <a:effectLst/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)</a:t>
            </a:r>
            <a:endParaRPr lang="ko-KR" altLang="en-US" sz="2800" kern="0" spc="0" dirty="0">
              <a:solidFill>
                <a:srgbClr val="554F4D"/>
              </a:solidFill>
              <a:effectLst/>
              <a:latin typeface="강원교육모두 Bold" panose="02020603020101020101" pitchFamily="18" charset="-127"/>
              <a:ea typeface="강원교육모두 Bold" panose="02020603020101020101" pitchFamily="18" charset="-127"/>
            </a:endParaRPr>
          </a:p>
        </p:txBody>
      </p: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2E446A13-6214-43CC-A7E1-C173F830DD90}"/>
              </a:ext>
            </a:extLst>
          </p:cNvPr>
          <p:cNvCxnSpPr>
            <a:cxnSpLocks/>
          </p:cNvCxnSpPr>
          <p:nvPr/>
        </p:nvCxnSpPr>
        <p:spPr>
          <a:xfrm>
            <a:off x="622300" y="1143000"/>
            <a:ext cx="57016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2CCBF8A0-1C9E-4A1C-854B-5709C37B6AAF}"/>
              </a:ext>
            </a:extLst>
          </p:cNvPr>
          <p:cNvSpPr txBox="1"/>
          <p:nvPr/>
        </p:nvSpPr>
        <p:spPr>
          <a:xfrm>
            <a:off x="1338490" y="3600390"/>
            <a:ext cx="4251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ko-KR" sz="4000" dirty="0">
                <a:solidFill>
                  <a:srgbClr val="554F4D"/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2</a:t>
            </a:r>
            <a:endParaRPr lang="ko-KR" altLang="en-US" sz="4000" dirty="0">
              <a:solidFill>
                <a:srgbClr val="554F4D"/>
              </a:solidFill>
              <a:latin typeface="강원교육모두 Bold" panose="02020603020101020101" pitchFamily="18" charset="-127"/>
              <a:ea typeface="강원교육모두 Bold" panose="02020603020101020101" pitchFamily="18" charset="-12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37D6509-341D-4329-AA12-899AFC70CE06}"/>
              </a:ext>
            </a:extLst>
          </p:cNvPr>
          <p:cNvSpPr txBox="1"/>
          <p:nvPr/>
        </p:nvSpPr>
        <p:spPr>
          <a:xfrm>
            <a:off x="1338490" y="4992758"/>
            <a:ext cx="4251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ko-KR" sz="4000" dirty="0">
                <a:solidFill>
                  <a:srgbClr val="554F4D"/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3</a:t>
            </a:r>
            <a:endParaRPr lang="ko-KR" altLang="en-US" sz="4000" dirty="0">
              <a:solidFill>
                <a:srgbClr val="554F4D"/>
              </a:solidFill>
              <a:latin typeface="강원교육모두 Bold" panose="02020603020101020101" pitchFamily="18" charset="-127"/>
              <a:ea typeface="강원교육모두 Bold" panose="02020603020101020101" pitchFamily="18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5541882-D751-4CCB-9348-135C193BA93B}"/>
              </a:ext>
            </a:extLst>
          </p:cNvPr>
          <p:cNvSpPr txBox="1"/>
          <p:nvPr/>
        </p:nvSpPr>
        <p:spPr>
          <a:xfrm>
            <a:off x="811411" y="477594"/>
            <a:ext cx="8499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ko-KR" altLang="en-US" sz="3200" dirty="0">
                <a:solidFill>
                  <a:srgbClr val="554F4D"/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목차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08B2205-EFBC-49C1-B563-75CB3626DDCC}"/>
              </a:ext>
            </a:extLst>
          </p:cNvPr>
          <p:cNvSpPr txBox="1"/>
          <p:nvPr/>
        </p:nvSpPr>
        <p:spPr>
          <a:xfrm>
            <a:off x="1930881" y="3570512"/>
            <a:ext cx="1911101" cy="6639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ko-KR" altLang="en-US" sz="2800" b="1" kern="100" spc="0" dirty="0" err="1">
                <a:solidFill>
                  <a:srgbClr val="554F4D"/>
                </a:solidFill>
                <a:effectLst/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분라쿠</a:t>
            </a:r>
            <a:r>
              <a:rPr lang="en-US" altLang="ko-KR" sz="2400" b="1" kern="100" spc="0" dirty="0">
                <a:solidFill>
                  <a:srgbClr val="554F4D"/>
                </a:solidFill>
                <a:effectLst/>
                <a:latin typeface="강원교육모두 Bold" panose="02020603020101020101" pitchFamily="18" charset="-127"/>
                <a:ea typeface="강원교육모두 Bold" panose="02020603020101020101" pitchFamily="18" charset="-127"/>
                <a:hlinkClick r:id="rId5" action="ppaction://hlinksldjump"/>
              </a:rPr>
              <a:t>(</a:t>
            </a:r>
            <a:r>
              <a:rPr lang="ko-KR" altLang="en-US" sz="2400" b="1" kern="100" spc="0" dirty="0">
                <a:solidFill>
                  <a:srgbClr val="554F4D"/>
                </a:solidFill>
                <a:effectLst/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文楽</a:t>
            </a:r>
            <a:r>
              <a:rPr lang="en-US" altLang="ko-KR" sz="2400" b="1" kern="100" spc="0" dirty="0">
                <a:solidFill>
                  <a:srgbClr val="554F4D"/>
                </a:solidFill>
                <a:effectLst/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)</a:t>
            </a:r>
            <a:endParaRPr lang="ko-KR" altLang="en-US" sz="2400" kern="0" spc="0" dirty="0">
              <a:solidFill>
                <a:srgbClr val="554F4D"/>
              </a:solidFill>
              <a:effectLst/>
              <a:latin typeface="강원교육모두 Bold" panose="02020603020101020101" pitchFamily="18" charset="-127"/>
              <a:ea typeface="강원교육모두 Bold" panose="02020603020101020101" pitchFamily="18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602C797-A26B-4E5F-A9D1-4ECC0B56C844}"/>
              </a:ext>
            </a:extLst>
          </p:cNvPr>
          <p:cNvSpPr txBox="1"/>
          <p:nvPr/>
        </p:nvSpPr>
        <p:spPr>
          <a:xfrm>
            <a:off x="1930881" y="4951228"/>
            <a:ext cx="2183611" cy="6639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ko-KR" altLang="en-US" sz="2800" b="1" kern="100" spc="0" dirty="0">
                <a:solidFill>
                  <a:srgbClr val="554F4D"/>
                </a:solidFill>
                <a:effectLst/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가부키</a:t>
            </a:r>
            <a:r>
              <a:rPr lang="en-US" altLang="ko-KR" sz="2400" b="1" kern="100" spc="0" dirty="0">
                <a:solidFill>
                  <a:srgbClr val="554F4D"/>
                </a:solidFill>
                <a:effectLst/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(</a:t>
            </a:r>
            <a:r>
              <a:rPr lang="ko-KR" altLang="en-US" sz="2400" b="1" kern="100" spc="0" dirty="0">
                <a:solidFill>
                  <a:srgbClr val="554F4D"/>
                </a:solidFill>
                <a:effectLst/>
                <a:latin typeface="강원교육모두 Bold" panose="02020603020101020101" pitchFamily="18" charset="-127"/>
                <a:ea typeface="강원교육모두 Bold" panose="02020603020101020101" pitchFamily="18" charset="-127"/>
                <a:hlinkClick r:id="rId6" action="ppaction://hlinksldjump"/>
              </a:rPr>
              <a:t>歌舞伎</a:t>
            </a:r>
            <a:r>
              <a:rPr lang="en-US" altLang="ko-KR" sz="2400" b="1" kern="100" spc="0" dirty="0">
                <a:solidFill>
                  <a:srgbClr val="554F4D"/>
                </a:solidFill>
                <a:effectLst/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)</a:t>
            </a:r>
            <a:endParaRPr lang="ko-KR" altLang="en-US" sz="2400" kern="0" spc="0" dirty="0">
              <a:solidFill>
                <a:srgbClr val="554F4D"/>
              </a:solidFill>
              <a:effectLst/>
              <a:latin typeface="강원교육모두 Bold" panose="02020603020101020101" pitchFamily="18" charset="-127"/>
              <a:ea typeface="강원교육모두 Bold" panose="02020603020101020101" pitchFamily="18" charset="-127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28FE3125-3E97-403A-AC33-262FB40482A9}"/>
              </a:ext>
            </a:extLst>
          </p:cNvPr>
          <p:cNvSpPr/>
          <p:nvPr/>
        </p:nvSpPr>
        <p:spPr>
          <a:xfrm>
            <a:off x="6323960" y="0"/>
            <a:ext cx="5868040" cy="6857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C1D3AC5-C274-4D92-89B2-0FA38BE5967F}"/>
              </a:ext>
            </a:extLst>
          </p:cNvPr>
          <p:cNvSpPr txBox="1"/>
          <p:nvPr/>
        </p:nvSpPr>
        <p:spPr>
          <a:xfrm>
            <a:off x="8066552" y="2134070"/>
            <a:ext cx="2180405" cy="7456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ko-KR" altLang="en-US" sz="3200" b="1" kern="100" spc="0" dirty="0" err="1">
                <a:solidFill>
                  <a:srgbClr val="554F4D"/>
                </a:solidFill>
                <a:effectLst/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라쿠고</a:t>
            </a:r>
            <a:r>
              <a:rPr lang="en-US" altLang="ko-KR" sz="2800" dirty="0">
                <a:solidFill>
                  <a:srgbClr val="554F4D"/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  <a:hlinkClick r:id="rId7" action="ppaction://hlinksldjump"/>
              </a:rPr>
              <a:t>(</a:t>
            </a:r>
            <a:r>
              <a:rPr lang="ko-KR" altLang="en-US" sz="2800" b="1" kern="100" spc="0" dirty="0">
                <a:solidFill>
                  <a:srgbClr val="554F4D"/>
                </a:solidFill>
                <a:effectLst/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落語</a:t>
            </a:r>
            <a:r>
              <a:rPr lang="en-US" altLang="ko-KR" sz="2800" dirty="0">
                <a:solidFill>
                  <a:srgbClr val="554F4D"/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)</a:t>
            </a:r>
            <a:endParaRPr lang="ko-KR" altLang="en-US" sz="2800" kern="0" spc="0" dirty="0">
              <a:solidFill>
                <a:srgbClr val="554F4D"/>
              </a:solidFill>
              <a:effectLst/>
              <a:latin typeface="강원교육모두 Bold" panose="02020603020101020101" pitchFamily="18" charset="-127"/>
              <a:ea typeface="강원교육모두 Bold" panose="02020603020101020101" pitchFamily="18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8813118-DE74-4ECA-A788-D31FCA7CE46B}"/>
              </a:ext>
            </a:extLst>
          </p:cNvPr>
          <p:cNvSpPr txBox="1"/>
          <p:nvPr/>
        </p:nvSpPr>
        <p:spPr>
          <a:xfrm>
            <a:off x="8066552" y="3564934"/>
            <a:ext cx="776175" cy="6639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800" b="1" kern="0" dirty="0">
                <a:solidFill>
                  <a:srgbClr val="554F4D"/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  <a:hlinkClick r:id="rId8" action="ppaction://hlinksldjump"/>
              </a:rPr>
              <a:t>만담</a:t>
            </a:r>
            <a:endParaRPr lang="ko-KR" altLang="en-US" sz="2800" b="1" kern="0" spc="0" dirty="0">
              <a:solidFill>
                <a:srgbClr val="554F4D"/>
              </a:solidFill>
              <a:effectLst/>
              <a:latin typeface="강원교육모두 Bold" panose="02020603020101020101" pitchFamily="18" charset="-127"/>
              <a:ea typeface="강원교육모두 Bold" panose="02020603020101020101" pitchFamily="18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A4D8A47-884B-464B-8EA1-DC31A2ED3BB6}"/>
              </a:ext>
            </a:extLst>
          </p:cNvPr>
          <p:cNvSpPr txBox="1"/>
          <p:nvPr/>
        </p:nvSpPr>
        <p:spPr>
          <a:xfrm>
            <a:off x="8066552" y="4879483"/>
            <a:ext cx="2156360" cy="6639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800" b="1" kern="0" spc="0" dirty="0">
                <a:solidFill>
                  <a:srgbClr val="554F4D"/>
                </a:solidFill>
                <a:effectLst/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참고문헌</a:t>
            </a:r>
            <a:r>
              <a:rPr lang="en-US" altLang="ko-KR" sz="2800" b="1" kern="0" spc="0" dirty="0">
                <a:solidFill>
                  <a:srgbClr val="554F4D"/>
                </a:solidFill>
                <a:effectLst/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&amp;</a:t>
            </a:r>
            <a:r>
              <a:rPr lang="ko-KR" altLang="en-US" sz="2800" b="1" kern="0" spc="0" dirty="0">
                <a:solidFill>
                  <a:srgbClr val="554F4D"/>
                </a:solidFill>
                <a:effectLst/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자료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6B1F899-B919-452F-99A2-3B39E74ADF5E}"/>
              </a:ext>
            </a:extLst>
          </p:cNvPr>
          <p:cNvSpPr txBox="1"/>
          <p:nvPr/>
        </p:nvSpPr>
        <p:spPr>
          <a:xfrm>
            <a:off x="6941341" y="2208022"/>
            <a:ext cx="4251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ko-KR" sz="4000" dirty="0">
                <a:solidFill>
                  <a:srgbClr val="554F4D"/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4</a:t>
            </a:r>
            <a:endParaRPr lang="ko-KR" altLang="en-US" sz="4000" dirty="0">
              <a:solidFill>
                <a:srgbClr val="554F4D"/>
              </a:solidFill>
              <a:latin typeface="강원교육모두 Bold" panose="02020603020101020101" pitchFamily="18" charset="-127"/>
              <a:ea typeface="강원교육모두 Bold" panose="02020603020101020101" pitchFamily="18" charset="-12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3739E3C-62B0-4E4A-9F83-FD230364D51E}"/>
              </a:ext>
            </a:extLst>
          </p:cNvPr>
          <p:cNvSpPr txBox="1"/>
          <p:nvPr/>
        </p:nvSpPr>
        <p:spPr>
          <a:xfrm>
            <a:off x="6914537" y="3564934"/>
            <a:ext cx="4251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ko-KR" sz="4000" dirty="0">
                <a:solidFill>
                  <a:srgbClr val="554F4D"/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5</a:t>
            </a:r>
            <a:endParaRPr lang="ko-KR" altLang="en-US" sz="4000" dirty="0">
              <a:solidFill>
                <a:srgbClr val="554F4D"/>
              </a:solidFill>
              <a:latin typeface="강원교육모두 Bold" panose="02020603020101020101" pitchFamily="18" charset="-127"/>
              <a:ea typeface="강원교육모두 Bold" panose="02020603020101020101" pitchFamily="18" charset="-12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7B47D7D-33E0-46FA-9993-584EFDEC390B}"/>
              </a:ext>
            </a:extLst>
          </p:cNvPr>
          <p:cNvSpPr txBox="1"/>
          <p:nvPr/>
        </p:nvSpPr>
        <p:spPr>
          <a:xfrm>
            <a:off x="6914537" y="4992758"/>
            <a:ext cx="4251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ko-KR" sz="4000" dirty="0">
                <a:solidFill>
                  <a:srgbClr val="554F4D"/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6</a:t>
            </a:r>
            <a:endParaRPr lang="ko-KR" altLang="en-US" sz="4000" dirty="0">
              <a:solidFill>
                <a:srgbClr val="554F4D"/>
              </a:solidFill>
              <a:latin typeface="강원교육모두 Bold" panose="02020603020101020101" pitchFamily="18" charset="-127"/>
              <a:ea typeface="강원교육모두 Bold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767134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1E64963C-DFE6-4663-ACD3-AB496D85D341}"/>
              </a:ext>
            </a:extLst>
          </p:cNvPr>
          <p:cNvSpPr/>
          <p:nvPr/>
        </p:nvSpPr>
        <p:spPr>
          <a:xfrm>
            <a:off x="365760" y="650240"/>
            <a:ext cx="6096000" cy="5557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1C5C83-0CFE-448D-9A4B-C9DBDF8172C9}"/>
              </a:ext>
            </a:extLst>
          </p:cNvPr>
          <p:cNvSpPr txBox="1"/>
          <p:nvPr/>
        </p:nvSpPr>
        <p:spPr>
          <a:xfrm>
            <a:off x="721997" y="1429129"/>
            <a:ext cx="50802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>
                <a:solidFill>
                  <a:schemeClr val="bg2">
                    <a:lumMod val="25000"/>
                  </a:schemeClr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가부키</a:t>
            </a:r>
            <a:r>
              <a:rPr lang="en-US" altLang="ko-KR" sz="3200" dirty="0">
                <a:solidFill>
                  <a:schemeClr val="bg2">
                    <a:lumMod val="25000"/>
                  </a:schemeClr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-</a:t>
            </a:r>
            <a:r>
              <a:rPr lang="ko-KR" altLang="en-US" sz="3200" dirty="0">
                <a:solidFill>
                  <a:schemeClr val="bg2">
                    <a:lumMod val="25000"/>
                  </a:schemeClr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영상자료</a:t>
            </a:r>
            <a:r>
              <a:rPr lang="en-US" altLang="ko-KR" sz="3200" dirty="0">
                <a:solidFill>
                  <a:schemeClr val="bg2">
                    <a:lumMod val="25000"/>
                  </a:schemeClr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(</a:t>
            </a:r>
            <a:r>
              <a:rPr lang="ja-JP" altLang="en-US" sz="3200" dirty="0">
                <a:solidFill>
                  <a:schemeClr val="bg2">
                    <a:lumMod val="25000"/>
                  </a:schemeClr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くるまびき）</a:t>
            </a:r>
            <a:endParaRPr lang="ko-KR" altLang="en-US" sz="3200" dirty="0">
              <a:solidFill>
                <a:schemeClr val="bg2">
                  <a:lumMod val="25000"/>
                </a:schemeClr>
              </a:solidFill>
              <a:latin typeface="강원교육모두 Bold" panose="02020603020101020101" pitchFamily="18" charset="-127"/>
              <a:ea typeface="강원교육모두 Bold" panose="02020603020101020101" pitchFamily="18" charset="-127"/>
            </a:endParaRPr>
          </a:p>
        </p:txBody>
      </p: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7988AE05-A23B-4B72-8CE4-BBEB003795EE}"/>
              </a:ext>
            </a:extLst>
          </p:cNvPr>
          <p:cNvCxnSpPr/>
          <p:nvPr/>
        </p:nvCxnSpPr>
        <p:spPr>
          <a:xfrm>
            <a:off x="721997" y="2196131"/>
            <a:ext cx="56877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그룹 2">
            <a:extLst>
              <a:ext uri="{FF2B5EF4-FFF2-40B4-BE49-F238E27FC236}">
                <a16:creationId xmlns:a16="http://schemas.microsoft.com/office/drawing/2014/main" id="{A69E1682-7ADE-49C9-B724-DE8361335457}"/>
              </a:ext>
            </a:extLst>
          </p:cNvPr>
          <p:cNvGrpSpPr/>
          <p:nvPr/>
        </p:nvGrpSpPr>
        <p:grpSpPr>
          <a:xfrm>
            <a:off x="721996" y="2619888"/>
            <a:ext cx="6667879" cy="3039815"/>
            <a:chOff x="721996" y="2619888"/>
            <a:chExt cx="6667879" cy="303981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453EAB2-36B1-4A9E-B0A3-0B5329F230D8}"/>
                </a:ext>
              </a:extLst>
            </p:cNvPr>
            <p:cNvSpPr txBox="1"/>
            <p:nvPr/>
          </p:nvSpPr>
          <p:spPr>
            <a:xfrm>
              <a:off x="721996" y="2619888"/>
              <a:ext cx="5616051" cy="2244269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ko-KR" sz="2400" b="0" i="0" dirty="0">
                  <a:solidFill>
                    <a:srgbClr val="424242"/>
                  </a:solidFill>
                  <a:effectLst/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-</a:t>
              </a:r>
              <a:r>
                <a:rPr lang="ko-KR" altLang="en-US" sz="2400" dirty="0" err="1">
                  <a:solidFill>
                    <a:srgbClr val="424242"/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조</a:t>
              </a:r>
              <a:r>
                <a:rPr lang="ko-KR" altLang="en-US" sz="2400" b="0" i="0" dirty="0" err="1">
                  <a:solidFill>
                    <a:srgbClr val="424242"/>
                  </a:solidFill>
                  <a:effectLst/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루리</a:t>
              </a:r>
              <a:r>
                <a:rPr lang="ko-KR" altLang="en-US" sz="2400" b="0" i="0" dirty="0">
                  <a:solidFill>
                    <a:srgbClr val="424242"/>
                  </a:solidFill>
                  <a:effectLst/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 </a:t>
              </a:r>
              <a:r>
                <a:rPr lang="en-US" altLang="ko-KR" sz="2400" b="0" i="0" dirty="0">
                  <a:solidFill>
                    <a:srgbClr val="424242"/>
                  </a:solidFill>
                  <a:effectLst/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〈</a:t>
              </a:r>
              <a:r>
                <a:rPr lang="ko-KR" altLang="en-US" sz="2400" b="0" i="0" dirty="0" err="1">
                  <a:solidFill>
                    <a:srgbClr val="424242"/>
                  </a:solidFill>
                  <a:effectLst/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스가와라</a:t>
              </a:r>
              <a:r>
                <a:rPr lang="ko-KR" altLang="en-US" sz="2400" b="0" i="0" dirty="0">
                  <a:solidFill>
                    <a:srgbClr val="424242"/>
                  </a:solidFill>
                  <a:effectLst/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 전수 </a:t>
              </a:r>
              <a:r>
                <a:rPr lang="ko-KR" altLang="en-US" sz="2400" b="0" i="0" dirty="0" err="1">
                  <a:solidFill>
                    <a:srgbClr val="424242"/>
                  </a:solidFill>
                  <a:effectLst/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수습감</a:t>
              </a:r>
              <a:r>
                <a:rPr lang="en-US" altLang="ko-KR" sz="2400" b="0" i="0" dirty="0">
                  <a:solidFill>
                    <a:srgbClr val="424242"/>
                  </a:solidFill>
                  <a:effectLst/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〉</a:t>
              </a:r>
              <a:r>
                <a:rPr lang="ko-KR" altLang="en-US" sz="2400" b="0" i="0" dirty="0">
                  <a:solidFill>
                    <a:srgbClr val="424242"/>
                  </a:solidFill>
                  <a:effectLst/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의 </a:t>
              </a:r>
              <a:endParaRPr lang="en-US" altLang="ko-KR" sz="2400" b="0" i="0" dirty="0">
                <a:solidFill>
                  <a:srgbClr val="424242"/>
                </a:solidFill>
                <a:effectLst/>
                <a:latin typeface="강원교육모두 Light" panose="02020603020101020101" pitchFamily="18" charset="-127"/>
                <a:ea typeface="강원교육모두 Light" panose="02020603020101020101" pitchFamily="18" charset="-127"/>
              </a:endParaRPr>
            </a:p>
            <a:p>
              <a:pPr algn="just">
                <a:lnSpc>
                  <a:spcPct val="120000"/>
                </a:lnSpc>
              </a:pPr>
              <a:r>
                <a:rPr lang="ko-KR" altLang="en-US" sz="2400" b="0" i="0" dirty="0">
                  <a:solidFill>
                    <a:srgbClr val="424242"/>
                  </a:solidFill>
                  <a:effectLst/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세 번째 초장</a:t>
              </a:r>
              <a:r>
                <a:rPr lang="en-US" altLang="ko-KR" sz="2400" b="0" i="0" dirty="0">
                  <a:solidFill>
                    <a:srgbClr val="424242"/>
                  </a:solidFill>
                  <a:effectLst/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(</a:t>
              </a:r>
              <a:r>
                <a:rPr lang="ja-JP" altLang="en-US" sz="2400" b="0" i="0" dirty="0">
                  <a:solidFill>
                    <a:srgbClr val="424242"/>
                  </a:solidFill>
                  <a:effectLst/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入口</a:t>
              </a:r>
              <a:r>
                <a:rPr lang="en-US" altLang="ja-JP" sz="2400" b="0" i="0" dirty="0">
                  <a:solidFill>
                    <a:srgbClr val="424242"/>
                  </a:solidFill>
                  <a:effectLst/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)</a:t>
              </a:r>
              <a:r>
                <a:rPr lang="ko-KR" altLang="en-US" sz="2400" b="0" i="0" dirty="0">
                  <a:solidFill>
                    <a:srgbClr val="424242"/>
                  </a:solidFill>
                  <a:effectLst/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의 통칭</a:t>
              </a:r>
              <a:r>
                <a:rPr lang="en-US" altLang="ko-KR" sz="2400" b="0" i="0" dirty="0">
                  <a:solidFill>
                    <a:srgbClr val="424242"/>
                  </a:solidFill>
                  <a:effectLst/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.</a:t>
              </a:r>
            </a:p>
            <a:p>
              <a:pPr algn="just">
                <a:lnSpc>
                  <a:spcPct val="120000"/>
                </a:lnSpc>
              </a:pPr>
              <a:endParaRPr lang="en-US" altLang="ko-KR" sz="2400" b="0" i="0" dirty="0">
                <a:solidFill>
                  <a:srgbClr val="424242"/>
                </a:solidFill>
                <a:effectLst/>
                <a:latin typeface="강원교육모두 Light" panose="02020603020101020101" pitchFamily="18" charset="-127"/>
                <a:ea typeface="강원교육모두 Light" panose="02020603020101020101" pitchFamily="18" charset="-127"/>
              </a:endParaRPr>
            </a:p>
            <a:p>
              <a:pPr algn="just">
                <a:lnSpc>
                  <a:spcPct val="120000"/>
                </a:lnSpc>
              </a:pPr>
              <a:r>
                <a:rPr lang="en-US" altLang="ko-KR" sz="2400" b="0" i="0" dirty="0">
                  <a:solidFill>
                    <a:srgbClr val="424242"/>
                  </a:solidFill>
                  <a:effectLst/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-</a:t>
              </a:r>
              <a:r>
                <a:rPr lang="ko-KR" altLang="en-US" sz="2400" b="0" i="0" dirty="0">
                  <a:solidFill>
                    <a:srgbClr val="424242"/>
                  </a:solidFill>
                  <a:effectLst/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줄거리</a:t>
              </a:r>
              <a:r>
                <a:rPr lang="en-US" altLang="ko-KR" sz="2400" b="0" i="0" dirty="0">
                  <a:solidFill>
                    <a:srgbClr val="424242"/>
                  </a:solidFill>
                  <a:effectLst/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: </a:t>
              </a:r>
              <a:r>
                <a:rPr lang="ko-KR" altLang="en-US" sz="2400" b="0" i="0" dirty="0" err="1">
                  <a:solidFill>
                    <a:srgbClr val="424242"/>
                  </a:solidFill>
                  <a:effectLst/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우메오마루</a:t>
              </a:r>
              <a:r>
                <a:rPr lang="en-US" altLang="ko-KR" sz="2400" b="0" i="0" dirty="0">
                  <a:solidFill>
                    <a:srgbClr val="424242"/>
                  </a:solidFill>
                  <a:effectLst/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·</a:t>
              </a:r>
              <a:r>
                <a:rPr lang="ko-KR" altLang="en-US" sz="2400" b="0" i="0" dirty="0" err="1">
                  <a:solidFill>
                    <a:srgbClr val="424242"/>
                  </a:solidFill>
                  <a:effectLst/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사쿠라마루가</a:t>
              </a:r>
              <a:r>
                <a:rPr lang="ko-KR" altLang="en-US" sz="2400" b="0" i="0" dirty="0">
                  <a:solidFill>
                    <a:srgbClr val="424242"/>
                  </a:solidFill>
                  <a:effectLst/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 </a:t>
              </a:r>
              <a:r>
                <a:rPr lang="ko-KR" altLang="en-US" sz="2400" b="0" i="0" dirty="0" err="1">
                  <a:solidFill>
                    <a:srgbClr val="424242"/>
                  </a:solidFill>
                  <a:effectLst/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시헤이의</a:t>
              </a:r>
              <a:r>
                <a:rPr lang="ko-KR" altLang="en-US" sz="2400" b="0" i="0" dirty="0">
                  <a:solidFill>
                    <a:srgbClr val="424242"/>
                  </a:solidFill>
                  <a:effectLst/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 </a:t>
              </a:r>
              <a:endParaRPr lang="en-US" altLang="ko-KR" sz="2400" b="0" i="0" dirty="0">
                <a:solidFill>
                  <a:srgbClr val="424242"/>
                </a:solidFill>
                <a:effectLst/>
                <a:latin typeface="강원교육모두 Light" panose="02020603020101020101" pitchFamily="18" charset="-127"/>
                <a:ea typeface="강원교육모두 Light" panose="02020603020101020101" pitchFamily="18" charset="-127"/>
              </a:endParaRPr>
            </a:p>
            <a:p>
              <a:pPr algn="just">
                <a:lnSpc>
                  <a:spcPct val="120000"/>
                </a:lnSpc>
              </a:pPr>
              <a:r>
                <a:rPr lang="ko-KR" altLang="en-US" sz="2400" b="0" i="0" dirty="0">
                  <a:solidFill>
                    <a:srgbClr val="424242"/>
                  </a:solidFill>
                  <a:effectLst/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마차를 세우려고 </a:t>
              </a:r>
              <a:r>
                <a:rPr lang="ko-KR" altLang="en-US" sz="2400" b="0" i="0" dirty="0" err="1">
                  <a:solidFill>
                    <a:srgbClr val="424242"/>
                  </a:solidFill>
                  <a:effectLst/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마츠오마루와</a:t>
              </a:r>
              <a:r>
                <a:rPr lang="ko-KR" altLang="en-US" sz="2400" b="0" i="0" dirty="0">
                  <a:solidFill>
                    <a:srgbClr val="424242"/>
                  </a:solidFill>
                  <a:effectLst/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 싸우는 장면</a:t>
              </a:r>
              <a:r>
                <a:rPr lang="en-US" altLang="ko-KR" sz="2400" b="0" i="0" dirty="0">
                  <a:solidFill>
                    <a:srgbClr val="424242"/>
                  </a:solidFill>
                  <a:effectLst/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.</a:t>
              </a:r>
              <a:endParaRPr lang="ko-KR" altLang="en-US" sz="2400" dirty="0">
                <a:latin typeface="강원교육모두 Light" panose="02020603020101020101" pitchFamily="18" charset="-127"/>
                <a:ea typeface="강원교육모두 Light" panose="02020603020101020101" pitchFamily="18" charset="-127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62ECAB0D-69BD-4C31-BAD7-7CFE472280CC}"/>
                </a:ext>
              </a:extLst>
            </p:cNvPr>
            <p:cNvSpPr txBox="1"/>
            <p:nvPr/>
          </p:nvSpPr>
          <p:spPr>
            <a:xfrm>
              <a:off x="721997" y="5198038"/>
              <a:ext cx="66678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ko-KR" sz="2400" dirty="0">
                  <a:solidFill>
                    <a:srgbClr val="554F4D"/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  <a:hlinkClick r:id="rId2"/>
                </a:rPr>
                <a:t>https://www.youtube.com/watch?v=yjDLHYmCWh8</a:t>
              </a:r>
              <a:endParaRPr lang="ko-KR" altLang="en-US" sz="2400" dirty="0">
                <a:solidFill>
                  <a:srgbClr val="554F4D"/>
                </a:solidFill>
                <a:latin typeface="강원교육모두 Light" panose="02020603020101020101" pitchFamily="18" charset="-127"/>
                <a:ea typeface="강원교육모두 Light" panose="02020603020101020101" pitchFamily="18" charset="-127"/>
              </a:endParaRPr>
            </a:p>
          </p:txBody>
        </p: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69FD0D90-9FD2-43F3-B33E-FC2A2D6F897E}"/>
              </a:ext>
            </a:extLst>
          </p:cNvPr>
          <p:cNvGrpSpPr/>
          <p:nvPr/>
        </p:nvGrpSpPr>
        <p:grpSpPr>
          <a:xfrm>
            <a:off x="7716176" y="1099504"/>
            <a:ext cx="4110064" cy="5572732"/>
            <a:chOff x="7716176" y="1099504"/>
            <a:chExt cx="4110064" cy="5572732"/>
          </a:xfrm>
        </p:grpSpPr>
        <p:pic>
          <p:nvPicPr>
            <p:cNvPr id="9" name="그래픽 8" descr="닫힌 따옴표">
              <a:extLst>
                <a:ext uri="{FF2B5EF4-FFF2-40B4-BE49-F238E27FC236}">
                  <a16:creationId xmlns:a16="http://schemas.microsoft.com/office/drawing/2014/main" id="{3F340C75-F58A-4EFA-B065-76D239724B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911840" y="1099504"/>
              <a:ext cx="914400" cy="914400"/>
            </a:xfrm>
            <a:prstGeom prst="rect">
              <a:avLst/>
            </a:prstGeom>
          </p:spPr>
        </p:pic>
        <p:grpSp>
          <p:nvGrpSpPr>
            <p:cNvPr id="10" name="그룹 9">
              <a:extLst>
                <a:ext uri="{FF2B5EF4-FFF2-40B4-BE49-F238E27FC236}">
                  <a16:creationId xmlns:a16="http://schemas.microsoft.com/office/drawing/2014/main" id="{95CF15F3-CA1C-4AA8-88AE-21DF4EA7DB15}"/>
                </a:ext>
              </a:extLst>
            </p:cNvPr>
            <p:cNvGrpSpPr/>
            <p:nvPr/>
          </p:nvGrpSpPr>
          <p:grpSpPr>
            <a:xfrm>
              <a:off x="7716176" y="1099504"/>
              <a:ext cx="3509225" cy="5572732"/>
              <a:chOff x="7716176" y="1099504"/>
              <a:chExt cx="3509225" cy="5572732"/>
            </a:xfrm>
          </p:grpSpPr>
          <p:pic>
            <p:nvPicPr>
              <p:cNvPr id="11" name="그림 10" descr="텍스트이(가) 표시된 사진&#10;&#10;자동 생성된 설명">
                <a:extLst>
                  <a:ext uri="{FF2B5EF4-FFF2-40B4-BE49-F238E27FC236}">
                    <a16:creationId xmlns:a16="http://schemas.microsoft.com/office/drawing/2014/main" id="{B326CD5C-14B5-41E8-8534-169B1CD4E6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16176" y="1099504"/>
                <a:ext cx="3076483" cy="4464736"/>
              </a:xfrm>
              <a:prstGeom prst="rect">
                <a:avLst/>
              </a:prstGeom>
            </p:spPr>
          </p:pic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15DCE99-74FF-4CF9-82D0-0C719022AAFB}"/>
                  </a:ext>
                </a:extLst>
              </p:cNvPr>
              <p:cNvSpPr txBox="1"/>
              <p:nvPr/>
            </p:nvSpPr>
            <p:spPr>
              <a:xfrm>
                <a:off x="7716176" y="5564240"/>
                <a:ext cx="3509225" cy="110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ko-KR" dirty="0">
                    <a:solidFill>
                      <a:srgbClr val="554F4D"/>
                    </a:solidFill>
                    <a:latin typeface="강원교육모두 Bold" panose="02020603020101020101" pitchFamily="18" charset="-127"/>
                    <a:ea typeface="강원교육모두 Bold" panose="02020603020101020101" pitchFamily="18" charset="-127"/>
                  </a:rPr>
                  <a:t>&lt;</a:t>
                </a:r>
                <a:r>
                  <a:rPr lang="ko-KR" altLang="en-US" dirty="0">
                    <a:solidFill>
                      <a:srgbClr val="554F4D"/>
                    </a:solidFill>
                    <a:latin typeface="강원교육모두 Bold" panose="02020603020101020101" pitchFamily="18" charset="-127"/>
                    <a:ea typeface="강원교육모두 Bold" panose="02020603020101020101" pitchFamily="18" charset="-127"/>
                  </a:rPr>
                  <a:t>가부키</a:t>
                </a:r>
                <a:r>
                  <a:rPr lang="en-US" altLang="ko-KR" dirty="0">
                    <a:solidFill>
                      <a:srgbClr val="554F4D"/>
                    </a:solidFill>
                    <a:latin typeface="강원교육모두 Bold" panose="02020603020101020101" pitchFamily="18" charset="-127"/>
                    <a:ea typeface="강원교육모두 Bold" panose="02020603020101020101" pitchFamily="18" charset="-127"/>
                  </a:rPr>
                  <a:t>-</a:t>
                </a:r>
                <a:r>
                  <a:rPr lang="ko-KR" altLang="en-US" dirty="0" err="1">
                    <a:solidFill>
                      <a:srgbClr val="554F4D"/>
                    </a:solidFill>
                    <a:latin typeface="강원교육모두 Bold" panose="02020603020101020101" pitchFamily="18" charset="-127"/>
                    <a:ea typeface="강원교육모두 Bold" panose="02020603020101020101" pitchFamily="18" charset="-127"/>
                  </a:rPr>
                  <a:t>쿠루마비키</a:t>
                </a:r>
                <a:r>
                  <a:rPr lang="en-US" altLang="ko-KR" dirty="0">
                    <a:solidFill>
                      <a:srgbClr val="554F4D"/>
                    </a:solidFill>
                    <a:latin typeface="강원교육모두 Bold" panose="02020603020101020101" pitchFamily="18" charset="-127"/>
                    <a:ea typeface="강원교육모두 Bold" panose="02020603020101020101" pitchFamily="18" charset="-127"/>
                  </a:rPr>
                  <a:t>&gt;</a:t>
                </a:r>
              </a:p>
              <a:p>
                <a:pPr algn="l"/>
                <a:r>
                  <a:rPr lang="en-US" altLang="ko-KR" sz="1200" dirty="0">
                    <a:solidFill>
                      <a:srgbClr val="554F4D"/>
                    </a:solidFill>
                    <a:latin typeface="강원교육모두 Light" panose="02020603020101020101" pitchFamily="18" charset="-127"/>
                    <a:ea typeface="강원교육모두 Light" panose="02020603020101020101" pitchFamily="18" charset="-127"/>
                  </a:rPr>
                  <a:t>(</a:t>
                </a:r>
                <a:r>
                  <a:rPr lang="ko-KR" altLang="en-US" sz="1200" dirty="0">
                    <a:solidFill>
                      <a:srgbClr val="554F4D"/>
                    </a:solidFill>
                    <a:latin typeface="강원교육모두 Light" panose="02020603020101020101" pitchFamily="18" charset="-127"/>
                    <a:ea typeface="강원교육모두 Light" panose="02020603020101020101" pitchFamily="18" charset="-127"/>
                  </a:rPr>
                  <a:t>사진 출처</a:t>
                </a:r>
                <a:r>
                  <a:rPr lang="en-US" altLang="ko-KR" sz="1200" dirty="0">
                    <a:solidFill>
                      <a:srgbClr val="554F4D"/>
                    </a:solidFill>
                    <a:latin typeface="강원교육모두 Light" panose="02020603020101020101" pitchFamily="18" charset="-127"/>
                    <a:ea typeface="강원교육모두 Light" panose="02020603020101020101" pitchFamily="18" charset="-127"/>
                  </a:rPr>
                  <a:t>:</a:t>
                </a:r>
              </a:p>
              <a:p>
                <a:pPr algn="l"/>
                <a:r>
                  <a:rPr lang="en-US" altLang="ko-KR" sz="1200" dirty="0">
                    <a:solidFill>
                      <a:srgbClr val="554F4D"/>
                    </a:solidFill>
                    <a:latin typeface="강원교육모두 Light" panose="02020603020101020101" pitchFamily="18" charset="-127"/>
                    <a:ea typeface="강원교육모두 Light" panose="02020603020101020101" pitchFamily="18" charset="-127"/>
                  </a:rPr>
                  <a:t>https://dic-phinf.pstatic.net/20200418_221/1587174648051NBE4C_JPEG/111149.jpg</a:t>
                </a:r>
                <a:r>
                  <a:rPr lang="ja-JP" altLang="en-US" sz="1200" dirty="0">
                    <a:solidFill>
                      <a:srgbClr val="554F4D"/>
                    </a:solidFill>
                    <a:latin typeface="강원교육모두 Light" panose="02020603020101020101" pitchFamily="18" charset="-127"/>
                    <a:ea typeface="강원교육모두 Light" panose="02020603020101020101" pitchFamily="18" charset="-127"/>
                  </a:rPr>
                  <a:t>）</a:t>
                </a:r>
                <a:endParaRPr lang="ko-KR" altLang="en-US" sz="1200" dirty="0">
                  <a:solidFill>
                    <a:srgbClr val="554F4D"/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655834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64090E18-C874-40D2-A953-CC4531BE9648}"/>
              </a:ext>
            </a:extLst>
          </p:cNvPr>
          <p:cNvGrpSpPr/>
          <p:nvPr/>
        </p:nvGrpSpPr>
        <p:grpSpPr>
          <a:xfrm>
            <a:off x="1498829" y="1079058"/>
            <a:ext cx="9194341" cy="3770263"/>
            <a:chOff x="1103979" y="1282258"/>
            <a:chExt cx="9194341" cy="3770263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5222718-842E-4663-BE03-5E49CBE910C1}"/>
                </a:ext>
              </a:extLst>
            </p:cNvPr>
            <p:cNvSpPr txBox="1"/>
            <p:nvPr/>
          </p:nvSpPr>
          <p:spPr>
            <a:xfrm>
              <a:off x="1103979" y="1282258"/>
              <a:ext cx="1035861" cy="37702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ko-KR" sz="23900" dirty="0">
                  <a:solidFill>
                    <a:srgbClr val="655D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[</a:t>
              </a:r>
              <a:endParaRPr lang="ko-KR" altLang="en-US" sz="23900" dirty="0">
                <a:solidFill>
                  <a:srgbClr val="655D5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098BC90-2400-4F69-A3E5-E342CC448F55}"/>
                </a:ext>
              </a:extLst>
            </p:cNvPr>
            <p:cNvSpPr txBox="1"/>
            <p:nvPr/>
          </p:nvSpPr>
          <p:spPr>
            <a:xfrm>
              <a:off x="9262459" y="1282258"/>
              <a:ext cx="1035861" cy="37702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ko-KR" sz="23900" dirty="0">
                  <a:solidFill>
                    <a:srgbClr val="655D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]</a:t>
              </a:r>
              <a:endParaRPr lang="ko-KR" altLang="en-US" sz="23900" dirty="0">
                <a:solidFill>
                  <a:srgbClr val="655D5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501224E-854D-4A0E-990D-A9805FC6A289}"/>
              </a:ext>
            </a:extLst>
          </p:cNvPr>
          <p:cNvSpPr txBox="1"/>
          <p:nvPr/>
        </p:nvSpPr>
        <p:spPr>
          <a:xfrm>
            <a:off x="2933700" y="2066282"/>
            <a:ext cx="6324600" cy="18782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3600" b="1" kern="100" dirty="0">
                <a:solidFill>
                  <a:srgbClr val="554F4D"/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Part 4. </a:t>
            </a:r>
          </a:p>
          <a:p>
            <a:pPr algn="ctr" fontAlgn="base">
              <a:lnSpc>
                <a:spcPct val="160000"/>
              </a:lnSpc>
            </a:pPr>
            <a:r>
              <a:rPr lang="ko-KR" altLang="en-US" sz="4400" b="1" kern="100" spc="0" dirty="0" err="1">
                <a:solidFill>
                  <a:srgbClr val="554F4D"/>
                </a:solidFill>
                <a:effectLst/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라쿠고</a:t>
            </a:r>
            <a:r>
              <a:rPr lang="en-US" altLang="ko-KR" sz="4000" dirty="0">
                <a:solidFill>
                  <a:srgbClr val="554F4D"/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(</a:t>
            </a:r>
            <a:r>
              <a:rPr lang="ko-KR" altLang="en-US" sz="4000" b="1" kern="100" spc="0" dirty="0">
                <a:solidFill>
                  <a:srgbClr val="554F4D"/>
                </a:solidFill>
                <a:effectLst/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落語</a:t>
            </a:r>
            <a:r>
              <a:rPr lang="en-US" altLang="ko-KR" sz="4000" dirty="0">
                <a:solidFill>
                  <a:srgbClr val="554F4D"/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)</a:t>
            </a:r>
            <a:endParaRPr lang="ko-KR" altLang="en-US" sz="4000" kern="0" spc="0" dirty="0">
              <a:solidFill>
                <a:srgbClr val="554F4D"/>
              </a:solidFill>
              <a:effectLst/>
              <a:latin typeface="강원교육모두 Bold" panose="02020603020101020101" pitchFamily="18" charset="-127"/>
              <a:ea typeface="강원교육모두 Bold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094614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1C2A5CB6-509E-4BDD-AF92-C1B2290457EE}"/>
              </a:ext>
            </a:extLst>
          </p:cNvPr>
          <p:cNvCxnSpPr>
            <a:cxnSpLocks/>
          </p:cNvCxnSpPr>
          <p:nvPr/>
        </p:nvCxnSpPr>
        <p:spPr>
          <a:xfrm>
            <a:off x="622300" y="1143000"/>
            <a:ext cx="11569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45A5B82-5CCC-4A00-B9DD-C58D174766AA}"/>
              </a:ext>
            </a:extLst>
          </p:cNvPr>
          <p:cNvSpPr txBox="1"/>
          <p:nvPr/>
        </p:nvSpPr>
        <p:spPr>
          <a:xfrm>
            <a:off x="811411" y="350594"/>
            <a:ext cx="24994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ko-KR" altLang="en-US" sz="3600" dirty="0" err="1">
                <a:solidFill>
                  <a:srgbClr val="554F4D"/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라쿠고의</a:t>
            </a:r>
            <a:r>
              <a:rPr lang="ko-KR" altLang="en-US" sz="3600" dirty="0">
                <a:solidFill>
                  <a:srgbClr val="554F4D"/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 역사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AB74CB-F4B7-408A-9AD9-CD3871E03EC6}"/>
              </a:ext>
            </a:extLst>
          </p:cNvPr>
          <p:cNvSpPr txBox="1"/>
          <p:nvPr/>
        </p:nvSpPr>
        <p:spPr>
          <a:xfrm>
            <a:off x="811411" y="92891"/>
            <a:ext cx="5581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ko-KR" sz="1100" dirty="0">
                <a:solidFill>
                  <a:srgbClr val="554F4D"/>
                </a:solidFill>
              </a:rPr>
              <a:t>Part 1</a:t>
            </a:r>
            <a:endParaRPr lang="ko-KR" altLang="en-US" sz="1100" dirty="0">
              <a:solidFill>
                <a:srgbClr val="554F4D"/>
              </a:solidFill>
            </a:endParaRPr>
          </a:p>
        </p:txBody>
      </p: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9A5D3098-75C4-438C-BB86-48F47FDD54F1}"/>
              </a:ext>
            </a:extLst>
          </p:cNvPr>
          <p:cNvGrpSpPr/>
          <p:nvPr/>
        </p:nvGrpSpPr>
        <p:grpSpPr>
          <a:xfrm>
            <a:off x="385481" y="3536278"/>
            <a:ext cx="2879695" cy="2657693"/>
            <a:chOff x="385481" y="3536278"/>
            <a:chExt cx="2879695" cy="2657693"/>
          </a:xfrm>
        </p:grpSpPr>
        <p:sp>
          <p:nvSpPr>
            <p:cNvPr id="28" name="직사각형 27">
              <a:extLst>
                <a:ext uri="{FF2B5EF4-FFF2-40B4-BE49-F238E27FC236}">
                  <a16:creationId xmlns:a16="http://schemas.microsoft.com/office/drawing/2014/main" id="{633A33EF-8E9B-47E9-BF1B-198EFFE15CA2}"/>
                </a:ext>
              </a:extLst>
            </p:cNvPr>
            <p:cNvSpPr/>
            <p:nvPr/>
          </p:nvSpPr>
          <p:spPr>
            <a:xfrm>
              <a:off x="385481" y="4250020"/>
              <a:ext cx="2879695" cy="167953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5" name="그룹 4">
              <a:extLst>
                <a:ext uri="{FF2B5EF4-FFF2-40B4-BE49-F238E27FC236}">
                  <a16:creationId xmlns:a16="http://schemas.microsoft.com/office/drawing/2014/main" id="{19F63E06-4CEA-4AA9-9ED0-BDEDA9B309AA}"/>
                </a:ext>
              </a:extLst>
            </p:cNvPr>
            <p:cNvGrpSpPr/>
            <p:nvPr/>
          </p:nvGrpSpPr>
          <p:grpSpPr>
            <a:xfrm>
              <a:off x="385483" y="3536278"/>
              <a:ext cx="2855259" cy="650235"/>
              <a:chOff x="811411" y="3799840"/>
              <a:chExt cx="2399149" cy="650235"/>
            </a:xfrm>
          </p:grpSpPr>
          <p:sp>
            <p:nvSpPr>
              <p:cNvPr id="3" name="직사각형 2">
                <a:extLst>
                  <a:ext uri="{FF2B5EF4-FFF2-40B4-BE49-F238E27FC236}">
                    <a16:creationId xmlns:a16="http://schemas.microsoft.com/office/drawing/2014/main" id="{E53564E9-C0A9-4B14-B15F-E2247916F2D2}"/>
                  </a:ext>
                </a:extLst>
              </p:cNvPr>
              <p:cNvSpPr/>
              <p:nvPr/>
            </p:nvSpPr>
            <p:spPr>
              <a:xfrm>
                <a:off x="811411" y="3799840"/>
                <a:ext cx="2399149" cy="65023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rgbClr val="554F4D"/>
                  </a:solidFill>
                </a:endParaRPr>
              </a:p>
            </p:txBody>
          </p:sp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8A532CD-9EBA-4E8D-864A-A34D697F4AF7}"/>
                  </a:ext>
                </a:extLst>
              </p:cNvPr>
              <p:cNvSpPr txBox="1"/>
              <p:nvPr/>
            </p:nvSpPr>
            <p:spPr>
              <a:xfrm>
                <a:off x="862135" y="3863347"/>
                <a:ext cx="229770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ko-KR" altLang="en-US" sz="2400" dirty="0">
                    <a:solidFill>
                      <a:srgbClr val="554F4D"/>
                    </a:solidFill>
                    <a:latin typeface="강원교육모두 Bold" panose="02020603020101020101" pitchFamily="18" charset="-127"/>
                    <a:ea typeface="강원교육모두 Bold" panose="02020603020101020101" pitchFamily="18" charset="-127"/>
                  </a:rPr>
                  <a:t>전국시대</a:t>
                </a:r>
                <a:r>
                  <a:rPr lang="en-US" altLang="ko-KR" sz="2400" dirty="0">
                    <a:solidFill>
                      <a:srgbClr val="554F4D"/>
                    </a:solidFill>
                    <a:latin typeface="강원교육모두 Bold" panose="02020603020101020101" pitchFamily="18" charset="-127"/>
                    <a:ea typeface="강원교육모두 Bold" panose="02020603020101020101" pitchFamily="18" charset="-127"/>
                  </a:rPr>
                  <a:t>&amp;</a:t>
                </a:r>
                <a:r>
                  <a:rPr lang="ko-KR" altLang="en-US" sz="2400" dirty="0">
                    <a:solidFill>
                      <a:srgbClr val="554F4D"/>
                    </a:solidFill>
                    <a:latin typeface="강원교육모두 Bold" panose="02020603020101020101" pitchFamily="18" charset="-127"/>
                    <a:ea typeface="강원교육모두 Bold" panose="02020603020101020101" pitchFamily="18" charset="-127"/>
                  </a:rPr>
                  <a:t>에도시대 초</a:t>
                </a:r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681074B-3B97-4ADA-A6BD-C3FDE732F9F7}"/>
                </a:ext>
              </a:extLst>
            </p:cNvPr>
            <p:cNvSpPr txBox="1"/>
            <p:nvPr/>
          </p:nvSpPr>
          <p:spPr>
            <a:xfrm>
              <a:off x="385482" y="4254979"/>
              <a:ext cx="2737728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ko-KR" sz="2000" dirty="0"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-</a:t>
              </a:r>
              <a:r>
                <a:rPr lang="ko-KR" altLang="en-US" sz="2000" dirty="0" err="1"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오토기슈</a:t>
              </a:r>
              <a:r>
                <a:rPr lang="en-US" altLang="ko-KR" sz="2000" dirty="0"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: </a:t>
              </a:r>
            </a:p>
            <a:p>
              <a:pPr algn="just"/>
              <a:r>
                <a:rPr lang="ko-KR" altLang="en-US" sz="2000" dirty="0"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다이묘 곁에서 대화상대</a:t>
              </a:r>
              <a:r>
                <a:rPr lang="en-US" altLang="ko-KR" sz="2000" dirty="0"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, </a:t>
              </a:r>
            </a:p>
            <a:p>
              <a:pPr algn="just"/>
              <a:r>
                <a:rPr lang="ko-KR" altLang="en-US" sz="2000" dirty="0"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세간의 이야기 전달</a:t>
              </a:r>
              <a:endParaRPr lang="en-US" altLang="ko-KR" sz="2000" dirty="0">
                <a:latin typeface="강원교육모두 Light" panose="02020603020101020101" pitchFamily="18" charset="-127"/>
                <a:ea typeface="강원교육모두 Light" panose="02020603020101020101" pitchFamily="18" charset="-127"/>
              </a:endParaRPr>
            </a:p>
            <a:p>
              <a:pPr algn="just"/>
              <a:endParaRPr lang="en-US" altLang="ko-KR" sz="2000" dirty="0">
                <a:latin typeface="강원교육모두 Light" panose="02020603020101020101" pitchFamily="18" charset="-127"/>
                <a:ea typeface="강원교육모두 Light" panose="02020603020101020101" pitchFamily="18" charset="-127"/>
              </a:endParaRPr>
            </a:p>
            <a:p>
              <a:pPr algn="just"/>
              <a:r>
                <a:rPr lang="en-US" altLang="ko-KR" sz="2000" dirty="0"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-</a:t>
              </a:r>
              <a:r>
                <a:rPr lang="ko-KR" altLang="en-US" sz="2000" kern="100" spc="0" dirty="0">
                  <a:solidFill>
                    <a:srgbClr val="000000"/>
                  </a:solidFill>
                  <a:effectLst/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‘</a:t>
              </a:r>
              <a:r>
                <a:rPr lang="ko-KR" altLang="en-US" sz="2000" kern="100" spc="0" dirty="0" err="1">
                  <a:solidFill>
                    <a:srgbClr val="000000"/>
                  </a:solidFill>
                  <a:effectLst/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안락암책전</a:t>
              </a:r>
              <a:r>
                <a:rPr lang="ko-KR" altLang="en-US" sz="2000" kern="100" spc="0" dirty="0">
                  <a:solidFill>
                    <a:srgbClr val="000000"/>
                  </a:solidFill>
                  <a:effectLst/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’</a:t>
              </a:r>
              <a:r>
                <a:rPr lang="en-US" altLang="ko-KR" sz="2000" kern="100" dirty="0">
                  <a:solidFill>
                    <a:srgbClr val="000000"/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: </a:t>
              </a:r>
              <a:r>
                <a:rPr lang="ko-KR" altLang="en-US" sz="2000" kern="100" spc="0" dirty="0">
                  <a:solidFill>
                    <a:srgbClr val="000000"/>
                  </a:solidFill>
                  <a:effectLst/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만담의 대가</a:t>
              </a:r>
              <a:endParaRPr lang="ko-KR" altLang="en-US" sz="2000" kern="0" spc="0" dirty="0">
                <a:solidFill>
                  <a:srgbClr val="000000"/>
                </a:solidFill>
                <a:effectLst/>
                <a:latin typeface="강원교육모두 Light" panose="02020603020101020101" pitchFamily="18" charset="-127"/>
                <a:ea typeface="강원교육모두 Light" panose="02020603020101020101" pitchFamily="18" charset="-127"/>
              </a:endParaRPr>
            </a:p>
            <a:p>
              <a:pPr algn="just"/>
              <a:endParaRPr lang="ko-KR" altLang="en-US" sz="2000" dirty="0">
                <a:latin typeface="강원교육모두 Light" panose="02020603020101020101" pitchFamily="18" charset="-127"/>
                <a:ea typeface="강원교육모두 Light" panose="02020603020101020101" pitchFamily="18" charset="-127"/>
              </a:endParaRPr>
            </a:p>
          </p:txBody>
        </p:sp>
      </p:grp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76052127-0A6A-406F-9C35-BCA7C057EC9F}"/>
              </a:ext>
            </a:extLst>
          </p:cNvPr>
          <p:cNvGrpSpPr/>
          <p:nvPr/>
        </p:nvGrpSpPr>
        <p:grpSpPr>
          <a:xfrm>
            <a:off x="8331770" y="1585573"/>
            <a:ext cx="3474748" cy="1492614"/>
            <a:chOff x="8331770" y="1585573"/>
            <a:chExt cx="3474748" cy="1492614"/>
          </a:xfrm>
        </p:grpSpPr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3415C3DF-2E34-4E5C-9176-EE0428A71C7D}"/>
                </a:ext>
              </a:extLst>
            </p:cNvPr>
            <p:cNvGrpSpPr/>
            <p:nvPr/>
          </p:nvGrpSpPr>
          <p:grpSpPr>
            <a:xfrm>
              <a:off x="8951259" y="1585573"/>
              <a:ext cx="2855259" cy="650235"/>
              <a:chOff x="811411" y="3799840"/>
              <a:chExt cx="2399149" cy="650235"/>
            </a:xfrm>
            <a:solidFill>
              <a:schemeClr val="accent4"/>
            </a:solidFill>
          </p:grpSpPr>
          <p:sp>
            <p:nvSpPr>
              <p:cNvPr id="15" name="직사각형 14">
                <a:extLst>
                  <a:ext uri="{FF2B5EF4-FFF2-40B4-BE49-F238E27FC236}">
                    <a16:creationId xmlns:a16="http://schemas.microsoft.com/office/drawing/2014/main" id="{34FF1129-5362-4FC0-8E50-DA17729DE54C}"/>
                  </a:ext>
                </a:extLst>
              </p:cNvPr>
              <p:cNvSpPr/>
              <p:nvPr/>
            </p:nvSpPr>
            <p:spPr>
              <a:xfrm>
                <a:off x="811411" y="3799840"/>
                <a:ext cx="2399149" cy="6502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554F4D"/>
                  </a:solidFill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7C0F14D-DB7F-44AB-B34C-CFB0FD13B656}"/>
                  </a:ext>
                </a:extLst>
              </p:cNvPr>
              <p:cNvSpPr txBox="1"/>
              <p:nvPr/>
            </p:nvSpPr>
            <p:spPr>
              <a:xfrm>
                <a:off x="1398852" y="3863347"/>
                <a:ext cx="1224270" cy="523220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sz="2800" dirty="0">
                    <a:solidFill>
                      <a:srgbClr val="554F4D"/>
                    </a:solidFill>
                    <a:latin typeface="강원교육모두 Bold" panose="02020603020101020101" pitchFamily="18" charset="-127"/>
                    <a:ea typeface="강원교육모두 Bold" panose="02020603020101020101" pitchFamily="18" charset="-127"/>
                  </a:rPr>
                  <a:t>1960</a:t>
                </a:r>
                <a:r>
                  <a:rPr lang="ko-KR" altLang="en-US" sz="2800" dirty="0">
                    <a:solidFill>
                      <a:srgbClr val="554F4D"/>
                    </a:solidFill>
                    <a:latin typeface="강원교육모두 Bold" panose="02020603020101020101" pitchFamily="18" charset="-127"/>
                    <a:ea typeface="강원교육모두 Bold" panose="02020603020101020101" pitchFamily="18" charset="-127"/>
                  </a:rPr>
                  <a:t>년대</a:t>
                </a:r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BDEC0F6-B480-4963-BAAB-52BAA6606B4A}"/>
                </a:ext>
              </a:extLst>
            </p:cNvPr>
            <p:cNvSpPr txBox="1"/>
            <p:nvPr/>
          </p:nvSpPr>
          <p:spPr>
            <a:xfrm>
              <a:off x="9068790" y="2370301"/>
              <a:ext cx="273772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ko-KR" sz="2000" dirty="0"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-</a:t>
              </a:r>
              <a:r>
                <a:rPr lang="ko-KR" altLang="en-US" sz="2000" dirty="0"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일반가정 텔레비전 보급과 함께 인기 </a:t>
              </a:r>
              <a:endParaRPr lang="en-US" altLang="ko-KR" sz="2000" dirty="0">
                <a:latin typeface="강원교육모두 Light" panose="02020603020101020101" pitchFamily="18" charset="-127"/>
                <a:ea typeface="강원교육모두 Light" panose="02020603020101020101" pitchFamily="18" charset="-127"/>
              </a:endParaRPr>
            </a:p>
          </p:txBody>
        </p:sp>
        <p:pic>
          <p:nvPicPr>
            <p:cNvPr id="31" name="그래픽 30" descr="갈매기형 화살표">
              <a:extLst>
                <a:ext uri="{FF2B5EF4-FFF2-40B4-BE49-F238E27FC236}">
                  <a16:creationId xmlns:a16="http://schemas.microsoft.com/office/drawing/2014/main" id="{C025FAF7-6991-4A6A-A8D8-7958C211AD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331770" y="1647151"/>
              <a:ext cx="523221" cy="523221"/>
            </a:xfrm>
            <a:prstGeom prst="rect">
              <a:avLst/>
            </a:prstGeom>
          </p:spPr>
        </p:pic>
      </p:grp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55EF0580-2212-43CC-B63F-586E5EAD5611}"/>
              </a:ext>
            </a:extLst>
          </p:cNvPr>
          <p:cNvGrpSpPr/>
          <p:nvPr/>
        </p:nvGrpSpPr>
        <p:grpSpPr>
          <a:xfrm>
            <a:off x="5616518" y="2235808"/>
            <a:ext cx="3364499" cy="1635402"/>
            <a:chOff x="5616518" y="2235808"/>
            <a:chExt cx="3364499" cy="1635402"/>
          </a:xfrm>
        </p:grpSpPr>
        <p:sp>
          <p:nvSpPr>
            <p:cNvPr id="30" name="직사각형 29">
              <a:extLst>
                <a:ext uri="{FF2B5EF4-FFF2-40B4-BE49-F238E27FC236}">
                  <a16:creationId xmlns:a16="http://schemas.microsoft.com/office/drawing/2014/main" id="{2C6AC872-B768-482E-BBE9-0B80B1BD381B}"/>
                </a:ext>
              </a:extLst>
            </p:cNvPr>
            <p:cNvSpPr/>
            <p:nvPr/>
          </p:nvSpPr>
          <p:spPr>
            <a:xfrm>
              <a:off x="6101322" y="2900454"/>
              <a:ext cx="2879695" cy="97075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1" name="그룹 10">
              <a:extLst>
                <a:ext uri="{FF2B5EF4-FFF2-40B4-BE49-F238E27FC236}">
                  <a16:creationId xmlns:a16="http://schemas.microsoft.com/office/drawing/2014/main" id="{B69066B2-646E-4618-B182-29E7A9BA8B0C}"/>
                </a:ext>
              </a:extLst>
            </p:cNvPr>
            <p:cNvGrpSpPr/>
            <p:nvPr/>
          </p:nvGrpSpPr>
          <p:grpSpPr>
            <a:xfrm>
              <a:off x="6096001" y="2235808"/>
              <a:ext cx="2855259" cy="650235"/>
              <a:chOff x="811411" y="3799840"/>
              <a:chExt cx="2399149" cy="650235"/>
            </a:xfrm>
            <a:solidFill>
              <a:schemeClr val="accent4"/>
            </a:solidFill>
          </p:grpSpPr>
          <p:sp>
            <p:nvSpPr>
              <p:cNvPr id="12" name="직사각형 11">
                <a:extLst>
                  <a:ext uri="{FF2B5EF4-FFF2-40B4-BE49-F238E27FC236}">
                    <a16:creationId xmlns:a16="http://schemas.microsoft.com/office/drawing/2014/main" id="{C0FF6097-CA36-40DB-B97D-029EFBE1E9A8}"/>
                  </a:ext>
                </a:extLst>
              </p:cNvPr>
              <p:cNvSpPr/>
              <p:nvPr/>
            </p:nvSpPr>
            <p:spPr>
              <a:xfrm>
                <a:off x="811411" y="3799840"/>
                <a:ext cx="2399149" cy="650235"/>
              </a:xfrm>
              <a:prstGeom prst="rect">
                <a:avLst/>
              </a:prstGeom>
              <a:solidFill>
                <a:srgbClr val="DE956D"/>
              </a:solidFill>
              <a:ln>
                <a:solidFill>
                  <a:srgbClr val="DE956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rgbClr val="554F4D"/>
                  </a:solidFill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5431F23-BFC3-496F-89B7-9679A92FCEB8}"/>
                  </a:ext>
                </a:extLst>
              </p:cNvPr>
              <p:cNvSpPr txBox="1"/>
              <p:nvPr/>
            </p:nvSpPr>
            <p:spPr>
              <a:xfrm>
                <a:off x="1398853" y="3863347"/>
                <a:ext cx="1224270" cy="523220"/>
              </a:xfrm>
              <a:prstGeom prst="rect">
                <a:avLst/>
              </a:prstGeom>
              <a:solidFill>
                <a:srgbClr val="DE956D"/>
              </a:solidFill>
              <a:ln>
                <a:solidFill>
                  <a:srgbClr val="DE956D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sz="2800" dirty="0">
                    <a:solidFill>
                      <a:srgbClr val="554F4D"/>
                    </a:solidFill>
                    <a:latin typeface="강원교육모두 Bold" panose="02020603020101020101" pitchFamily="18" charset="-127"/>
                    <a:ea typeface="강원교육모두 Bold" panose="02020603020101020101" pitchFamily="18" charset="-127"/>
                  </a:rPr>
                  <a:t>1920</a:t>
                </a:r>
                <a:r>
                  <a:rPr lang="ko-KR" altLang="en-US" sz="2800" dirty="0">
                    <a:solidFill>
                      <a:srgbClr val="554F4D"/>
                    </a:solidFill>
                    <a:latin typeface="강원교육모두 Bold" panose="02020603020101020101" pitchFamily="18" charset="-127"/>
                    <a:ea typeface="강원교육모두 Bold" panose="02020603020101020101" pitchFamily="18" charset="-127"/>
                  </a:rPr>
                  <a:t>년대</a:t>
                </a:r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B5C6049-F99C-47E8-B7EF-268C17CDECB3}"/>
                </a:ext>
              </a:extLst>
            </p:cNvPr>
            <p:cNvSpPr txBox="1"/>
            <p:nvPr/>
          </p:nvSpPr>
          <p:spPr>
            <a:xfrm>
              <a:off x="6181271" y="3000350"/>
              <a:ext cx="273772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ko-KR" sz="2000" dirty="0"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-</a:t>
              </a:r>
              <a:r>
                <a:rPr lang="ko-KR" altLang="en-US" sz="2000" dirty="0"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라디오의 보급으로 유행 시작</a:t>
              </a:r>
            </a:p>
          </p:txBody>
        </p:sp>
        <p:pic>
          <p:nvPicPr>
            <p:cNvPr id="32" name="그래픽 31" descr="갈매기형 화살표">
              <a:extLst>
                <a:ext uri="{FF2B5EF4-FFF2-40B4-BE49-F238E27FC236}">
                  <a16:creationId xmlns:a16="http://schemas.microsoft.com/office/drawing/2014/main" id="{8A20E247-38F3-4AF2-871A-D48F6351DE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616518" y="2359996"/>
              <a:ext cx="523221" cy="523221"/>
            </a:xfrm>
            <a:prstGeom prst="rect">
              <a:avLst/>
            </a:prstGeom>
          </p:spPr>
        </p:pic>
      </p:grp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256216D5-3556-458F-9360-DEB06E2F9B8D}"/>
              </a:ext>
            </a:extLst>
          </p:cNvPr>
          <p:cNvGrpSpPr/>
          <p:nvPr/>
        </p:nvGrpSpPr>
        <p:grpSpPr>
          <a:xfrm>
            <a:off x="2741956" y="2886043"/>
            <a:ext cx="3354044" cy="1202516"/>
            <a:chOff x="2741956" y="2886043"/>
            <a:chExt cx="3354044" cy="1202516"/>
          </a:xfrm>
        </p:grpSpPr>
        <p:grpSp>
          <p:nvGrpSpPr>
            <p:cNvPr id="8" name="그룹 7">
              <a:extLst>
                <a:ext uri="{FF2B5EF4-FFF2-40B4-BE49-F238E27FC236}">
                  <a16:creationId xmlns:a16="http://schemas.microsoft.com/office/drawing/2014/main" id="{B9C76754-6343-40EC-BC24-822D375657C5}"/>
                </a:ext>
              </a:extLst>
            </p:cNvPr>
            <p:cNvGrpSpPr/>
            <p:nvPr/>
          </p:nvGrpSpPr>
          <p:grpSpPr>
            <a:xfrm>
              <a:off x="3240741" y="2886043"/>
              <a:ext cx="2855259" cy="650235"/>
              <a:chOff x="811411" y="3799840"/>
              <a:chExt cx="2399149" cy="650235"/>
            </a:xfrm>
            <a:solidFill>
              <a:schemeClr val="accent4"/>
            </a:solidFill>
          </p:grpSpPr>
          <p:sp>
            <p:nvSpPr>
              <p:cNvPr id="9" name="직사각형 8">
                <a:extLst>
                  <a:ext uri="{FF2B5EF4-FFF2-40B4-BE49-F238E27FC236}">
                    <a16:creationId xmlns:a16="http://schemas.microsoft.com/office/drawing/2014/main" id="{814A8A45-9FCC-4BA0-B698-F27B764E47CA}"/>
                  </a:ext>
                </a:extLst>
              </p:cNvPr>
              <p:cNvSpPr/>
              <p:nvPr/>
            </p:nvSpPr>
            <p:spPr>
              <a:xfrm>
                <a:off x="811411" y="3799840"/>
                <a:ext cx="2399149" cy="650235"/>
              </a:xfrm>
              <a:prstGeom prst="rect">
                <a:avLst/>
              </a:prstGeom>
              <a:solidFill>
                <a:srgbClr val="F2B189"/>
              </a:solidFill>
              <a:ln>
                <a:solidFill>
                  <a:srgbClr val="F2B18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554F4D"/>
                  </a:solidFill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7573302-11AE-49BF-B59F-279E5162BDF0}"/>
                  </a:ext>
                </a:extLst>
              </p:cNvPr>
              <p:cNvSpPr txBox="1"/>
              <p:nvPr/>
            </p:nvSpPr>
            <p:spPr>
              <a:xfrm>
                <a:off x="1439974" y="3863347"/>
                <a:ext cx="1142020" cy="523220"/>
              </a:xfrm>
              <a:prstGeom prst="rect">
                <a:avLst/>
              </a:prstGeom>
              <a:solidFill>
                <a:srgbClr val="F2B189"/>
              </a:solidFill>
              <a:ln>
                <a:solidFill>
                  <a:srgbClr val="F2B189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ko-KR" altLang="en-US" sz="2800" dirty="0">
                    <a:solidFill>
                      <a:srgbClr val="554F4D"/>
                    </a:solidFill>
                    <a:latin typeface="강원교육모두 Bold" panose="02020603020101020101" pitchFamily="18" charset="-127"/>
                    <a:ea typeface="강원교육모두 Bold" panose="02020603020101020101" pitchFamily="18" charset="-127"/>
                  </a:rPr>
                  <a:t>에도시대</a:t>
                </a:r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25944E2-8586-4624-9D96-D203141F68BB}"/>
                </a:ext>
              </a:extLst>
            </p:cNvPr>
            <p:cNvSpPr txBox="1"/>
            <p:nvPr/>
          </p:nvSpPr>
          <p:spPr>
            <a:xfrm>
              <a:off x="3299507" y="3688449"/>
              <a:ext cx="27377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ko-KR" sz="2000" dirty="0"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-</a:t>
              </a:r>
              <a:r>
                <a:rPr lang="ko-KR" altLang="en-US" sz="2000" dirty="0"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검열로 인한 </a:t>
              </a:r>
              <a:r>
                <a:rPr lang="ko-KR" altLang="en-US" sz="2000" dirty="0" err="1"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라쿠고의</a:t>
              </a:r>
              <a:r>
                <a:rPr lang="ko-KR" altLang="en-US" sz="2000" dirty="0"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 쇠퇴</a:t>
              </a:r>
            </a:p>
          </p:txBody>
        </p:sp>
        <p:pic>
          <p:nvPicPr>
            <p:cNvPr id="33" name="그래픽 32" descr="갈매기형 화살표">
              <a:extLst>
                <a:ext uri="{FF2B5EF4-FFF2-40B4-BE49-F238E27FC236}">
                  <a16:creationId xmlns:a16="http://schemas.microsoft.com/office/drawing/2014/main" id="{1C96CB68-FA67-4B50-BF27-BFFB3A9B01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741956" y="2978824"/>
              <a:ext cx="523221" cy="523221"/>
            </a:xfrm>
            <a:prstGeom prst="rect">
              <a:avLst/>
            </a:prstGeom>
          </p:spPr>
        </p:pic>
      </p:grp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F1B48D3D-60F3-48B4-BFBD-ADE575E07EDE}"/>
              </a:ext>
            </a:extLst>
          </p:cNvPr>
          <p:cNvSpPr/>
          <p:nvPr/>
        </p:nvSpPr>
        <p:spPr>
          <a:xfrm>
            <a:off x="-5" y="-1"/>
            <a:ext cx="86586" cy="687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7" name="그래픽 26" descr="꽃의 작은 배열">
            <a:extLst>
              <a:ext uri="{FF2B5EF4-FFF2-40B4-BE49-F238E27FC236}">
                <a16:creationId xmlns:a16="http://schemas.microsoft.com/office/drawing/2014/main" id="{8BB538D1-4677-4648-9ECD-1D955E85EF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2621" y="431692"/>
            <a:ext cx="2954140" cy="2954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2553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1C2A5CB6-509E-4BDD-AF92-C1B2290457EE}"/>
              </a:ext>
            </a:extLst>
          </p:cNvPr>
          <p:cNvCxnSpPr>
            <a:cxnSpLocks/>
          </p:cNvCxnSpPr>
          <p:nvPr/>
        </p:nvCxnSpPr>
        <p:spPr>
          <a:xfrm>
            <a:off x="622300" y="1143000"/>
            <a:ext cx="11569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45A5B82-5CCC-4A00-B9DD-C58D174766AA}"/>
              </a:ext>
            </a:extLst>
          </p:cNvPr>
          <p:cNvSpPr txBox="1"/>
          <p:nvPr/>
        </p:nvSpPr>
        <p:spPr>
          <a:xfrm>
            <a:off x="811411" y="350594"/>
            <a:ext cx="2509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ko-KR" altLang="en-US" sz="3600" dirty="0" err="1">
                <a:solidFill>
                  <a:srgbClr val="554F4D"/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라쿠고의</a:t>
            </a:r>
            <a:r>
              <a:rPr lang="ko-KR" altLang="en-US" sz="3600" dirty="0">
                <a:solidFill>
                  <a:srgbClr val="554F4D"/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 특징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AB74CB-F4B7-408A-9AD9-CD3871E03EC6}"/>
              </a:ext>
            </a:extLst>
          </p:cNvPr>
          <p:cNvSpPr txBox="1"/>
          <p:nvPr/>
        </p:nvSpPr>
        <p:spPr>
          <a:xfrm>
            <a:off x="811411" y="92891"/>
            <a:ext cx="5581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ko-KR" sz="1100" dirty="0">
                <a:solidFill>
                  <a:srgbClr val="554F4D"/>
                </a:solidFill>
              </a:rPr>
              <a:t>Part 1</a:t>
            </a:r>
            <a:endParaRPr lang="ko-KR" altLang="en-US" sz="1100" dirty="0">
              <a:solidFill>
                <a:srgbClr val="554F4D"/>
              </a:solidFill>
            </a:endParaRP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2C96F192-B464-4F15-9A32-37041458C83B}"/>
              </a:ext>
            </a:extLst>
          </p:cNvPr>
          <p:cNvSpPr/>
          <p:nvPr/>
        </p:nvSpPr>
        <p:spPr>
          <a:xfrm>
            <a:off x="-5" y="-1"/>
            <a:ext cx="86586" cy="687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4850E065-26CE-4D4D-B137-E47E549A2AE2}"/>
              </a:ext>
            </a:extLst>
          </p:cNvPr>
          <p:cNvGrpSpPr/>
          <p:nvPr/>
        </p:nvGrpSpPr>
        <p:grpSpPr>
          <a:xfrm>
            <a:off x="1229360" y="4393385"/>
            <a:ext cx="6588761" cy="998886"/>
            <a:chOff x="1229360" y="4393385"/>
            <a:chExt cx="6588761" cy="998886"/>
          </a:xfrm>
        </p:grpSpPr>
        <p:pic>
          <p:nvPicPr>
            <p:cNvPr id="25" name="그래픽 24" descr="배지 체크 표시1">
              <a:extLst>
                <a:ext uri="{FF2B5EF4-FFF2-40B4-BE49-F238E27FC236}">
                  <a16:creationId xmlns:a16="http://schemas.microsoft.com/office/drawing/2014/main" id="{CA992483-C964-4113-9BFF-7029AFCBCC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29360" y="4477871"/>
              <a:ext cx="914400" cy="914400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0EC5379-0130-4AB0-9E24-EF4B4BB1A3C9}"/>
                </a:ext>
              </a:extLst>
            </p:cNvPr>
            <p:cNvSpPr txBox="1"/>
            <p:nvPr/>
          </p:nvSpPr>
          <p:spPr>
            <a:xfrm>
              <a:off x="2143761" y="4393385"/>
              <a:ext cx="5674360" cy="988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ko-KR" altLang="en-US" sz="2800" dirty="0">
                  <a:solidFill>
                    <a:srgbClr val="655D5B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해학적 이야기</a:t>
              </a:r>
              <a:endParaRPr lang="en-US" altLang="ko-KR" sz="2800" dirty="0">
                <a:solidFill>
                  <a:srgbClr val="655D5B"/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endParaRPr>
            </a:p>
            <a:p>
              <a:pPr algn="just">
                <a:lnSpc>
                  <a:spcPct val="120000"/>
                </a:lnSpc>
              </a:pPr>
              <a:r>
                <a:rPr lang="en-US" altLang="ko-KR" sz="2400" dirty="0">
                  <a:solidFill>
                    <a:srgbClr val="655D5B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-</a:t>
              </a:r>
              <a:r>
                <a:rPr lang="ko-KR" altLang="en-US" sz="2400" dirty="0">
                  <a:solidFill>
                    <a:srgbClr val="655D5B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사게</a:t>
              </a:r>
              <a:r>
                <a:rPr lang="ja-JP" altLang="en-US" sz="2400" dirty="0">
                  <a:solidFill>
                    <a:srgbClr val="655D5B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サゲ</a:t>
              </a:r>
              <a:r>
                <a:rPr lang="en-US" altLang="ko-KR" sz="2400" dirty="0">
                  <a:solidFill>
                    <a:srgbClr val="655D5B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(;</a:t>
              </a:r>
              <a:r>
                <a:rPr lang="ko-KR" altLang="en-US" sz="2400" dirty="0" err="1">
                  <a:solidFill>
                    <a:srgbClr val="655D5B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오치</a:t>
              </a:r>
              <a:r>
                <a:rPr lang="en-US" altLang="ko-KR" sz="2400" dirty="0">
                  <a:solidFill>
                    <a:srgbClr val="655D5B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): </a:t>
              </a:r>
              <a:r>
                <a:rPr lang="ko-KR" altLang="en-US" sz="2400" dirty="0">
                  <a:solidFill>
                    <a:srgbClr val="655D5B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이야기의 마무리</a:t>
              </a:r>
              <a:r>
                <a:rPr lang="en-US" altLang="ko-KR" sz="2400" dirty="0">
                  <a:solidFill>
                    <a:srgbClr val="655D5B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, </a:t>
              </a:r>
              <a:r>
                <a:rPr lang="ko-KR" altLang="en-US" sz="2400" dirty="0">
                  <a:solidFill>
                    <a:srgbClr val="655D5B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우스갯소리</a:t>
              </a:r>
              <a:endParaRPr lang="en-US" altLang="ko-KR" sz="2400" dirty="0">
                <a:solidFill>
                  <a:srgbClr val="655D5B"/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endParaRPr>
            </a:p>
          </p:txBody>
        </p:sp>
      </p:grpSp>
      <p:grpSp>
        <p:nvGrpSpPr>
          <p:cNvPr id="3" name="그룹 2">
            <a:extLst>
              <a:ext uri="{FF2B5EF4-FFF2-40B4-BE49-F238E27FC236}">
                <a16:creationId xmlns:a16="http://schemas.microsoft.com/office/drawing/2014/main" id="{0FBE2B01-2684-4D20-AE05-64B835521949}"/>
              </a:ext>
            </a:extLst>
          </p:cNvPr>
          <p:cNvGrpSpPr/>
          <p:nvPr/>
        </p:nvGrpSpPr>
        <p:grpSpPr>
          <a:xfrm>
            <a:off x="1229360" y="2284554"/>
            <a:ext cx="5505479" cy="1051763"/>
            <a:chOff x="1229360" y="2284554"/>
            <a:chExt cx="5505479" cy="1051763"/>
          </a:xfrm>
        </p:grpSpPr>
        <p:pic>
          <p:nvPicPr>
            <p:cNvPr id="4" name="그래픽 3" descr="배지 체크 표시1">
              <a:extLst>
                <a:ext uri="{FF2B5EF4-FFF2-40B4-BE49-F238E27FC236}">
                  <a16:creationId xmlns:a16="http://schemas.microsoft.com/office/drawing/2014/main" id="{0CB374E3-98FB-4E1F-8974-FA039956DA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29360" y="2353236"/>
              <a:ext cx="914400" cy="91440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7E7B752-7C31-4CD0-B0EB-EFE02ACCF8F2}"/>
                </a:ext>
              </a:extLst>
            </p:cNvPr>
            <p:cNvSpPr txBox="1"/>
            <p:nvPr/>
          </p:nvSpPr>
          <p:spPr>
            <a:xfrm>
              <a:off x="2143760" y="2284554"/>
              <a:ext cx="4591079" cy="10517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ko-KR" sz="2800" dirty="0">
                  <a:solidFill>
                    <a:srgbClr val="655D5B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 1</a:t>
              </a:r>
              <a:r>
                <a:rPr lang="ko-KR" altLang="en-US" sz="2800" dirty="0" err="1">
                  <a:solidFill>
                    <a:srgbClr val="655D5B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인극</a:t>
              </a:r>
              <a:r>
                <a:rPr lang="ko-KR" altLang="en-US" sz="2800" dirty="0">
                  <a:solidFill>
                    <a:srgbClr val="655D5B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 형태</a:t>
              </a:r>
              <a:endParaRPr lang="en-US" altLang="ko-KR" sz="2800" dirty="0">
                <a:solidFill>
                  <a:srgbClr val="655D5B"/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endParaRPr>
            </a:p>
            <a:p>
              <a:pPr algn="just">
                <a:lnSpc>
                  <a:spcPct val="120000"/>
                </a:lnSpc>
              </a:pPr>
              <a:r>
                <a:rPr lang="en-US" altLang="ko-KR" sz="2800" dirty="0">
                  <a:solidFill>
                    <a:srgbClr val="655D5B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-</a:t>
              </a:r>
              <a:r>
                <a:rPr lang="ko-KR" altLang="en-US" sz="2800" dirty="0">
                  <a:solidFill>
                    <a:srgbClr val="655D5B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소도구 사용</a:t>
              </a:r>
              <a:r>
                <a:rPr lang="en-US" altLang="ko-KR" sz="2800" dirty="0">
                  <a:solidFill>
                    <a:srgbClr val="655D5B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(</a:t>
              </a:r>
              <a:r>
                <a:rPr lang="ko-KR" altLang="en-US" sz="2800" dirty="0">
                  <a:solidFill>
                    <a:srgbClr val="655D5B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부채</a:t>
              </a:r>
              <a:r>
                <a:rPr lang="en-US" altLang="ko-KR" sz="2800" dirty="0">
                  <a:solidFill>
                    <a:srgbClr val="655D5B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, </a:t>
              </a:r>
              <a:r>
                <a:rPr lang="ko-KR" altLang="en-US" sz="2800" dirty="0">
                  <a:solidFill>
                    <a:srgbClr val="655D5B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손수건</a:t>
              </a:r>
              <a:r>
                <a:rPr lang="en-US" altLang="ko-KR" sz="2800" dirty="0">
                  <a:solidFill>
                    <a:srgbClr val="655D5B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)</a:t>
              </a:r>
              <a:endParaRPr lang="ko-KR" altLang="en-US" sz="2800" dirty="0">
                <a:solidFill>
                  <a:srgbClr val="655D5B"/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endParaRPr>
            </a:p>
          </p:txBody>
        </p:sp>
        <p:pic>
          <p:nvPicPr>
            <p:cNvPr id="5" name="그래픽 4" descr="부채 윤곽선">
              <a:extLst>
                <a:ext uri="{FF2B5EF4-FFF2-40B4-BE49-F238E27FC236}">
                  <a16:creationId xmlns:a16="http://schemas.microsoft.com/office/drawing/2014/main" id="{6F90359A-A00C-4A2D-9B7F-6138766555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700181" y="2353236"/>
              <a:ext cx="791637" cy="791637"/>
            </a:xfrm>
            <a:prstGeom prst="rect">
              <a:avLst/>
            </a:prstGeom>
          </p:spPr>
        </p:pic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9B6189A9-F21C-40DF-A6FD-17A1FB5343EA}"/>
              </a:ext>
            </a:extLst>
          </p:cNvPr>
          <p:cNvGrpSpPr/>
          <p:nvPr/>
        </p:nvGrpSpPr>
        <p:grpSpPr>
          <a:xfrm>
            <a:off x="7156076" y="2602873"/>
            <a:ext cx="5143500" cy="3524494"/>
            <a:chOff x="7156076" y="2602873"/>
            <a:chExt cx="5143500" cy="3524494"/>
          </a:xfrm>
        </p:grpSpPr>
        <p:pic>
          <p:nvPicPr>
            <p:cNvPr id="9" name="그림 8" descr="텍스트, 가구, 빨간색, 소파이(가) 표시된 사진&#10;&#10;자동 생성된 설명">
              <a:extLst>
                <a:ext uri="{FF2B5EF4-FFF2-40B4-BE49-F238E27FC236}">
                  <a16:creationId xmlns:a16="http://schemas.microsoft.com/office/drawing/2014/main" id="{E1CBB4C6-3424-4EBE-A2AB-CDDDE044EEF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95835" y="2602873"/>
              <a:ext cx="3619500" cy="2714625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BEE7375-DB87-4F8B-A437-43945A455C9D}"/>
                </a:ext>
              </a:extLst>
            </p:cNvPr>
            <p:cNvSpPr txBox="1"/>
            <p:nvPr/>
          </p:nvSpPr>
          <p:spPr>
            <a:xfrm>
              <a:off x="7156076" y="5573369"/>
              <a:ext cx="5143500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dirty="0">
                  <a:solidFill>
                    <a:srgbClr val="655D5B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&lt;</a:t>
              </a:r>
              <a:r>
                <a:rPr lang="ko-KR" altLang="en-US" dirty="0" err="1">
                  <a:solidFill>
                    <a:srgbClr val="655D5B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문춘라쿠고</a:t>
              </a:r>
              <a:r>
                <a:rPr lang="en-US" altLang="ko-KR" dirty="0">
                  <a:solidFill>
                    <a:srgbClr val="655D5B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&gt;</a:t>
              </a:r>
            </a:p>
            <a:p>
              <a:r>
                <a:rPr lang="en-US" altLang="ko-KR" sz="1200" dirty="0">
                  <a:solidFill>
                    <a:srgbClr val="655D5B"/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(</a:t>
              </a:r>
              <a:r>
                <a:rPr lang="ko-KR" altLang="en-US" sz="1200" dirty="0">
                  <a:solidFill>
                    <a:srgbClr val="655D5B"/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사진 출처</a:t>
              </a:r>
              <a:r>
                <a:rPr lang="en-US" altLang="ko-KR" sz="1200" dirty="0">
                  <a:solidFill>
                    <a:srgbClr val="655D5B"/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: </a:t>
              </a:r>
              <a:r>
                <a:rPr lang="ko-KR" altLang="en-US" sz="1200" dirty="0">
                  <a:solidFill>
                    <a:srgbClr val="655D5B"/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https://media.timeout.com/images/105742358/380/285/image.jpg</a:t>
              </a:r>
              <a:r>
                <a:rPr lang="en-US" altLang="ko-KR" sz="1200" dirty="0">
                  <a:solidFill>
                    <a:srgbClr val="655D5B"/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)</a:t>
              </a:r>
              <a:endParaRPr lang="ko-KR" altLang="en-US" sz="1200" dirty="0">
                <a:solidFill>
                  <a:srgbClr val="655D5B"/>
                </a:solidFill>
                <a:latin typeface="강원교육모두 Light" panose="02020603020101020101" pitchFamily="18" charset="-127"/>
                <a:ea typeface="강원교육모두 Light" panose="0202060302010102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56821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:a16="http://schemas.microsoft.com/office/drawing/2014/main" id="{3CF76823-FF38-4C13-AC2C-AC4A83977716}"/>
              </a:ext>
            </a:extLst>
          </p:cNvPr>
          <p:cNvGrpSpPr/>
          <p:nvPr/>
        </p:nvGrpSpPr>
        <p:grpSpPr>
          <a:xfrm>
            <a:off x="365760" y="650240"/>
            <a:ext cx="6096000" cy="5557520"/>
            <a:chOff x="5415280" y="650240"/>
            <a:chExt cx="6096000" cy="5557520"/>
          </a:xfrm>
        </p:grpSpPr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1E64963C-DFE6-4663-ACD3-AB496D85D341}"/>
                </a:ext>
              </a:extLst>
            </p:cNvPr>
            <p:cNvSpPr/>
            <p:nvPr/>
          </p:nvSpPr>
          <p:spPr>
            <a:xfrm>
              <a:off x="5415280" y="650240"/>
              <a:ext cx="6096000" cy="55575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453EAB2-36B1-4A9E-B0A3-0B5329F230D8}"/>
                </a:ext>
              </a:extLst>
            </p:cNvPr>
            <p:cNvSpPr txBox="1"/>
            <p:nvPr/>
          </p:nvSpPr>
          <p:spPr>
            <a:xfrm>
              <a:off x="5771516" y="2619888"/>
              <a:ext cx="5616051" cy="2244269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ko-KR" sz="2400" b="0" i="0" dirty="0">
                  <a:solidFill>
                    <a:srgbClr val="424242"/>
                  </a:solidFill>
                  <a:effectLst/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-</a:t>
              </a:r>
              <a:r>
                <a:rPr lang="ko-KR" altLang="en-US" sz="2400" b="0" i="0" dirty="0" err="1">
                  <a:solidFill>
                    <a:srgbClr val="424242"/>
                  </a:solidFill>
                  <a:effectLst/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야나기야</a:t>
              </a:r>
              <a:r>
                <a:rPr lang="ko-KR" altLang="en-US" sz="2400" b="0" i="0" dirty="0">
                  <a:solidFill>
                    <a:srgbClr val="424242"/>
                  </a:solidFill>
                  <a:effectLst/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 </a:t>
              </a:r>
              <a:r>
                <a:rPr lang="ko-KR" altLang="en-US" sz="2400" b="0" i="0" dirty="0" err="1">
                  <a:solidFill>
                    <a:srgbClr val="424242"/>
                  </a:solidFill>
                  <a:effectLst/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카로쿠</a:t>
              </a:r>
              <a:r>
                <a:rPr lang="en-US" altLang="ko-KR" sz="2400" dirty="0">
                  <a:solidFill>
                    <a:srgbClr val="424242"/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;</a:t>
              </a:r>
              <a:r>
                <a:rPr lang="ko-KR" altLang="en-US" sz="2400" dirty="0">
                  <a:solidFill>
                    <a:srgbClr val="424242"/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 </a:t>
              </a:r>
              <a:r>
                <a:rPr lang="en-US" altLang="ko-KR" sz="2400" dirty="0">
                  <a:solidFill>
                    <a:srgbClr val="424242"/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GW</a:t>
              </a:r>
              <a:r>
                <a:rPr lang="ko-KR" altLang="en-US" sz="2400" dirty="0">
                  <a:solidFill>
                    <a:srgbClr val="424242"/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의 손님</a:t>
              </a:r>
              <a:endParaRPr lang="en-US" altLang="ko-KR" sz="2400" b="0" i="0" dirty="0">
                <a:solidFill>
                  <a:srgbClr val="424242"/>
                </a:solidFill>
                <a:effectLst/>
                <a:latin typeface="강원교육모두 Light" panose="02020603020101020101" pitchFamily="18" charset="-127"/>
                <a:ea typeface="강원교육모두 Light" panose="02020603020101020101" pitchFamily="18" charset="-127"/>
              </a:endParaRPr>
            </a:p>
            <a:p>
              <a:pPr algn="just">
                <a:lnSpc>
                  <a:spcPct val="120000"/>
                </a:lnSpc>
              </a:pPr>
              <a:endParaRPr lang="en-US" altLang="ko-KR" sz="2400" b="0" i="0" dirty="0">
                <a:solidFill>
                  <a:srgbClr val="424242"/>
                </a:solidFill>
                <a:effectLst/>
                <a:latin typeface="강원교육모두 Light" panose="02020603020101020101" pitchFamily="18" charset="-127"/>
                <a:ea typeface="강원교육모두 Light" panose="02020603020101020101" pitchFamily="18" charset="-127"/>
              </a:endParaRPr>
            </a:p>
            <a:p>
              <a:pPr algn="just">
                <a:lnSpc>
                  <a:spcPct val="120000"/>
                </a:lnSpc>
              </a:pPr>
              <a:r>
                <a:rPr lang="en-US" altLang="ko-KR" sz="2400" dirty="0">
                  <a:solidFill>
                    <a:srgbClr val="424242"/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-</a:t>
              </a:r>
              <a:r>
                <a:rPr lang="ko-KR" altLang="en-US" sz="2400" dirty="0">
                  <a:solidFill>
                    <a:srgbClr val="424242"/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영상 후반부에 </a:t>
              </a:r>
              <a:r>
                <a:rPr lang="en-US" altLang="ko-KR" sz="2400" dirty="0">
                  <a:solidFill>
                    <a:srgbClr val="424242"/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‘</a:t>
              </a:r>
              <a:r>
                <a:rPr lang="ko-KR" altLang="en-US" sz="2400" dirty="0" err="1">
                  <a:solidFill>
                    <a:srgbClr val="424242"/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오치</a:t>
              </a:r>
              <a:r>
                <a:rPr lang="en-US" altLang="ko-KR" sz="2400" dirty="0">
                  <a:solidFill>
                    <a:srgbClr val="424242"/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(</a:t>
              </a:r>
              <a:r>
                <a:rPr lang="ko-KR" altLang="en-US" sz="2400" dirty="0">
                  <a:solidFill>
                    <a:srgbClr val="424242"/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사게</a:t>
              </a:r>
              <a:r>
                <a:rPr lang="en-US" altLang="ko-KR" sz="2400" dirty="0">
                  <a:solidFill>
                    <a:srgbClr val="424242"/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)’</a:t>
              </a:r>
              <a:r>
                <a:rPr lang="ko-KR" altLang="en-US" sz="2400" dirty="0">
                  <a:solidFill>
                    <a:srgbClr val="424242"/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로 끝나는 마무리와 부채와 같은 소도구의 사용을 볼 수 있음 </a:t>
              </a:r>
              <a:endParaRPr lang="en-US" altLang="ko-KR" sz="2400" b="0" i="0" dirty="0">
                <a:solidFill>
                  <a:srgbClr val="424242"/>
                </a:solidFill>
                <a:effectLst/>
                <a:latin typeface="강원교육모두 Light" panose="02020603020101020101" pitchFamily="18" charset="-127"/>
                <a:ea typeface="강원교육모두 Light" panose="02020603020101020101" pitchFamily="18" charset="-127"/>
              </a:endParaRPr>
            </a:p>
            <a:p>
              <a:pPr algn="just">
                <a:lnSpc>
                  <a:spcPct val="120000"/>
                </a:lnSpc>
              </a:pPr>
              <a:endParaRPr lang="ko-KR" altLang="en-US" sz="2400" dirty="0">
                <a:latin typeface="강원교육모두 Light" panose="02020603020101020101" pitchFamily="18" charset="-127"/>
                <a:ea typeface="강원교육모두 Light" panose="02020603020101020101" pitchFamily="18" charset="-127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21C5C83-0CFE-448D-9A4B-C9DBDF8172C9}"/>
                </a:ext>
              </a:extLst>
            </p:cNvPr>
            <p:cNvSpPr txBox="1"/>
            <p:nvPr/>
          </p:nvSpPr>
          <p:spPr>
            <a:xfrm>
              <a:off x="5771517" y="1429129"/>
              <a:ext cx="272542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3200" dirty="0" err="1">
                  <a:solidFill>
                    <a:schemeClr val="bg2">
                      <a:lumMod val="25000"/>
                    </a:schemeClr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라쿠고</a:t>
              </a:r>
              <a:r>
                <a:rPr lang="en-US" altLang="ko-KR" sz="3200" dirty="0">
                  <a:solidFill>
                    <a:schemeClr val="bg2">
                      <a:lumMod val="25000"/>
                    </a:schemeClr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-</a:t>
              </a:r>
              <a:r>
                <a:rPr lang="ko-KR" altLang="en-US" sz="3200" dirty="0">
                  <a:solidFill>
                    <a:schemeClr val="bg2">
                      <a:lumMod val="25000"/>
                    </a:schemeClr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영상자료</a:t>
              </a:r>
            </a:p>
          </p:txBody>
        </p:sp>
        <p:cxnSp>
          <p:nvCxnSpPr>
            <p:cNvPr id="8" name="직선 연결선 7">
              <a:extLst>
                <a:ext uri="{FF2B5EF4-FFF2-40B4-BE49-F238E27FC236}">
                  <a16:creationId xmlns:a16="http://schemas.microsoft.com/office/drawing/2014/main" id="{7988AE05-A23B-4B72-8CE4-BBEB003795EE}"/>
                </a:ext>
              </a:extLst>
            </p:cNvPr>
            <p:cNvCxnSpPr/>
            <p:nvPr/>
          </p:nvCxnSpPr>
          <p:spPr>
            <a:xfrm>
              <a:off x="5771517" y="2196131"/>
              <a:ext cx="568773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그래픽 8" descr="닫힌 따옴표">
            <a:extLst>
              <a:ext uri="{FF2B5EF4-FFF2-40B4-BE49-F238E27FC236}">
                <a16:creationId xmlns:a16="http://schemas.microsoft.com/office/drawing/2014/main" id="{3F340C75-F58A-4EFA-B065-76D239724B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11840" y="1099504"/>
            <a:ext cx="914400" cy="914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2ECAB0D-69BD-4C31-BAD7-7CFE472280CC}"/>
              </a:ext>
            </a:extLst>
          </p:cNvPr>
          <p:cNvSpPr txBox="1"/>
          <p:nvPr/>
        </p:nvSpPr>
        <p:spPr>
          <a:xfrm>
            <a:off x="512851" y="4664102"/>
            <a:ext cx="6667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2000" dirty="0">
                <a:solidFill>
                  <a:srgbClr val="554F4D"/>
                </a:solidFill>
                <a:latin typeface="강원교육모두 Light" panose="02020603020101020101" pitchFamily="18" charset="-127"/>
                <a:ea typeface="강원교육모두 Light" panose="02020603020101020101" pitchFamily="18" charset="-127"/>
                <a:hlinkClick r:id="rId4"/>
              </a:rPr>
              <a:t>https://www.youtube.com/watch?v=thGoqjo5M0w&amp;t=515s</a:t>
            </a:r>
            <a:endParaRPr lang="ko-KR" altLang="en-US" sz="2000" dirty="0">
              <a:solidFill>
                <a:srgbClr val="554F4D"/>
              </a:solidFill>
              <a:latin typeface="강원교육모두 Light" panose="02020603020101020101" pitchFamily="18" charset="-127"/>
              <a:ea typeface="강원교육모두 Light" panose="02020603020101020101" pitchFamily="18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15DCE99-74FF-4CF9-82D0-0C719022AAFB}"/>
              </a:ext>
            </a:extLst>
          </p:cNvPr>
          <p:cNvSpPr txBox="1"/>
          <p:nvPr/>
        </p:nvSpPr>
        <p:spPr>
          <a:xfrm>
            <a:off x="7545847" y="5105705"/>
            <a:ext cx="44758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ko-KR" dirty="0">
                <a:solidFill>
                  <a:srgbClr val="554F4D"/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&lt;</a:t>
            </a:r>
            <a:r>
              <a:rPr lang="ko-KR" altLang="en-US" dirty="0">
                <a:solidFill>
                  <a:srgbClr val="554F4D"/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붉은 송사리</a:t>
            </a:r>
            <a:r>
              <a:rPr lang="en-US" altLang="ko-KR" dirty="0">
                <a:solidFill>
                  <a:srgbClr val="554F4D"/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-</a:t>
            </a:r>
            <a:r>
              <a:rPr lang="ko-KR" altLang="en-US" dirty="0" err="1">
                <a:solidFill>
                  <a:srgbClr val="554F4D"/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라쿠고를</a:t>
            </a:r>
            <a:r>
              <a:rPr lang="ko-KR" altLang="en-US" dirty="0">
                <a:solidFill>
                  <a:srgbClr val="554F4D"/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 주제로 제작된 드라마</a:t>
            </a:r>
            <a:r>
              <a:rPr lang="en-US" altLang="ko-KR" dirty="0">
                <a:solidFill>
                  <a:srgbClr val="554F4D"/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&gt;</a:t>
            </a:r>
          </a:p>
          <a:p>
            <a:pPr algn="l"/>
            <a:r>
              <a:rPr lang="en-US" altLang="ko-KR" dirty="0">
                <a:solidFill>
                  <a:srgbClr val="554F4D"/>
                </a:solidFill>
                <a:latin typeface="강원교육모두 Light" panose="02020603020101020101" pitchFamily="18" charset="-127"/>
                <a:ea typeface="강원교육모두 Light" panose="02020603020101020101" pitchFamily="18" charset="-127"/>
              </a:rPr>
              <a:t>*</a:t>
            </a:r>
            <a:r>
              <a:rPr lang="ko-KR" altLang="en-US" dirty="0">
                <a:solidFill>
                  <a:srgbClr val="554F4D"/>
                </a:solidFill>
                <a:latin typeface="강원교육모두 Light" panose="02020603020101020101" pitchFamily="18" charset="-127"/>
                <a:ea typeface="강원교육모두 Light" panose="02020603020101020101" pitchFamily="18" charset="-127"/>
              </a:rPr>
              <a:t>저작권으로 인해 영상과는 관련이 없는 사진입니다</a:t>
            </a:r>
            <a:r>
              <a:rPr lang="en-US" altLang="ko-KR" dirty="0">
                <a:solidFill>
                  <a:srgbClr val="554F4D"/>
                </a:solidFill>
                <a:latin typeface="강원교육모두 Light" panose="02020603020101020101" pitchFamily="18" charset="-127"/>
                <a:ea typeface="강원교육모두 Light" panose="02020603020101020101" pitchFamily="18" charset="-127"/>
              </a:rPr>
              <a:t>.</a:t>
            </a:r>
            <a:r>
              <a:rPr lang="en-US" altLang="ko-KR" dirty="0">
                <a:solidFill>
                  <a:srgbClr val="554F4D"/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 </a:t>
            </a:r>
            <a:r>
              <a:rPr lang="ko-KR" altLang="en-US" dirty="0">
                <a:solidFill>
                  <a:srgbClr val="554F4D"/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 </a:t>
            </a:r>
            <a:endParaRPr lang="en-US" altLang="ko-KR" dirty="0">
              <a:solidFill>
                <a:srgbClr val="554F4D"/>
              </a:solidFill>
              <a:latin typeface="강원교육모두 Bold" panose="02020603020101020101" pitchFamily="18" charset="-127"/>
              <a:ea typeface="강원교육모두 Bold" panose="02020603020101020101" pitchFamily="18" charset="-127"/>
            </a:endParaRPr>
          </a:p>
          <a:p>
            <a:pPr algn="l"/>
            <a:r>
              <a:rPr lang="en-US" altLang="ko-KR" sz="1200" dirty="0">
                <a:solidFill>
                  <a:srgbClr val="554F4D"/>
                </a:solidFill>
                <a:latin typeface="강원교육모두 Light" panose="02020603020101020101" pitchFamily="18" charset="-127"/>
                <a:ea typeface="강원교육모두 Light" panose="02020603020101020101" pitchFamily="18" charset="-127"/>
              </a:rPr>
              <a:t>(</a:t>
            </a:r>
            <a:r>
              <a:rPr lang="ko-KR" altLang="en-US" sz="1200" dirty="0">
                <a:solidFill>
                  <a:srgbClr val="554F4D"/>
                </a:solidFill>
                <a:latin typeface="강원교육모두 Light" panose="02020603020101020101" pitchFamily="18" charset="-127"/>
                <a:ea typeface="강원교육모두 Light" panose="02020603020101020101" pitchFamily="18" charset="-127"/>
              </a:rPr>
              <a:t>사진 출처</a:t>
            </a:r>
            <a:r>
              <a:rPr lang="en-US" altLang="ko-KR" sz="1200" dirty="0">
                <a:solidFill>
                  <a:srgbClr val="554F4D"/>
                </a:solidFill>
                <a:latin typeface="강원교육모두 Light" panose="02020603020101020101" pitchFamily="18" charset="-127"/>
                <a:ea typeface="강원교육모두 Light" panose="02020603020101020101" pitchFamily="18" charset="-127"/>
              </a:rPr>
              <a:t>:https://www.agentmail.jp/image/?i=0QrolLw1UbY%3D)</a:t>
            </a: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2A9DD3EB-1FED-46A7-AAA0-306ADF8D1C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729" y="1920240"/>
            <a:ext cx="4572000" cy="301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8972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64090E18-C874-40D2-A953-CC4531BE9648}"/>
              </a:ext>
            </a:extLst>
          </p:cNvPr>
          <p:cNvGrpSpPr/>
          <p:nvPr/>
        </p:nvGrpSpPr>
        <p:grpSpPr>
          <a:xfrm>
            <a:off x="1498829" y="1079058"/>
            <a:ext cx="9194341" cy="3770263"/>
            <a:chOff x="1103979" y="1282258"/>
            <a:chExt cx="9194341" cy="3770263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5222718-842E-4663-BE03-5E49CBE910C1}"/>
                </a:ext>
              </a:extLst>
            </p:cNvPr>
            <p:cNvSpPr txBox="1"/>
            <p:nvPr/>
          </p:nvSpPr>
          <p:spPr>
            <a:xfrm>
              <a:off x="1103979" y="1282258"/>
              <a:ext cx="1035861" cy="37702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ko-KR" sz="23900" dirty="0">
                  <a:solidFill>
                    <a:srgbClr val="655D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[</a:t>
              </a:r>
              <a:endParaRPr lang="ko-KR" altLang="en-US" sz="23900" dirty="0">
                <a:solidFill>
                  <a:srgbClr val="655D5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098BC90-2400-4F69-A3E5-E342CC448F55}"/>
                </a:ext>
              </a:extLst>
            </p:cNvPr>
            <p:cNvSpPr txBox="1"/>
            <p:nvPr/>
          </p:nvSpPr>
          <p:spPr>
            <a:xfrm>
              <a:off x="9262459" y="1282258"/>
              <a:ext cx="1035861" cy="37702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ko-KR" sz="23900" dirty="0">
                  <a:solidFill>
                    <a:srgbClr val="655D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]</a:t>
              </a:r>
              <a:endParaRPr lang="ko-KR" altLang="en-US" sz="23900" dirty="0">
                <a:solidFill>
                  <a:srgbClr val="655D5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501224E-854D-4A0E-990D-A9805FC6A289}"/>
              </a:ext>
            </a:extLst>
          </p:cNvPr>
          <p:cNvSpPr txBox="1"/>
          <p:nvPr/>
        </p:nvSpPr>
        <p:spPr>
          <a:xfrm>
            <a:off x="2933700" y="2066282"/>
            <a:ext cx="6324600" cy="1795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3600" b="1" kern="100" dirty="0">
                <a:solidFill>
                  <a:srgbClr val="554F4D"/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Part 5. </a:t>
            </a:r>
            <a:endParaRPr lang="en-US" altLang="ko-KR" sz="4000" b="1" kern="0" dirty="0">
              <a:solidFill>
                <a:srgbClr val="554F4D"/>
              </a:solidFill>
              <a:latin typeface="강원교육모두 Bold" panose="02020603020101020101" pitchFamily="18" charset="-127"/>
              <a:ea typeface="강원교육모두 Bold" panose="02020603020101020101" pitchFamily="18" charset="-127"/>
            </a:endParaRPr>
          </a:p>
          <a:p>
            <a:pPr marL="0" marR="0" indent="0" algn="ctr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4000" b="1" kern="0" dirty="0">
                <a:solidFill>
                  <a:srgbClr val="554F4D"/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만담</a:t>
            </a:r>
            <a:endParaRPr lang="en-US" altLang="ko-KR" sz="3600" b="1" kern="100" dirty="0">
              <a:solidFill>
                <a:srgbClr val="554F4D"/>
              </a:solidFill>
              <a:latin typeface="강원교육모두 Bold" panose="02020603020101020101" pitchFamily="18" charset="-127"/>
              <a:ea typeface="강원교육모두 Bold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47347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1C2A5CB6-509E-4BDD-AF92-C1B2290457EE}"/>
              </a:ext>
            </a:extLst>
          </p:cNvPr>
          <p:cNvCxnSpPr>
            <a:cxnSpLocks/>
          </p:cNvCxnSpPr>
          <p:nvPr/>
        </p:nvCxnSpPr>
        <p:spPr>
          <a:xfrm>
            <a:off x="622300" y="1143000"/>
            <a:ext cx="11569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45A5B82-5CCC-4A00-B9DD-C58D174766AA}"/>
              </a:ext>
            </a:extLst>
          </p:cNvPr>
          <p:cNvSpPr txBox="1"/>
          <p:nvPr/>
        </p:nvSpPr>
        <p:spPr>
          <a:xfrm>
            <a:off x="811411" y="350594"/>
            <a:ext cx="21355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ko-KR" altLang="en-US" sz="3600" dirty="0">
                <a:solidFill>
                  <a:srgbClr val="554F4D"/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만담의 역사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AB74CB-F4B7-408A-9AD9-CD3871E03EC6}"/>
              </a:ext>
            </a:extLst>
          </p:cNvPr>
          <p:cNvSpPr txBox="1"/>
          <p:nvPr/>
        </p:nvSpPr>
        <p:spPr>
          <a:xfrm>
            <a:off x="811411" y="92891"/>
            <a:ext cx="5581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ko-KR" sz="1100" dirty="0">
                <a:solidFill>
                  <a:srgbClr val="554F4D"/>
                </a:solidFill>
              </a:rPr>
              <a:t>Part 1</a:t>
            </a:r>
            <a:endParaRPr lang="ko-KR" altLang="en-US" sz="1100" dirty="0">
              <a:solidFill>
                <a:srgbClr val="554F4D"/>
              </a:solidFill>
            </a:endParaRPr>
          </a:p>
        </p:txBody>
      </p: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E20E75B8-68A4-46DB-BA44-82615292A7FE}"/>
              </a:ext>
            </a:extLst>
          </p:cNvPr>
          <p:cNvGrpSpPr/>
          <p:nvPr/>
        </p:nvGrpSpPr>
        <p:grpSpPr>
          <a:xfrm>
            <a:off x="1279280" y="3057307"/>
            <a:ext cx="3418580" cy="2564541"/>
            <a:chOff x="1279280" y="3057307"/>
            <a:chExt cx="3418580" cy="2564541"/>
          </a:xfrm>
        </p:grpSpPr>
        <p:sp>
          <p:nvSpPr>
            <p:cNvPr id="28" name="직사각형 27">
              <a:extLst>
                <a:ext uri="{FF2B5EF4-FFF2-40B4-BE49-F238E27FC236}">
                  <a16:creationId xmlns:a16="http://schemas.microsoft.com/office/drawing/2014/main" id="{2FE5661F-EECD-44BA-A7B8-13F64AEB5905}"/>
                </a:ext>
              </a:extLst>
            </p:cNvPr>
            <p:cNvSpPr/>
            <p:nvPr/>
          </p:nvSpPr>
          <p:spPr>
            <a:xfrm>
              <a:off x="1279280" y="3771049"/>
              <a:ext cx="3418574" cy="185079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5" name="그룹 4">
              <a:extLst>
                <a:ext uri="{FF2B5EF4-FFF2-40B4-BE49-F238E27FC236}">
                  <a16:creationId xmlns:a16="http://schemas.microsoft.com/office/drawing/2014/main" id="{19F63E06-4CEA-4AA9-9ED0-BDEDA9B309AA}"/>
                </a:ext>
              </a:extLst>
            </p:cNvPr>
            <p:cNvGrpSpPr/>
            <p:nvPr/>
          </p:nvGrpSpPr>
          <p:grpSpPr>
            <a:xfrm>
              <a:off x="1279280" y="3057307"/>
              <a:ext cx="3418580" cy="650235"/>
              <a:chOff x="811411" y="3799840"/>
              <a:chExt cx="2399149" cy="650235"/>
            </a:xfrm>
          </p:grpSpPr>
          <p:sp>
            <p:nvSpPr>
              <p:cNvPr id="3" name="직사각형 2">
                <a:extLst>
                  <a:ext uri="{FF2B5EF4-FFF2-40B4-BE49-F238E27FC236}">
                    <a16:creationId xmlns:a16="http://schemas.microsoft.com/office/drawing/2014/main" id="{E53564E9-C0A9-4B14-B15F-E2247916F2D2}"/>
                  </a:ext>
                </a:extLst>
              </p:cNvPr>
              <p:cNvSpPr/>
              <p:nvPr/>
            </p:nvSpPr>
            <p:spPr>
              <a:xfrm>
                <a:off x="811411" y="3799840"/>
                <a:ext cx="2399149" cy="65023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rgbClr val="554F4D"/>
                  </a:solidFill>
                </a:endParaRPr>
              </a:p>
            </p:txBody>
          </p:sp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8A532CD-9EBA-4E8D-864A-A34D697F4AF7}"/>
                  </a:ext>
                </a:extLst>
              </p:cNvPr>
              <p:cNvSpPr txBox="1"/>
              <p:nvPr/>
            </p:nvSpPr>
            <p:spPr>
              <a:xfrm>
                <a:off x="1262330" y="3863347"/>
                <a:ext cx="149731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ko-KR" altLang="en-US" sz="2800" dirty="0" err="1">
                    <a:solidFill>
                      <a:srgbClr val="554F4D"/>
                    </a:solidFill>
                    <a:latin typeface="강원교육모두 Bold" panose="02020603020101020101" pitchFamily="18" charset="-127"/>
                    <a:ea typeface="강원교육모두 Bold" panose="02020603020101020101" pitchFamily="18" charset="-127"/>
                  </a:rPr>
                  <a:t>헤이안시대</a:t>
                </a:r>
                <a:endParaRPr lang="ko-KR" altLang="en-US" sz="2800" dirty="0">
                  <a:solidFill>
                    <a:srgbClr val="554F4D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endParaRPr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681074B-3B97-4ADA-A6BD-C3FDE732F9F7}"/>
                </a:ext>
              </a:extLst>
            </p:cNvPr>
            <p:cNvSpPr txBox="1"/>
            <p:nvPr/>
          </p:nvSpPr>
          <p:spPr>
            <a:xfrm>
              <a:off x="1279280" y="3776008"/>
              <a:ext cx="3277860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ko-KR" sz="2000" dirty="0"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-</a:t>
              </a:r>
              <a:r>
                <a:rPr lang="ko-KR" altLang="en-US" sz="2000" dirty="0"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시초</a:t>
              </a:r>
              <a:r>
                <a:rPr lang="en-US" altLang="ko-KR" sz="2000" dirty="0"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: </a:t>
              </a:r>
              <a:r>
                <a:rPr lang="ko-KR" altLang="en-US" sz="2000" dirty="0" err="1"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센즈만자이</a:t>
              </a:r>
              <a:endParaRPr lang="en-US" altLang="ko-KR" sz="2000" dirty="0">
                <a:latin typeface="강원교육모두 Light" panose="02020603020101020101" pitchFamily="18" charset="-127"/>
                <a:ea typeface="강원교육모두 Light" panose="02020603020101020101" pitchFamily="18" charset="-127"/>
              </a:endParaRPr>
            </a:p>
            <a:p>
              <a:pPr algn="just"/>
              <a:endParaRPr lang="en-US" altLang="ko-KR" sz="2000" dirty="0">
                <a:latin typeface="강원교육모두 Light" panose="02020603020101020101" pitchFamily="18" charset="-127"/>
                <a:ea typeface="강원교육모두 Light" panose="02020603020101020101" pitchFamily="18" charset="-127"/>
              </a:endParaRPr>
            </a:p>
            <a:p>
              <a:pPr algn="just"/>
              <a:r>
                <a:rPr lang="en-US" altLang="ko-KR" sz="2000" dirty="0"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-</a:t>
              </a:r>
              <a:r>
                <a:rPr lang="ko-KR" altLang="en-US" sz="2000" dirty="0" err="1"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센즈만자이</a:t>
              </a:r>
              <a:r>
                <a:rPr lang="en-US" altLang="ko-KR" sz="2000" dirty="0"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: </a:t>
              </a:r>
              <a:r>
                <a:rPr lang="ko-KR" altLang="en-US" sz="2000" dirty="0"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정월에 두 사람이 </a:t>
              </a:r>
              <a:endParaRPr lang="en-US" altLang="ko-KR" sz="2000" dirty="0">
                <a:latin typeface="강원교육모두 Light" panose="02020603020101020101" pitchFamily="18" charset="-127"/>
                <a:ea typeface="강원교육모두 Light" panose="02020603020101020101" pitchFamily="18" charset="-127"/>
              </a:endParaRPr>
            </a:p>
            <a:p>
              <a:pPr algn="just"/>
              <a:r>
                <a:rPr lang="ko-KR" altLang="en-US" sz="2000" dirty="0"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돌아다니며 말을 주고받음으로 </a:t>
              </a:r>
              <a:endParaRPr lang="en-US" altLang="ko-KR" sz="2000" dirty="0">
                <a:latin typeface="강원교육모두 Light" panose="02020603020101020101" pitchFamily="18" charset="-127"/>
                <a:ea typeface="강원교육모두 Light" panose="02020603020101020101" pitchFamily="18" charset="-127"/>
              </a:endParaRPr>
            </a:p>
            <a:p>
              <a:pPr algn="just"/>
              <a:r>
                <a:rPr lang="ko-KR" altLang="en-US" sz="2000" dirty="0"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복을 불러 온다는 행위</a:t>
              </a:r>
              <a:r>
                <a:rPr lang="en-US" altLang="ko-KR" sz="2000" dirty="0"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(</a:t>
              </a:r>
              <a:r>
                <a:rPr lang="ko-KR" altLang="en-US" sz="2000" dirty="0"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풍습</a:t>
              </a:r>
              <a:r>
                <a:rPr lang="en-US" altLang="ko-KR" sz="2000" dirty="0"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)</a:t>
              </a:r>
              <a:endParaRPr lang="ko-KR" altLang="en-US" sz="2000" dirty="0">
                <a:latin typeface="강원교육모두 Light" panose="02020603020101020101" pitchFamily="18" charset="-127"/>
                <a:ea typeface="강원교육모두 Light" panose="02020603020101020101" pitchFamily="18" charset="-127"/>
              </a:endParaRPr>
            </a:p>
          </p:txBody>
        </p:sp>
      </p:grp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3039B2CE-5420-4C5F-98B7-56AD81896C4E}"/>
              </a:ext>
            </a:extLst>
          </p:cNvPr>
          <p:cNvGrpSpPr/>
          <p:nvPr/>
        </p:nvGrpSpPr>
        <p:grpSpPr>
          <a:xfrm>
            <a:off x="7593217" y="1756837"/>
            <a:ext cx="3941802" cy="2546611"/>
            <a:chOff x="7593217" y="1756837"/>
            <a:chExt cx="3941802" cy="2546611"/>
          </a:xfrm>
        </p:grpSpPr>
        <p:sp>
          <p:nvSpPr>
            <p:cNvPr id="29" name="직사각형 28">
              <a:extLst>
                <a:ext uri="{FF2B5EF4-FFF2-40B4-BE49-F238E27FC236}">
                  <a16:creationId xmlns:a16="http://schemas.microsoft.com/office/drawing/2014/main" id="{74572E59-7DE0-43AF-B8BC-40B0C58B873A}"/>
                </a:ext>
              </a:extLst>
            </p:cNvPr>
            <p:cNvSpPr/>
            <p:nvPr/>
          </p:nvSpPr>
          <p:spPr>
            <a:xfrm>
              <a:off x="8116434" y="2452649"/>
              <a:ext cx="3418574" cy="185079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1" name="그룹 10">
              <a:extLst>
                <a:ext uri="{FF2B5EF4-FFF2-40B4-BE49-F238E27FC236}">
                  <a16:creationId xmlns:a16="http://schemas.microsoft.com/office/drawing/2014/main" id="{B69066B2-646E-4618-B182-29E7A9BA8B0C}"/>
                </a:ext>
              </a:extLst>
            </p:cNvPr>
            <p:cNvGrpSpPr/>
            <p:nvPr/>
          </p:nvGrpSpPr>
          <p:grpSpPr>
            <a:xfrm>
              <a:off x="8116439" y="1756837"/>
              <a:ext cx="3418580" cy="650235"/>
              <a:chOff x="811411" y="3799840"/>
              <a:chExt cx="2399149" cy="650235"/>
            </a:xfrm>
            <a:solidFill>
              <a:schemeClr val="accent4"/>
            </a:solidFill>
          </p:grpSpPr>
          <p:sp>
            <p:nvSpPr>
              <p:cNvPr id="12" name="직사각형 11">
                <a:extLst>
                  <a:ext uri="{FF2B5EF4-FFF2-40B4-BE49-F238E27FC236}">
                    <a16:creationId xmlns:a16="http://schemas.microsoft.com/office/drawing/2014/main" id="{C0FF6097-CA36-40DB-B97D-029EFBE1E9A8}"/>
                  </a:ext>
                </a:extLst>
              </p:cNvPr>
              <p:cNvSpPr/>
              <p:nvPr/>
            </p:nvSpPr>
            <p:spPr>
              <a:xfrm>
                <a:off x="811411" y="3799840"/>
                <a:ext cx="2399149" cy="650235"/>
              </a:xfrm>
              <a:prstGeom prst="rect">
                <a:avLst/>
              </a:prstGeom>
              <a:solidFill>
                <a:srgbClr val="DE956D"/>
              </a:solidFill>
              <a:ln>
                <a:solidFill>
                  <a:srgbClr val="DE956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554F4D"/>
                  </a:solidFill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5431F23-BFC3-496F-89B7-9679A92FCEB8}"/>
                  </a:ext>
                </a:extLst>
              </p:cNvPr>
              <p:cNvSpPr txBox="1"/>
              <p:nvPr/>
            </p:nvSpPr>
            <p:spPr>
              <a:xfrm>
                <a:off x="1054583" y="3863347"/>
                <a:ext cx="1912805" cy="523220"/>
              </a:xfrm>
              <a:prstGeom prst="rect">
                <a:avLst/>
              </a:prstGeom>
              <a:solidFill>
                <a:srgbClr val="DE956D"/>
              </a:solidFill>
              <a:ln>
                <a:solidFill>
                  <a:srgbClr val="DE956D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sz="2800" dirty="0">
                    <a:solidFill>
                      <a:srgbClr val="554F4D"/>
                    </a:solidFill>
                    <a:latin typeface="강원교육모두 Bold" panose="02020603020101020101" pitchFamily="18" charset="-127"/>
                    <a:ea typeface="강원교육모두 Bold" panose="02020603020101020101" pitchFamily="18" charset="-127"/>
                  </a:rPr>
                  <a:t>20</a:t>
                </a:r>
                <a:r>
                  <a:rPr lang="ko-KR" altLang="en-US" sz="2800" dirty="0">
                    <a:solidFill>
                      <a:srgbClr val="554F4D"/>
                    </a:solidFill>
                    <a:latin typeface="강원교육모두 Bold" panose="02020603020101020101" pitchFamily="18" charset="-127"/>
                    <a:ea typeface="강원교육모두 Bold" panose="02020603020101020101" pitchFamily="18" charset="-127"/>
                  </a:rPr>
                  <a:t>세기</a:t>
                </a:r>
                <a:r>
                  <a:rPr lang="en-US" altLang="ko-KR" sz="2800" dirty="0">
                    <a:solidFill>
                      <a:srgbClr val="554F4D"/>
                    </a:solidFill>
                    <a:latin typeface="강원교육모두 Bold" panose="02020603020101020101" pitchFamily="18" charset="-127"/>
                    <a:ea typeface="강원교육모두 Bold" panose="02020603020101020101" pitchFamily="18" charset="-127"/>
                  </a:rPr>
                  <a:t>&amp;</a:t>
                </a:r>
                <a:r>
                  <a:rPr lang="ko-KR" altLang="en-US" sz="2800" dirty="0">
                    <a:solidFill>
                      <a:srgbClr val="554F4D"/>
                    </a:solidFill>
                    <a:latin typeface="강원교육모두 Bold" panose="02020603020101020101" pitchFamily="18" charset="-127"/>
                    <a:ea typeface="강원교육모두 Bold" panose="02020603020101020101" pitchFamily="18" charset="-127"/>
                  </a:rPr>
                  <a:t>그 후</a:t>
                </a:r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B5C6049-F99C-47E8-B7EF-268C17CDECB3}"/>
                </a:ext>
              </a:extLst>
            </p:cNvPr>
            <p:cNvSpPr txBox="1"/>
            <p:nvPr/>
          </p:nvSpPr>
          <p:spPr>
            <a:xfrm>
              <a:off x="8218533" y="2521379"/>
              <a:ext cx="327786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ko-KR" sz="2000" dirty="0"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-</a:t>
              </a:r>
              <a:r>
                <a:rPr lang="ko-KR" altLang="en-US" sz="2000" dirty="0"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대중들에게 많은 인기를 얻기 </a:t>
              </a:r>
              <a:endParaRPr lang="en-US" altLang="ko-KR" sz="2000" dirty="0">
                <a:latin typeface="강원교육모두 Light" panose="02020603020101020101" pitchFamily="18" charset="-127"/>
                <a:ea typeface="강원교육모두 Light" panose="02020603020101020101" pitchFamily="18" charset="-127"/>
              </a:endParaRPr>
            </a:p>
            <a:p>
              <a:pPr algn="just"/>
              <a:r>
                <a:rPr lang="ko-KR" altLang="en-US" sz="2000" dirty="0"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시작</a:t>
              </a:r>
              <a:endParaRPr lang="en-US" altLang="ko-KR" sz="2000" dirty="0">
                <a:latin typeface="강원교육모두 Light" panose="02020603020101020101" pitchFamily="18" charset="-127"/>
                <a:ea typeface="강원교육모두 Light" panose="02020603020101020101" pitchFamily="18" charset="-127"/>
              </a:endParaRPr>
            </a:p>
            <a:p>
              <a:pPr algn="just"/>
              <a:endParaRPr lang="en-US" altLang="ko-KR" sz="2000" dirty="0">
                <a:latin typeface="강원교육모두 Light" panose="02020603020101020101" pitchFamily="18" charset="-127"/>
                <a:ea typeface="강원교육모두 Light" panose="02020603020101020101" pitchFamily="18" charset="-127"/>
              </a:endParaRPr>
            </a:p>
            <a:p>
              <a:pPr algn="just"/>
              <a:r>
                <a:rPr lang="en-US" altLang="ko-KR" sz="2000" dirty="0"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-20</a:t>
              </a:r>
              <a:r>
                <a:rPr lang="ko-KR" altLang="en-US" sz="2000" dirty="0"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대 사이의 젊은 층에서도 인기</a:t>
              </a:r>
            </a:p>
          </p:txBody>
        </p:sp>
        <p:pic>
          <p:nvPicPr>
            <p:cNvPr id="31" name="그래픽 30" descr="갈매기형 화살표">
              <a:extLst>
                <a:ext uri="{FF2B5EF4-FFF2-40B4-BE49-F238E27FC236}">
                  <a16:creationId xmlns:a16="http://schemas.microsoft.com/office/drawing/2014/main" id="{C025FAF7-6991-4A6A-A8D8-7958C211AD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593217" y="1895112"/>
              <a:ext cx="523221" cy="523221"/>
            </a:xfrm>
            <a:prstGeom prst="rect">
              <a:avLst/>
            </a:prstGeom>
          </p:spPr>
        </p:pic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DA5CBF12-FF1F-4B1D-9891-7AE32286271C}"/>
              </a:ext>
            </a:extLst>
          </p:cNvPr>
          <p:cNvGrpSpPr/>
          <p:nvPr/>
        </p:nvGrpSpPr>
        <p:grpSpPr>
          <a:xfrm>
            <a:off x="4174633" y="2407072"/>
            <a:ext cx="3941807" cy="1202516"/>
            <a:chOff x="4174633" y="2407072"/>
            <a:chExt cx="3941807" cy="1202516"/>
          </a:xfrm>
        </p:grpSpPr>
        <p:grpSp>
          <p:nvGrpSpPr>
            <p:cNvPr id="8" name="그룹 7">
              <a:extLst>
                <a:ext uri="{FF2B5EF4-FFF2-40B4-BE49-F238E27FC236}">
                  <a16:creationId xmlns:a16="http://schemas.microsoft.com/office/drawing/2014/main" id="{B9C76754-6343-40EC-BC24-822D375657C5}"/>
                </a:ext>
              </a:extLst>
            </p:cNvPr>
            <p:cNvGrpSpPr/>
            <p:nvPr/>
          </p:nvGrpSpPr>
          <p:grpSpPr>
            <a:xfrm>
              <a:off x="4697860" y="2407072"/>
              <a:ext cx="3418580" cy="650235"/>
              <a:chOff x="811411" y="3799840"/>
              <a:chExt cx="2399149" cy="650235"/>
            </a:xfrm>
            <a:solidFill>
              <a:schemeClr val="accent4"/>
            </a:solidFill>
          </p:grpSpPr>
          <p:sp>
            <p:nvSpPr>
              <p:cNvPr id="9" name="직사각형 8">
                <a:extLst>
                  <a:ext uri="{FF2B5EF4-FFF2-40B4-BE49-F238E27FC236}">
                    <a16:creationId xmlns:a16="http://schemas.microsoft.com/office/drawing/2014/main" id="{814A8A45-9FCC-4BA0-B698-F27B764E47CA}"/>
                  </a:ext>
                </a:extLst>
              </p:cNvPr>
              <p:cNvSpPr/>
              <p:nvPr/>
            </p:nvSpPr>
            <p:spPr>
              <a:xfrm>
                <a:off x="811411" y="3799840"/>
                <a:ext cx="2399149" cy="650235"/>
              </a:xfrm>
              <a:prstGeom prst="rect">
                <a:avLst/>
              </a:prstGeom>
              <a:solidFill>
                <a:srgbClr val="F2B189"/>
              </a:solidFill>
              <a:ln>
                <a:solidFill>
                  <a:srgbClr val="F2B18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554F4D"/>
                  </a:solidFill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7573302-11AE-49BF-B59F-279E5162BDF0}"/>
                  </a:ext>
                </a:extLst>
              </p:cNvPr>
              <p:cNvSpPr txBox="1"/>
              <p:nvPr/>
            </p:nvSpPr>
            <p:spPr>
              <a:xfrm>
                <a:off x="1385297" y="3863347"/>
                <a:ext cx="1251373" cy="523220"/>
              </a:xfrm>
              <a:prstGeom prst="rect">
                <a:avLst/>
              </a:prstGeom>
              <a:solidFill>
                <a:srgbClr val="F2B189"/>
              </a:solidFill>
              <a:ln>
                <a:solidFill>
                  <a:srgbClr val="F2B189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ko-KR" altLang="en-US" sz="2800" dirty="0">
                    <a:solidFill>
                      <a:srgbClr val="554F4D"/>
                    </a:solidFill>
                    <a:latin typeface="강원교육모두 Bold" panose="02020603020101020101" pitchFamily="18" charset="-127"/>
                    <a:ea typeface="강원교육모두 Bold" panose="02020603020101020101" pitchFamily="18" charset="-127"/>
                  </a:rPr>
                  <a:t>에도시대</a:t>
                </a:r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25944E2-8586-4624-9D96-D203141F68BB}"/>
                </a:ext>
              </a:extLst>
            </p:cNvPr>
            <p:cNvSpPr txBox="1"/>
            <p:nvPr/>
          </p:nvSpPr>
          <p:spPr>
            <a:xfrm>
              <a:off x="4768219" y="3209478"/>
              <a:ext cx="32778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ko-KR" sz="2000" dirty="0"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-</a:t>
              </a:r>
              <a:r>
                <a:rPr lang="ko-KR" altLang="en-US" sz="2000" dirty="0"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대화형식의 무대 예능으로 발달</a:t>
              </a:r>
            </a:p>
          </p:txBody>
        </p:sp>
        <p:pic>
          <p:nvPicPr>
            <p:cNvPr id="33" name="그래픽 32" descr="갈매기형 화살표">
              <a:extLst>
                <a:ext uri="{FF2B5EF4-FFF2-40B4-BE49-F238E27FC236}">
                  <a16:creationId xmlns:a16="http://schemas.microsoft.com/office/drawing/2014/main" id="{1C96CB68-FA67-4B50-BF27-BFFB3A9B01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174633" y="2470579"/>
              <a:ext cx="523221" cy="523221"/>
            </a:xfrm>
            <a:prstGeom prst="rect">
              <a:avLst/>
            </a:prstGeom>
          </p:spPr>
        </p:pic>
      </p:grp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F1B48D3D-60F3-48B4-BFBD-ADE575E07EDE}"/>
              </a:ext>
            </a:extLst>
          </p:cNvPr>
          <p:cNvSpPr/>
          <p:nvPr/>
        </p:nvSpPr>
        <p:spPr>
          <a:xfrm>
            <a:off x="-5" y="-1"/>
            <a:ext cx="86586" cy="687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7" name="그래픽 26" descr="꽃의 작은 배열">
            <a:extLst>
              <a:ext uri="{FF2B5EF4-FFF2-40B4-BE49-F238E27FC236}">
                <a16:creationId xmlns:a16="http://schemas.microsoft.com/office/drawing/2014/main" id="{DA990855-5176-41E1-8852-DFFFC7A24E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2621" y="431692"/>
            <a:ext cx="2954140" cy="2954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0520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1C2A5CB6-509E-4BDD-AF92-C1B2290457EE}"/>
              </a:ext>
            </a:extLst>
          </p:cNvPr>
          <p:cNvCxnSpPr>
            <a:cxnSpLocks/>
          </p:cNvCxnSpPr>
          <p:nvPr/>
        </p:nvCxnSpPr>
        <p:spPr>
          <a:xfrm>
            <a:off x="622300" y="1143000"/>
            <a:ext cx="11569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45A5B82-5CCC-4A00-B9DD-C58D174766AA}"/>
              </a:ext>
            </a:extLst>
          </p:cNvPr>
          <p:cNvSpPr txBox="1"/>
          <p:nvPr/>
        </p:nvSpPr>
        <p:spPr>
          <a:xfrm>
            <a:off x="811411" y="350594"/>
            <a:ext cx="21210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ko-KR" altLang="en-US" sz="3600" dirty="0">
                <a:solidFill>
                  <a:srgbClr val="554F4D"/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만담의 특징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AB74CB-F4B7-408A-9AD9-CD3871E03EC6}"/>
              </a:ext>
            </a:extLst>
          </p:cNvPr>
          <p:cNvSpPr txBox="1"/>
          <p:nvPr/>
        </p:nvSpPr>
        <p:spPr>
          <a:xfrm>
            <a:off x="811411" y="92891"/>
            <a:ext cx="5581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ko-KR" sz="1100" dirty="0">
                <a:solidFill>
                  <a:srgbClr val="554F4D"/>
                </a:solidFill>
              </a:rPr>
              <a:t>Part 1</a:t>
            </a:r>
            <a:endParaRPr lang="ko-KR" altLang="en-US" sz="1100" dirty="0">
              <a:solidFill>
                <a:srgbClr val="554F4D"/>
              </a:solidFill>
            </a:endParaRP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2C96F192-B464-4F15-9A32-37041458C83B}"/>
              </a:ext>
            </a:extLst>
          </p:cNvPr>
          <p:cNvSpPr/>
          <p:nvPr/>
        </p:nvSpPr>
        <p:spPr>
          <a:xfrm>
            <a:off x="-5" y="-1"/>
            <a:ext cx="86586" cy="687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CFD37FF7-9582-4C33-B6B7-FF8E72D7CF45}"/>
              </a:ext>
            </a:extLst>
          </p:cNvPr>
          <p:cNvGrpSpPr/>
          <p:nvPr/>
        </p:nvGrpSpPr>
        <p:grpSpPr>
          <a:xfrm>
            <a:off x="1229360" y="4409189"/>
            <a:ext cx="6067911" cy="1051763"/>
            <a:chOff x="1229360" y="4409189"/>
            <a:chExt cx="6067911" cy="1051763"/>
          </a:xfrm>
        </p:grpSpPr>
        <p:pic>
          <p:nvPicPr>
            <p:cNvPr id="25" name="그래픽 24" descr="배지 체크 표시1">
              <a:extLst>
                <a:ext uri="{FF2B5EF4-FFF2-40B4-BE49-F238E27FC236}">
                  <a16:creationId xmlns:a16="http://schemas.microsoft.com/office/drawing/2014/main" id="{CA992483-C964-4113-9BFF-7029AFCBCC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29360" y="4477871"/>
              <a:ext cx="914400" cy="914400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0EC5379-0130-4AB0-9E24-EF4B4BB1A3C9}"/>
                </a:ext>
              </a:extLst>
            </p:cNvPr>
            <p:cNvSpPr txBox="1"/>
            <p:nvPr/>
          </p:nvSpPr>
          <p:spPr>
            <a:xfrm>
              <a:off x="2286415" y="4409189"/>
              <a:ext cx="5010856" cy="10517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ko-KR" altLang="en-US" sz="2800" dirty="0">
                  <a:solidFill>
                    <a:srgbClr val="655D5B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티비에서도 자주 방송</a:t>
              </a:r>
              <a:r>
                <a:rPr lang="en-US" altLang="ko-KR" sz="2800" dirty="0">
                  <a:solidFill>
                    <a:srgbClr val="655D5B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, </a:t>
              </a:r>
            </a:p>
            <a:p>
              <a:pPr algn="just">
                <a:lnSpc>
                  <a:spcPct val="120000"/>
                </a:lnSpc>
              </a:pPr>
              <a:r>
                <a:rPr lang="ko-KR" altLang="en-US" sz="2800" dirty="0">
                  <a:solidFill>
                    <a:srgbClr val="655D5B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특히 젊은이에게 많은 인기 보유</a:t>
              </a:r>
              <a:endParaRPr lang="en-US" altLang="ko-KR" sz="2800" dirty="0">
                <a:solidFill>
                  <a:srgbClr val="655D5B"/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endParaRPr>
            </a:p>
          </p:txBody>
        </p:sp>
      </p:grpSp>
      <p:grpSp>
        <p:nvGrpSpPr>
          <p:cNvPr id="3" name="그룹 2">
            <a:extLst>
              <a:ext uri="{FF2B5EF4-FFF2-40B4-BE49-F238E27FC236}">
                <a16:creationId xmlns:a16="http://schemas.microsoft.com/office/drawing/2014/main" id="{335EF3F8-2884-4F2F-842A-2976C1D9D7C5}"/>
              </a:ext>
            </a:extLst>
          </p:cNvPr>
          <p:cNvGrpSpPr/>
          <p:nvPr/>
        </p:nvGrpSpPr>
        <p:grpSpPr>
          <a:xfrm>
            <a:off x="1229360" y="2353236"/>
            <a:ext cx="10255987" cy="1065211"/>
            <a:chOff x="1229360" y="2353236"/>
            <a:chExt cx="10255987" cy="1065211"/>
          </a:xfrm>
        </p:grpSpPr>
        <p:pic>
          <p:nvPicPr>
            <p:cNvPr id="4" name="그래픽 3" descr="배지 체크 표시1">
              <a:extLst>
                <a:ext uri="{FF2B5EF4-FFF2-40B4-BE49-F238E27FC236}">
                  <a16:creationId xmlns:a16="http://schemas.microsoft.com/office/drawing/2014/main" id="{0CB374E3-98FB-4E1F-8974-FA039956DA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29360" y="2353236"/>
              <a:ext cx="914400" cy="91440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7E7B752-7C31-4CD0-B0EB-EFE02ACCF8F2}"/>
                </a:ext>
              </a:extLst>
            </p:cNvPr>
            <p:cNvSpPr txBox="1"/>
            <p:nvPr/>
          </p:nvSpPr>
          <p:spPr>
            <a:xfrm>
              <a:off x="2143760" y="2366684"/>
              <a:ext cx="9341587" cy="10517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ko-KR" sz="2800" dirty="0">
                  <a:solidFill>
                    <a:srgbClr val="655D5B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-</a:t>
              </a:r>
              <a:r>
                <a:rPr lang="ko-KR" altLang="en-US" sz="2800" dirty="0">
                  <a:solidFill>
                    <a:srgbClr val="655D5B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보케</a:t>
              </a:r>
              <a:r>
                <a:rPr lang="en-US" altLang="ko-KR" sz="2800" dirty="0">
                  <a:solidFill>
                    <a:srgbClr val="655D5B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(</a:t>
              </a:r>
              <a:r>
                <a:rPr lang="ja-JP" altLang="en-US" sz="2800" dirty="0">
                  <a:solidFill>
                    <a:srgbClr val="655D5B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ボケ</a:t>
              </a:r>
              <a:r>
                <a:rPr lang="en-US" altLang="ko-KR" sz="2800" dirty="0">
                  <a:solidFill>
                    <a:srgbClr val="655D5B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): </a:t>
              </a:r>
              <a:r>
                <a:rPr lang="ko-KR" altLang="en-US" sz="2800" dirty="0">
                  <a:solidFill>
                    <a:srgbClr val="655D5B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일부로 우스꽝스러운 이야기를 하는 역할</a:t>
              </a:r>
              <a:endParaRPr lang="en-US" altLang="ko-KR" sz="2800" dirty="0">
                <a:solidFill>
                  <a:srgbClr val="655D5B"/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endParaRPr>
            </a:p>
            <a:p>
              <a:pPr algn="just">
                <a:lnSpc>
                  <a:spcPct val="120000"/>
                </a:lnSpc>
              </a:pPr>
              <a:r>
                <a:rPr lang="en-US" altLang="ko-KR" sz="2800" dirty="0">
                  <a:solidFill>
                    <a:srgbClr val="655D5B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-</a:t>
              </a:r>
              <a:r>
                <a:rPr lang="ko-KR" altLang="en-US" sz="2800" dirty="0" err="1">
                  <a:solidFill>
                    <a:srgbClr val="655D5B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츳코미</a:t>
              </a:r>
              <a:r>
                <a:rPr lang="en-US" altLang="ko-KR" sz="2800" dirty="0">
                  <a:solidFill>
                    <a:srgbClr val="655D5B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(</a:t>
              </a:r>
              <a:r>
                <a:rPr lang="ja-JP" altLang="en-US" sz="2800" dirty="0">
                  <a:solidFill>
                    <a:srgbClr val="655D5B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ツッコミ</a:t>
              </a:r>
              <a:r>
                <a:rPr lang="en-US" altLang="ja-JP" sz="2800" dirty="0">
                  <a:solidFill>
                    <a:srgbClr val="655D5B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): </a:t>
              </a:r>
              <a:r>
                <a:rPr lang="ko-KR" altLang="en-US" sz="2800" dirty="0" err="1">
                  <a:solidFill>
                    <a:srgbClr val="655D5B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보케의</a:t>
              </a:r>
              <a:r>
                <a:rPr lang="ko-KR" altLang="en-US" sz="2800" dirty="0">
                  <a:solidFill>
                    <a:srgbClr val="655D5B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 행동이나 말을 지적하는 역할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024807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1E64963C-DFE6-4663-ACD3-AB496D85D341}"/>
              </a:ext>
            </a:extLst>
          </p:cNvPr>
          <p:cNvSpPr/>
          <p:nvPr/>
        </p:nvSpPr>
        <p:spPr>
          <a:xfrm>
            <a:off x="2750371" y="200976"/>
            <a:ext cx="6096000" cy="5557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7988AE05-A23B-4B72-8CE4-BBEB003795EE}"/>
              </a:ext>
            </a:extLst>
          </p:cNvPr>
          <p:cNvCxnSpPr/>
          <p:nvPr/>
        </p:nvCxnSpPr>
        <p:spPr>
          <a:xfrm>
            <a:off x="3106608" y="1746867"/>
            <a:ext cx="56877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AF2F9125-9FE3-4600-9457-86054ADF02A8}"/>
              </a:ext>
            </a:extLst>
          </p:cNvPr>
          <p:cNvGrpSpPr/>
          <p:nvPr/>
        </p:nvGrpSpPr>
        <p:grpSpPr>
          <a:xfrm>
            <a:off x="3106608" y="522665"/>
            <a:ext cx="6602137" cy="1041975"/>
            <a:chOff x="3106608" y="522665"/>
            <a:chExt cx="6602137" cy="104197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21C5C83-0CFE-448D-9A4B-C9DBDF8172C9}"/>
                </a:ext>
              </a:extLst>
            </p:cNvPr>
            <p:cNvSpPr txBox="1"/>
            <p:nvPr/>
          </p:nvSpPr>
          <p:spPr>
            <a:xfrm>
              <a:off x="3106608" y="979865"/>
              <a:ext cx="47626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3200" dirty="0">
                  <a:solidFill>
                    <a:schemeClr val="bg2">
                      <a:lumMod val="25000"/>
                    </a:schemeClr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만담</a:t>
              </a:r>
              <a:r>
                <a:rPr lang="en-US" altLang="ko-KR" sz="3200" dirty="0">
                  <a:solidFill>
                    <a:schemeClr val="bg2">
                      <a:lumMod val="25000"/>
                    </a:schemeClr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-</a:t>
              </a:r>
              <a:r>
                <a:rPr lang="ko-KR" altLang="en-US" sz="3200" dirty="0">
                  <a:solidFill>
                    <a:schemeClr val="bg2">
                      <a:lumMod val="25000"/>
                    </a:schemeClr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영상자료</a:t>
              </a:r>
              <a:r>
                <a:rPr lang="en-US" altLang="ko-KR" sz="3200" dirty="0">
                  <a:solidFill>
                    <a:schemeClr val="bg2">
                      <a:lumMod val="25000"/>
                    </a:schemeClr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(</a:t>
              </a:r>
              <a:r>
                <a:rPr lang="en-US" altLang="ja-JP" sz="3200" dirty="0">
                  <a:solidFill>
                    <a:schemeClr val="bg2">
                      <a:lumMod val="25000"/>
                    </a:schemeClr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NON STYLE</a:t>
              </a:r>
              <a:r>
                <a:rPr lang="ja-JP" altLang="en-US" sz="3200" dirty="0">
                  <a:solidFill>
                    <a:schemeClr val="bg2">
                      <a:lumMod val="25000"/>
                    </a:schemeClr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）</a:t>
              </a:r>
              <a:endParaRPr lang="ko-KR" altLang="en-US" sz="3200" dirty="0">
                <a:solidFill>
                  <a:schemeClr val="bg2">
                    <a:lumMod val="25000"/>
                  </a:schemeClr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endParaRPr>
            </a:p>
          </p:txBody>
        </p:sp>
        <p:pic>
          <p:nvPicPr>
            <p:cNvPr id="9" name="그래픽 8" descr="닫힌 따옴표">
              <a:extLst>
                <a:ext uri="{FF2B5EF4-FFF2-40B4-BE49-F238E27FC236}">
                  <a16:creationId xmlns:a16="http://schemas.microsoft.com/office/drawing/2014/main" id="{3F340C75-F58A-4EFA-B065-76D239724B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794345" y="522665"/>
              <a:ext cx="914400" cy="914400"/>
            </a:xfrm>
            <a:prstGeom prst="rect">
              <a:avLst/>
            </a:prstGeom>
          </p:spPr>
        </p:pic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A6C126E1-75A9-4B6D-9D25-3C9DAB5E9E59}"/>
              </a:ext>
            </a:extLst>
          </p:cNvPr>
          <p:cNvGrpSpPr/>
          <p:nvPr/>
        </p:nvGrpSpPr>
        <p:grpSpPr>
          <a:xfrm>
            <a:off x="3106608" y="1531313"/>
            <a:ext cx="8493112" cy="4478128"/>
            <a:chOff x="3106608" y="1531313"/>
            <a:chExt cx="8493112" cy="4478128"/>
          </a:xfrm>
        </p:grpSpPr>
        <p:grpSp>
          <p:nvGrpSpPr>
            <p:cNvPr id="13" name="그룹 12">
              <a:extLst>
                <a:ext uri="{FF2B5EF4-FFF2-40B4-BE49-F238E27FC236}">
                  <a16:creationId xmlns:a16="http://schemas.microsoft.com/office/drawing/2014/main" id="{B1D9F359-50F4-40EB-A0D0-4B9BAE164AE7}"/>
                </a:ext>
              </a:extLst>
            </p:cNvPr>
            <p:cNvGrpSpPr/>
            <p:nvPr/>
          </p:nvGrpSpPr>
          <p:grpSpPr>
            <a:xfrm>
              <a:off x="3106608" y="2043399"/>
              <a:ext cx="6667878" cy="3966042"/>
              <a:chOff x="3106608" y="2043399"/>
              <a:chExt cx="6667878" cy="3966042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453EAB2-36B1-4A9E-B0A3-0B5329F230D8}"/>
                  </a:ext>
                </a:extLst>
              </p:cNvPr>
              <p:cNvSpPr txBox="1"/>
              <p:nvPr/>
            </p:nvSpPr>
            <p:spPr>
              <a:xfrm>
                <a:off x="3109893" y="2043399"/>
                <a:ext cx="6200536" cy="180107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altLang="ko-KR" sz="2400" b="0" i="0" dirty="0">
                    <a:solidFill>
                      <a:srgbClr val="424242"/>
                    </a:solidFill>
                    <a:effectLst/>
                    <a:latin typeface="강원교육모두 Light" panose="02020603020101020101" pitchFamily="18" charset="-127"/>
                    <a:ea typeface="강원교육모두 Light" panose="02020603020101020101" pitchFamily="18" charset="-127"/>
                  </a:rPr>
                  <a:t>-NON STYLE</a:t>
                </a:r>
              </a:p>
              <a:p>
                <a:pPr algn="just">
                  <a:lnSpc>
                    <a:spcPct val="120000"/>
                  </a:lnSpc>
                </a:pPr>
                <a:r>
                  <a:rPr lang="en-US" altLang="ko-KR" sz="2400" b="0" i="0" dirty="0">
                    <a:solidFill>
                      <a:srgbClr val="424242"/>
                    </a:solidFill>
                    <a:effectLst/>
                    <a:latin typeface="강원교육모두 Light" panose="02020603020101020101" pitchFamily="18" charset="-127"/>
                    <a:ea typeface="강원교육모두 Light" panose="02020603020101020101" pitchFamily="18" charset="-127"/>
                  </a:rPr>
                  <a:t>:</a:t>
                </a:r>
                <a:r>
                  <a:rPr lang="ko-KR" altLang="en-US" sz="2400" b="0" i="0" dirty="0" err="1">
                    <a:solidFill>
                      <a:srgbClr val="424242"/>
                    </a:solidFill>
                    <a:effectLst/>
                    <a:latin typeface="강원교육모두 Light" panose="02020603020101020101" pitchFamily="18" charset="-127"/>
                    <a:ea typeface="강원교육모두 Light" panose="02020603020101020101" pitchFamily="18" charset="-127"/>
                  </a:rPr>
                  <a:t>요시모토</a:t>
                </a:r>
                <a:r>
                  <a:rPr lang="ko-KR" altLang="en-US" sz="2400" b="0" i="0" dirty="0">
                    <a:solidFill>
                      <a:srgbClr val="424242"/>
                    </a:solidFill>
                    <a:effectLst/>
                    <a:latin typeface="강원교육모두 Light" panose="02020603020101020101" pitchFamily="18" charset="-127"/>
                    <a:ea typeface="강원교육모두 Light" panose="02020603020101020101" pitchFamily="18" charset="-127"/>
                  </a:rPr>
                  <a:t> 흥업 주식회사 소속 만담 콤비 </a:t>
                </a:r>
                <a:endParaRPr lang="en-US" altLang="ko-KR" sz="2400" b="0" i="0" dirty="0">
                  <a:solidFill>
                    <a:srgbClr val="424242"/>
                  </a:solidFill>
                  <a:effectLst/>
                  <a:latin typeface="강원교육모두 Light" panose="02020603020101020101" pitchFamily="18" charset="-127"/>
                  <a:ea typeface="강원교육모두 Light" panose="02020603020101020101" pitchFamily="18" charset="-127"/>
                </a:endParaRPr>
              </a:p>
              <a:p>
                <a:pPr algn="just">
                  <a:lnSpc>
                    <a:spcPct val="120000"/>
                  </a:lnSpc>
                </a:pPr>
                <a:endParaRPr lang="en-US" altLang="ko-KR" sz="2400" b="0" i="0" dirty="0">
                  <a:solidFill>
                    <a:srgbClr val="424242"/>
                  </a:solidFill>
                  <a:effectLst/>
                  <a:latin typeface="강원교육모두 Light" panose="02020603020101020101" pitchFamily="18" charset="-127"/>
                  <a:ea typeface="강원교육모두 Light" panose="02020603020101020101" pitchFamily="18" charset="-127"/>
                </a:endParaRPr>
              </a:p>
              <a:p>
                <a:pPr algn="just">
                  <a:lnSpc>
                    <a:spcPct val="120000"/>
                  </a:lnSpc>
                </a:pPr>
                <a:r>
                  <a:rPr lang="en-US" altLang="ko-KR" sz="2400" dirty="0">
                    <a:solidFill>
                      <a:srgbClr val="424242"/>
                    </a:solidFill>
                    <a:latin typeface="강원교육모두 Light" panose="02020603020101020101" pitchFamily="18" charset="-127"/>
                    <a:ea typeface="강원교육모두 Light" panose="02020603020101020101" pitchFamily="18" charset="-127"/>
                  </a:rPr>
                  <a:t>:2008</a:t>
                </a:r>
                <a:r>
                  <a:rPr lang="ko-KR" altLang="en-US" sz="2400" dirty="0">
                    <a:solidFill>
                      <a:srgbClr val="424242"/>
                    </a:solidFill>
                    <a:latin typeface="강원교육모두 Light" panose="02020603020101020101" pitchFamily="18" charset="-127"/>
                    <a:ea typeface="강원교육모두 Light" panose="02020603020101020101" pitchFamily="18" charset="-127"/>
                  </a:rPr>
                  <a:t>년 </a:t>
                </a:r>
                <a:r>
                  <a:rPr lang="en-US" altLang="ko-KR" sz="2400" dirty="0">
                    <a:solidFill>
                      <a:srgbClr val="424242"/>
                    </a:solidFill>
                    <a:latin typeface="강원교육모두 Light" panose="02020603020101020101" pitchFamily="18" charset="-127"/>
                    <a:ea typeface="강원교육모두 Light" panose="02020603020101020101" pitchFamily="18" charset="-127"/>
                  </a:rPr>
                  <a:t>M-1 </a:t>
                </a:r>
                <a:r>
                  <a:rPr lang="ko-KR" altLang="en-US" sz="2400" dirty="0">
                    <a:solidFill>
                      <a:srgbClr val="424242"/>
                    </a:solidFill>
                    <a:latin typeface="강원교육모두 Light" panose="02020603020101020101" pitchFamily="18" charset="-127"/>
                    <a:ea typeface="강원교육모두 Light" panose="02020603020101020101" pitchFamily="18" charset="-127"/>
                  </a:rPr>
                  <a:t>그랑프리</a:t>
                </a:r>
                <a:r>
                  <a:rPr lang="en-US" altLang="ko-KR" sz="2400" dirty="0">
                    <a:solidFill>
                      <a:srgbClr val="424242"/>
                    </a:solidFill>
                    <a:latin typeface="강원교육모두 Light" panose="02020603020101020101" pitchFamily="18" charset="-127"/>
                    <a:ea typeface="강원교육모두 Light" panose="02020603020101020101" pitchFamily="18" charset="-127"/>
                  </a:rPr>
                  <a:t>(</a:t>
                </a:r>
                <a:r>
                  <a:rPr lang="ko-KR" altLang="en-US" sz="2400" dirty="0">
                    <a:solidFill>
                      <a:srgbClr val="424242"/>
                    </a:solidFill>
                    <a:latin typeface="강원교육모두 Light" panose="02020603020101020101" pitchFamily="18" charset="-127"/>
                    <a:ea typeface="강원교육모두 Light" panose="02020603020101020101" pitchFamily="18" charset="-127"/>
                  </a:rPr>
                  <a:t>만담 콘테스트</a:t>
                </a:r>
                <a:r>
                  <a:rPr lang="en-US" altLang="ko-KR" sz="2400" dirty="0">
                    <a:solidFill>
                      <a:srgbClr val="424242"/>
                    </a:solidFill>
                    <a:latin typeface="강원교육모두 Light" panose="02020603020101020101" pitchFamily="18" charset="-127"/>
                    <a:ea typeface="강원교육모두 Light" panose="02020603020101020101" pitchFamily="18" charset="-127"/>
                  </a:rPr>
                  <a:t>)</a:t>
                </a:r>
                <a:r>
                  <a:rPr lang="ko-KR" altLang="en-US" sz="2400" dirty="0">
                    <a:solidFill>
                      <a:srgbClr val="424242"/>
                    </a:solidFill>
                    <a:latin typeface="강원교육모두 Light" panose="02020603020101020101" pitchFamily="18" charset="-127"/>
                    <a:ea typeface="강원교육모두 Light" panose="02020603020101020101" pitchFamily="18" charset="-127"/>
                  </a:rPr>
                  <a:t> 우승경력  </a:t>
                </a:r>
                <a:endParaRPr lang="ko-KR" altLang="en-US" sz="2400" dirty="0">
                  <a:latin typeface="강원교육모두 Light" panose="02020603020101020101" pitchFamily="18" charset="-127"/>
                  <a:ea typeface="강원교육모두 Light" panose="02020603020101020101" pitchFamily="18" charset="-127"/>
                </a:endParaRPr>
              </a:p>
            </p:txBody>
          </p:sp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2ECAB0D-69BD-4C31-BAD7-7CFE472280CC}"/>
                  </a:ext>
                </a:extLst>
              </p:cNvPr>
              <p:cNvSpPr txBox="1"/>
              <p:nvPr/>
            </p:nvSpPr>
            <p:spPr>
              <a:xfrm>
                <a:off x="3106608" y="4154272"/>
                <a:ext cx="666787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ko-KR" sz="2400" dirty="0">
                    <a:solidFill>
                      <a:srgbClr val="554F4D"/>
                    </a:solidFill>
                    <a:latin typeface="강원교육모두 Light" panose="02020603020101020101" pitchFamily="18" charset="-127"/>
                    <a:ea typeface="강원교육모두 Light" panose="02020603020101020101" pitchFamily="18" charset="-127"/>
                  </a:rPr>
                  <a:t>-</a:t>
                </a:r>
                <a:r>
                  <a:rPr lang="ko-KR" altLang="en-US" sz="2400" dirty="0">
                    <a:solidFill>
                      <a:srgbClr val="554F4D"/>
                    </a:solidFill>
                    <a:latin typeface="강원교육모두 Light" panose="02020603020101020101" pitchFamily="18" charset="-127"/>
                    <a:ea typeface="강원교육모두 Light" panose="02020603020101020101" pitchFamily="18" charset="-127"/>
                  </a:rPr>
                  <a:t>무인도</a:t>
                </a:r>
                <a:r>
                  <a:rPr lang="en-US" altLang="ko-KR" sz="2400" dirty="0">
                    <a:solidFill>
                      <a:srgbClr val="554F4D"/>
                    </a:solidFill>
                    <a:latin typeface="강원교육모두 Light" panose="02020603020101020101" pitchFamily="18" charset="-127"/>
                    <a:ea typeface="강원교육모두 Light" panose="02020603020101020101" pitchFamily="18" charset="-127"/>
                  </a:rPr>
                  <a:t>: </a:t>
                </a:r>
                <a:r>
                  <a:rPr lang="en-US" altLang="ko-KR" sz="2400" dirty="0">
                    <a:solidFill>
                      <a:srgbClr val="554F4D"/>
                    </a:solidFill>
                    <a:latin typeface="강원교육모두 Light" panose="02020603020101020101" pitchFamily="18" charset="-127"/>
                    <a:ea typeface="강원교육모두 Light" panose="02020603020101020101" pitchFamily="18" charset="-127"/>
                    <a:hlinkClick r:id="rId4"/>
                  </a:rPr>
                  <a:t>https://www.youtube.com/watch?v=rwX0IYU5AA8</a:t>
                </a:r>
                <a:endParaRPr lang="ko-KR" altLang="en-US" sz="2400" dirty="0">
                  <a:solidFill>
                    <a:srgbClr val="554F4D"/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endParaRPr>
              </a:p>
            </p:txBody>
          </p:sp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490643B-F9D8-4859-96AD-6C05190E5004}"/>
                  </a:ext>
                </a:extLst>
              </p:cNvPr>
              <p:cNvSpPr txBox="1"/>
              <p:nvPr/>
            </p:nvSpPr>
            <p:spPr>
              <a:xfrm>
                <a:off x="3106608" y="5178444"/>
                <a:ext cx="649938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ko-KR" sz="2400" dirty="0">
                    <a:solidFill>
                      <a:srgbClr val="554F4D"/>
                    </a:solidFill>
                    <a:latin typeface="강원교육모두 Light" panose="02020603020101020101" pitchFamily="18" charset="-127"/>
                    <a:ea typeface="강원교육모두 Light" panose="02020603020101020101" pitchFamily="18" charset="-127"/>
                  </a:rPr>
                  <a:t>-2008</a:t>
                </a:r>
                <a:r>
                  <a:rPr lang="ko-KR" altLang="en-US" sz="2400" dirty="0">
                    <a:solidFill>
                      <a:srgbClr val="554F4D"/>
                    </a:solidFill>
                    <a:latin typeface="강원교육모두 Light" panose="02020603020101020101" pitchFamily="18" charset="-127"/>
                    <a:ea typeface="강원교육모두 Light" panose="02020603020101020101" pitchFamily="18" charset="-127"/>
                  </a:rPr>
                  <a:t>년 그랑프리 우승 만담 재현</a:t>
                </a:r>
                <a:r>
                  <a:rPr lang="en-US" altLang="ko-KR" sz="2400" dirty="0">
                    <a:solidFill>
                      <a:srgbClr val="554F4D"/>
                    </a:solidFill>
                    <a:latin typeface="강원교육모두 Light" panose="02020603020101020101" pitchFamily="18" charset="-127"/>
                    <a:ea typeface="강원교육모두 Light" panose="02020603020101020101" pitchFamily="18" charset="-127"/>
                  </a:rPr>
                  <a:t>:</a:t>
                </a:r>
              </a:p>
              <a:p>
                <a:pPr algn="l"/>
                <a:r>
                  <a:rPr lang="en-US" altLang="ko-KR" sz="2400" dirty="0">
                    <a:solidFill>
                      <a:srgbClr val="554F4D"/>
                    </a:solidFill>
                    <a:latin typeface="강원교육모두 Light" panose="02020603020101020101" pitchFamily="18" charset="-127"/>
                    <a:ea typeface="강원교육모두 Light" panose="02020603020101020101" pitchFamily="18" charset="-127"/>
                    <a:hlinkClick r:id="rId5"/>
                  </a:rPr>
                  <a:t>https://www.youtube.com/watch?v=oBO0DeKKe98</a:t>
                </a:r>
                <a:endParaRPr lang="ko-KR" altLang="en-US" sz="2400" dirty="0">
                  <a:solidFill>
                    <a:srgbClr val="554F4D"/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endParaRPr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C89A1ED-72E1-4418-8A57-C2C47DA476BD}"/>
                </a:ext>
              </a:extLst>
            </p:cNvPr>
            <p:cNvSpPr txBox="1"/>
            <p:nvPr/>
          </p:nvSpPr>
          <p:spPr>
            <a:xfrm>
              <a:off x="9310429" y="1531313"/>
              <a:ext cx="22892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ko-KR" sz="1600" dirty="0">
                  <a:solidFill>
                    <a:srgbClr val="554F4D"/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*</a:t>
              </a:r>
              <a:r>
                <a:rPr lang="ko-KR" altLang="en-US" sz="1600" dirty="0">
                  <a:solidFill>
                    <a:srgbClr val="554F4D"/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아티스트의 초상권으로 </a:t>
              </a:r>
              <a:endParaRPr lang="en-US" altLang="ko-KR" sz="1600" dirty="0">
                <a:solidFill>
                  <a:srgbClr val="554F4D"/>
                </a:solidFill>
                <a:latin typeface="강원교육모두 Light" panose="02020603020101020101" pitchFamily="18" charset="-127"/>
                <a:ea typeface="강원교육모두 Light" panose="02020603020101020101" pitchFamily="18" charset="-127"/>
              </a:endParaRPr>
            </a:p>
            <a:p>
              <a:pPr algn="l"/>
              <a:r>
                <a:rPr lang="ko-KR" altLang="en-US" sz="1600" dirty="0">
                  <a:solidFill>
                    <a:srgbClr val="554F4D"/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인해 관련 사진자료 대신 영상 링크 첨부로 대체합니다</a:t>
              </a:r>
              <a:r>
                <a:rPr lang="en-US" altLang="ko-KR" sz="1600" dirty="0">
                  <a:solidFill>
                    <a:srgbClr val="554F4D"/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. </a:t>
              </a:r>
              <a:endParaRPr lang="ko-KR" altLang="en-US" sz="1600" dirty="0">
                <a:solidFill>
                  <a:srgbClr val="554F4D"/>
                </a:solidFill>
                <a:latin typeface="강원교육모두 Light" panose="02020603020101020101" pitchFamily="18" charset="-127"/>
                <a:ea typeface="강원교육모두 Light" panose="0202060302010102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37354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CB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2B15F66-4DFC-4647-ADE1-46D6A34E3DC6}"/>
              </a:ext>
            </a:extLst>
          </p:cNvPr>
          <p:cNvSpPr txBox="1"/>
          <p:nvPr/>
        </p:nvSpPr>
        <p:spPr>
          <a:xfrm>
            <a:off x="9746677" y="6338047"/>
            <a:ext cx="2212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 err="1">
                <a:solidFill>
                  <a:srgbClr val="554F4D"/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새별의</a:t>
            </a:r>
            <a:r>
              <a:rPr lang="ko-KR" altLang="en-US" sz="1200" dirty="0">
                <a:solidFill>
                  <a:srgbClr val="554F4D"/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 파워포인트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F87BDD-C0DF-4B04-AA4E-40CC2DE72114}"/>
              </a:ext>
            </a:extLst>
          </p:cNvPr>
          <p:cNvSpPr txBox="1"/>
          <p:nvPr/>
        </p:nvSpPr>
        <p:spPr>
          <a:xfrm>
            <a:off x="463653" y="242954"/>
            <a:ext cx="10912557" cy="348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2400" dirty="0">
                <a:solidFill>
                  <a:srgbClr val="655D5B"/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*</a:t>
            </a:r>
            <a:r>
              <a:rPr lang="ko-KR" altLang="en-US" sz="2400" dirty="0">
                <a:solidFill>
                  <a:srgbClr val="655D5B"/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참고문헌</a:t>
            </a:r>
            <a:r>
              <a:rPr lang="en-US" altLang="ko-KR" sz="2400" dirty="0">
                <a:solidFill>
                  <a:srgbClr val="655D5B"/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&amp;</a:t>
            </a:r>
            <a:r>
              <a:rPr lang="ko-KR" altLang="en-US" sz="2400" dirty="0">
                <a:solidFill>
                  <a:srgbClr val="655D5B"/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자료</a:t>
            </a:r>
            <a:r>
              <a:rPr lang="en-US" altLang="ko-KR" sz="2400" dirty="0">
                <a:solidFill>
                  <a:srgbClr val="655D5B"/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&amp;</a:t>
            </a:r>
            <a:r>
              <a:rPr lang="ko-KR" altLang="en-US" sz="2400" dirty="0">
                <a:solidFill>
                  <a:srgbClr val="655D5B"/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사이트</a:t>
            </a:r>
            <a:endParaRPr lang="en-US" altLang="ko-KR" sz="2400" dirty="0">
              <a:solidFill>
                <a:srgbClr val="655D5B"/>
              </a:solidFill>
              <a:latin typeface="강원교육모두 Bold" panose="02020603020101020101" pitchFamily="18" charset="-127"/>
              <a:ea typeface="강원교육모두 Bold" panose="02020603020101020101" pitchFamily="18" charset="-127"/>
            </a:endParaRPr>
          </a:p>
          <a:p>
            <a:pPr marL="332740" marR="0" indent="-166370" algn="just" fontAlgn="base" latinLnBrk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600" kern="100" spc="0" dirty="0">
                <a:solidFill>
                  <a:srgbClr val="655D5B"/>
                </a:solidFill>
                <a:effectLst/>
                <a:latin typeface="강원교육모두 Light" panose="02020603020101020101" pitchFamily="18" charset="-127"/>
                <a:ea typeface="강원교육모두 Light" panose="02020603020101020101" pitchFamily="18" charset="-127"/>
              </a:rPr>
              <a:t>｢</a:t>
            </a:r>
            <a:r>
              <a:rPr lang="ko-KR" altLang="en-US" sz="1600" kern="100" spc="0" dirty="0">
                <a:solidFill>
                  <a:srgbClr val="655D5B"/>
                </a:solidFill>
                <a:effectLst/>
                <a:latin typeface="강원교육모두 Light" panose="02020603020101020101" pitchFamily="18" charset="-127"/>
                <a:ea typeface="강원교육모두 Light" panose="02020603020101020101" pitchFamily="18" charset="-127"/>
              </a:rPr>
              <a:t>일본사정입문 </a:t>
            </a:r>
            <a:r>
              <a:rPr lang="en-US" altLang="ko-KR" sz="1600" kern="100" spc="0" dirty="0">
                <a:solidFill>
                  <a:srgbClr val="655D5B"/>
                </a:solidFill>
                <a:effectLst/>
                <a:latin typeface="강원교육모두 Light" panose="02020603020101020101" pitchFamily="18" charset="-127"/>
                <a:ea typeface="강원교육모두 Light" panose="02020603020101020101" pitchFamily="18" charset="-127"/>
              </a:rPr>
              <a:t>｣,</a:t>
            </a:r>
            <a:r>
              <a:rPr lang="ko-KR" altLang="en-US" sz="1600" kern="100" spc="0" dirty="0" err="1">
                <a:solidFill>
                  <a:srgbClr val="655D5B"/>
                </a:solidFill>
                <a:effectLst/>
                <a:latin typeface="강원교육모두 Light" panose="02020603020101020101" pitchFamily="18" charset="-127"/>
                <a:ea typeface="강원교육모두 Light" panose="02020603020101020101" pitchFamily="18" charset="-127"/>
              </a:rPr>
              <a:t>다락원</a:t>
            </a:r>
            <a:r>
              <a:rPr lang="en-US" altLang="ko-KR" sz="1600" kern="100" spc="0" dirty="0">
                <a:solidFill>
                  <a:srgbClr val="655D5B"/>
                </a:solidFill>
                <a:effectLst/>
                <a:latin typeface="강원교육모두 Light" panose="02020603020101020101" pitchFamily="18" charset="-127"/>
                <a:ea typeface="강원교육모두 Light" panose="02020603020101020101" pitchFamily="18" charset="-127"/>
              </a:rPr>
              <a:t>, 2019</a:t>
            </a:r>
            <a:r>
              <a:rPr lang="ko-KR" altLang="en-US" sz="1600" kern="100" spc="0" dirty="0">
                <a:solidFill>
                  <a:srgbClr val="655D5B"/>
                </a:solidFill>
                <a:effectLst/>
                <a:latin typeface="강원교육모두 Light" panose="02020603020101020101" pitchFamily="18" charset="-127"/>
                <a:ea typeface="강원교육모두 Light" panose="02020603020101020101" pitchFamily="18" charset="-127"/>
              </a:rPr>
              <a:t>년</a:t>
            </a:r>
            <a:r>
              <a:rPr lang="en-US" altLang="ko-KR" sz="1600" kern="100" spc="0" dirty="0">
                <a:solidFill>
                  <a:srgbClr val="655D5B"/>
                </a:solidFill>
                <a:effectLst/>
                <a:latin typeface="강원교육모두 Light" panose="02020603020101020101" pitchFamily="18" charset="-127"/>
                <a:ea typeface="강원교육모두 Light" panose="02020603020101020101" pitchFamily="18" charset="-127"/>
              </a:rPr>
              <a:t>, 160-163</a:t>
            </a:r>
            <a:r>
              <a:rPr lang="ko-KR" altLang="en-US" sz="1600" kern="100" spc="0" dirty="0">
                <a:solidFill>
                  <a:srgbClr val="655D5B"/>
                </a:solidFill>
                <a:effectLst/>
                <a:latin typeface="강원교육모두 Light" panose="02020603020101020101" pitchFamily="18" charset="-127"/>
                <a:ea typeface="강원교육모두 Light" panose="02020603020101020101" pitchFamily="18" charset="-127"/>
              </a:rPr>
              <a:t>쪽</a:t>
            </a:r>
            <a:endParaRPr lang="ko-KR" altLang="en-US" sz="1600" kern="0" spc="0" dirty="0">
              <a:solidFill>
                <a:srgbClr val="655D5B"/>
              </a:solidFill>
              <a:effectLst/>
              <a:latin typeface="강원교육모두 Light" panose="02020603020101020101" pitchFamily="18" charset="-127"/>
              <a:ea typeface="강원교육모두 Light" panose="02020603020101020101" pitchFamily="18" charset="-127"/>
            </a:endParaRPr>
          </a:p>
          <a:p>
            <a:pPr marL="332740" marR="0" indent="-166370" algn="just" fontAlgn="base" latinLnBrk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600" kern="0" spc="0" dirty="0">
                <a:solidFill>
                  <a:srgbClr val="655D5B"/>
                </a:solidFill>
                <a:effectLst/>
                <a:latin typeface="강원교육모두 Light" panose="02020603020101020101" pitchFamily="18" charset="-127"/>
                <a:ea typeface="강원교육모두 Light" panose="02020603020101020101" pitchFamily="18" charset="-127"/>
              </a:rPr>
              <a:t>&lt;</a:t>
            </a:r>
            <a:r>
              <a:rPr lang="ko-KR" altLang="en-US" sz="1600" kern="0" spc="0" dirty="0" err="1">
                <a:solidFill>
                  <a:srgbClr val="655D5B"/>
                </a:solidFill>
                <a:effectLst/>
                <a:latin typeface="강원교육모두 Light" panose="02020603020101020101" pitchFamily="18" charset="-127"/>
                <a:ea typeface="강원교육모두 Light" panose="02020603020101020101" pitchFamily="18" charset="-127"/>
              </a:rPr>
              <a:t>じうたい</a:t>
            </a:r>
            <a:r>
              <a:rPr lang="ko-KR" altLang="en-US" sz="1600" kern="0" spc="0" dirty="0">
                <a:solidFill>
                  <a:srgbClr val="655D5B"/>
                </a:solidFill>
                <a:effectLst/>
                <a:latin typeface="강원교육모두 Light" panose="02020603020101020101" pitchFamily="18" charset="-127"/>
                <a:ea typeface="강원교육모두 Light" panose="02020603020101020101" pitchFamily="18" charset="-127"/>
              </a:rPr>
              <a:t> </a:t>
            </a:r>
            <a:r>
              <a:rPr lang="en-US" altLang="ko-KR" sz="1600" kern="0" spc="0" dirty="0">
                <a:solidFill>
                  <a:srgbClr val="655D5B"/>
                </a:solidFill>
                <a:effectLst/>
                <a:latin typeface="강원교육모두 Light" panose="02020603020101020101" pitchFamily="18" charset="-127"/>
                <a:ea typeface="강원교육모두 Light" panose="02020603020101020101" pitchFamily="18" charset="-127"/>
              </a:rPr>
              <a:t>[</a:t>
            </a:r>
            <a:r>
              <a:rPr lang="ko-KR" altLang="en-US" sz="1600" kern="0" spc="0" dirty="0">
                <a:solidFill>
                  <a:srgbClr val="655D5B"/>
                </a:solidFill>
                <a:effectLst/>
                <a:latin typeface="강원교육모두 Light" panose="02020603020101020101" pitchFamily="18" charset="-127"/>
                <a:ea typeface="강원교육모두 Light" panose="02020603020101020101" pitchFamily="18" charset="-127"/>
              </a:rPr>
              <a:t>地謡</a:t>
            </a:r>
            <a:r>
              <a:rPr lang="en-US" altLang="ko-KR" sz="1600" kern="0" spc="0" dirty="0">
                <a:solidFill>
                  <a:srgbClr val="655D5B"/>
                </a:solidFill>
                <a:effectLst/>
                <a:latin typeface="강원교육모두 Light" panose="02020603020101020101" pitchFamily="18" charset="-127"/>
                <a:ea typeface="강원교육모두 Light" panose="02020603020101020101" pitchFamily="18" charset="-127"/>
              </a:rPr>
              <a:t>]&gt;, 《</a:t>
            </a:r>
            <a:r>
              <a:rPr lang="ko-KR" altLang="en-US" sz="1600" kern="0" spc="0" dirty="0">
                <a:solidFill>
                  <a:srgbClr val="655D5B"/>
                </a:solidFill>
                <a:effectLst/>
                <a:latin typeface="강원교육모두 Light" panose="02020603020101020101" pitchFamily="18" charset="-127"/>
                <a:ea typeface="강원교육모두 Light" panose="02020603020101020101" pitchFamily="18" charset="-127"/>
              </a:rPr>
              <a:t>네이버 일본어 사전</a:t>
            </a:r>
            <a:r>
              <a:rPr lang="en-US" altLang="ko-KR" sz="1600" kern="0" spc="0" dirty="0">
                <a:solidFill>
                  <a:srgbClr val="655D5B"/>
                </a:solidFill>
                <a:effectLst/>
                <a:latin typeface="강원교육모두 Light" panose="02020603020101020101" pitchFamily="18" charset="-127"/>
                <a:ea typeface="강원교육모두 Light" panose="02020603020101020101" pitchFamily="18" charset="-127"/>
              </a:rPr>
              <a:t>》</a:t>
            </a:r>
            <a:endParaRPr lang="ko-KR" altLang="en-US" sz="1600" kern="0" spc="0" dirty="0">
              <a:solidFill>
                <a:srgbClr val="655D5B"/>
              </a:solidFill>
              <a:effectLst/>
              <a:latin typeface="강원교육모두 Light" panose="02020603020101020101" pitchFamily="18" charset="-127"/>
              <a:ea typeface="강원교육모두 Light" panose="02020603020101020101" pitchFamily="18" charset="-127"/>
            </a:endParaRPr>
          </a:p>
          <a:p>
            <a:pPr marL="332740" marR="0" indent="-166370" algn="just" fontAlgn="base" latinLnBrk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600" kern="0" spc="0" dirty="0">
                <a:solidFill>
                  <a:srgbClr val="655D5B"/>
                </a:solidFill>
                <a:effectLst/>
                <a:latin typeface="강원교육모두 Light" panose="02020603020101020101" pitchFamily="18" charset="-127"/>
                <a:ea typeface="강원교육모두 Light" panose="02020603020101020101" pitchFamily="18" charset="-127"/>
              </a:rPr>
              <a:t>(https://ja.dict.naver.com/#/entry/jako/70e44f4794654a3a9b419f7039fadfc7)</a:t>
            </a:r>
            <a:endParaRPr lang="ko-KR" altLang="en-US" sz="1600" kern="0" spc="0" dirty="0">
              <a:solidFill>
                <a:srgbClr val="655D5B"/>
              </a:solidFill>
              <a:effectLst/>
              <a:latin typeface="강원교육모두 Light" panose="02020603020101020101" pitchFamily="18" charset="-127"/>
              <a:ea typeface="강원교육모두 Light" panose="02020603020101020101" pitchFamily="18" charset="-127"/>
            </a:endParaRPr>
          </a:p>
          <a:p>
            <a:pPr marL="332740" marR="0" indent="-166370" algn="just" fontAlgn="base" latinLnBrk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600" kern="0" spc="0" dirty="0">
                <a:solidFill>
                  <a:srgbClr val="655D5B"/>
                </a:solidFill>
                <a:effectLst/>
                <a:latin typeface="강원교육모두 Light" panose="02020603020101020101" pitchFamily="18" charset="-127"/>
                <a:ea typeface="강원교육모두 Light" panose="02020603020101020101" pitchFamily="18" charset="-127"/>
              </a:rPr>
              <a:t>狂言の基礎知識</a:t>
            </a:r>
          </a:p>
          <a:p>
            <a:pPr marL="332740" marR="0" indent="-166370" algn="just" fontAlgn="base" latinLnBrk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600" kern="0" spc="0" dirty="0">
                <a:solidFill>
                  <a:srgbClr val="655D5B"/>
                </a:solidFill>
                <a:effectLst/>
                <a:latin typeface="강원교육모두 Light" panose="02020603020101020101" pitchFamily="18" charset="-127"/>
                <a:ea typeface="강원교육모두 Light" panose="02020603020101020101" pitchFamily="18" charset="-127"/>
              </a:rPr>
              <a:t>(https://www.nohgaku.or.jp/guide/%E7%8B%82%E8%A8%80%E3%81%AE%E5%9F%BA%E7%A4%8E%E7%9F%A5%E8%AD%98)</a:t>
            </a:r>
            <a:endParaRPr lang="ko-KR" altLang="en-US" sz="1600" kern="0" spc="0" dirty="0">
              <a:solidFill>
                <a:srgbClr val="655D5B"/>
              </a:solidFill>
              <a:effectLst/>
              <a:latin typeface="강원교육모두 Light" panose="02020603020101020101" pitchFamily="18" charset="-127"/>
              <a:ea typeface="강원교육모두 Light" panose="02020603020101020101" pitchFamily="18" charset="-127"/>
            </a:endParaRPr>
          </a:p>
          <a:p>
            <a:pPr marL="332740" marR="0" indent="-166370" algn="just" fontAlgn="base" latinLnBrk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600" kern="0" spc="0" dirty="0">
                <a:solidFill>
                  <a:srgbClr val="655D5B"/>
                </a:solidFill>
                <a:effectLst/>
                <a:latin typeface="강원교육모두 Light" panose="02020603020101020101" pitchFamily="18" charset="-127"/>
                <a:ea typeface="강원교육모두 Light" panose="02020603020101020101" pitchFamily="18" charset="-127"/>
              </a:rPr>
              <a:t>歌舞伎の象徴「隈取</a:t>
            </a:r>
            <a:r>
              <a:rPr lang="en-US" altLang="ko-KR" sz="1600" kern="0" spc="0" dirty="0">
                <a:solidFill>
                  <a:srgbClr val="655D5B"/>
                </a:solidFill>
                <a:effectLst/>
                <a:latin typeface="강원교육모두 Light" panose="02020603020101020101" pitchFamily="18" charset="-127"/>
                <a:ea typeface="강원교육모두 Light" panose="02020603020101020101" pitchFamily="18" charset="-127"/>
              </a:rPr>
              <a:t>(</a:t>
            </a:r>
            <a:r>
              <a:rPr lang="ko-KR" altLang="en-US" sz="1600" kern="0" spc="0" dirty="0" err="1">
                <a:solidFill>
                  <a:srgbClr val="655D5B"/>
                </a:solidFill>
                <a:effectLst/>
                <a:latin typeface="강원교육모두 Light" panose="02020603020101020101" pitchFamily="18" charset="-127"/>
                <a:ea typeface="강원교육모두 Light" panose="02020603020101020101" pitchFamily="18" charset="-127"/>
              </a:rPr>
              <a:t>くまどり</a:t>
            </a:r>
            <a:r>
              <a:rPr lang="en-US" altLang="ko-KR" sz="1600" kern="0" spc="0" dirty="0">
                <a:solidFill>
                  <a:srgbClr val="655D5B"/>
                </a:solidFill>
                <a:effectLst/>
                <a:latin typeface="강원교육모두 Light" panose="02020603020101020101" pitchFamily="18" charset="-127"/>
                <a:ea typeface="강원교육모두 Light" panose="02020603020101020101" pitchFamily="18" charset="-127"/>
              </a:rPr>
              <a:t>)</a:t>
            </a:r>
            <a:r>
              <a:rPr lang="ko-KR" altLang="en-US" sz="1600" kern="0" spc="0" dirty="0">
                <a:solidFill>
                  <a:srgbClr val="655D5B"/>
                </a:solidFill>
                <a:effectLst/>
                <a:latin typeface="강원교육모두 Light" panose="02020603020101020101" pitchFamily="18" charset="-127"/>
                <a:ea typeface="강원교육모두 Light" panose="02020603020101020101" pitchFamily="18" charset="-127"/>
              </a:rPr>
              <a:t>」</a:t>
            </a:r>
          </a:p>
          <a:p>
            <a:pPr marL="332740" marR="0" indent="-166370" algn="just" fontAlgn="base" latinLnBrk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600" kern="0" spc="0" dirty="0">
                <a:solidFill>
                  <a:srgbClr val="655D5B"/>
                </a:solidFill>
                <a:effectLst/>
                <a:latin typeface="강원교육모두 Light" panose="02020603020101020101" pitchFamily="18" charset="-127"/>
                <a:ea typeface="강원교육모두 Light" panose="02020603020101020101" pitchFamily="18" charset="-127"/>
              </a:rPr>
              <a:t>(</a:t>
            </a:r>
            <a:r>
              <a:rPr lang="en-US" altLang="ko-KR" sz="1600" kern="0" spc="0" dirty="0">
                <a:solidFill>
                  <a:srgbClr val="655D5B"/>
                </a:solidFill>
                <a:effectLst/>
                <a:latin typeface="강원교육모두 Light" panose="02020603020101020101" pitchFamily="18" charset="-127"/>
                <a:ea typeface="강원교육모두 Light" panose="02020603020101020101" pitchFamily="18" charset="-127"/>
                <a:hlinkClick r:id="rId2"/>
              </a:rPr>
              <a:t>https://www.kabuki-bito.jp/lets-kabuki/costume/</a:t>
            </a:r>
            <a:r>
              <a:rPr lang="en-US" altLang="ko-KR" sz="1600" kern="0" spc="0" dirty="0">
                <a:solidFill>
                  <a:srgbClr val="655D5B"/>
                </a:solidFill>
                <a:effectLst/>
                <a:latin typeface="강원교육모두 Light" panose="02020603020101020101" pitchFamily="18" charset="-127"/>
                <a:ea typeface="강원교육모두 Light" panose="02020603020101020101" pitchFamily="18" charset="-127"/>
              </a:rPr>
              <a:t>)</a:t>
            </a:r>
          </a:p>
          <a:p>
            <a:pPr marL="332740" marR="0" indent="-166370" algn="just" fontAlgn="base" latinLnBrk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1600" dirty="0">
              <a:solidFill>
                <a:srgbClr val="554F4D"/>
              </a:solidFill>
              <a:latin typeface="강원교육모두 Light" panose="02020603020101020101" pitchFamily="18" charset="-127"/>
              <a:ea typeface="강원교육모두 Light" panose="02020603020101020101" pitchFamily="18" charset="-127"/>
            </a:endParaRPr>
          </a:p>
          <a:p>
            <a:r>
              <a:rPr lang="en-US" altLang="ko-KR" sz="1600" dirty="0">
                <a:solidFill>
                  <a:srgbClr val="554F4D"/>
                </a:solidFill>
                <a:latin typeface="강원교육모두 Light" panose="02020603020101020101" pitchFamily="18" charset="-127"/>
                <a:ea typeface="강원교육모두 Light" panose="02020603020101020101" pitchFamily="18" charset="-127"/>
              </a:rPr>
              <a:t>-</a:t>
            </a:r>
            <a:r>
              <a:rPr lang="ko-KR" altLang="en-US" sz="1600" dirty="0">
                <a:solidFill>
                  <a:srgbClr val="554F4D"/>
                </a:solidFill>
                <a:latin typeface="강원교육모두 Light" panose="02020603020101020101" pitchFamily="18" charset="-127"/>
                <a:ea typeface="강원교육모두 Light" panose="02020603020101020101" pitchFamily="18" charset="-127"/>
              </a:rPr>
              <a:t>이외의 사진자료는 각 하단에 첨부되어 있음 </a:t>
            </a:r>
          </a:p>
          <a:p>
            <a:pPr algn="l"/>
            <a:endParaRPr lang="ko-KR" altLang="en-US" sz="1400" dirty="0">
              <a:solidFill>
                <a:srgbClr val="554F4D"/>
              </a:solidFill>
              <a:latin typeface="강원교육모두 Light" panose="02020603020101020101" pitchFamily="18" charset="-127"/>
              <a:ea typeface="강원교육모두 Light" panose="02020603020101020101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B6CE37-2022-49EE-9F37-AFFC7CD0D00C}"/>
              </a:ext>
            </a:extLst>
          </p:cNvPr>
          <p:cNvSpPr txBox="1"/>
          <p:nvPr/>
        </p:nvSpPr>
        <p:spPr>
          <a:xfrm>
            <a:off x="463653" y="3564421"/>
            <a:ext cx="999815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2400" dirty="0">
                <a:solidFill>
                  <a:srgbClr val="655D5B"/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*</a:t>
            </a:r>
            <a:r>
              <a:rPr lang="ko-KR" altLang="en-US" sz="2400" dirty="0">
                <a:solidFill>
                  <a:srgbClr val="655D5B"/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영상</a:t>
            </a:r>
            <a:endParaRPr lang="en-US" altLang="ko-KR" sz="2400" dirty="0">
              <a:solidFill>
                <a:srgbClr val="655D5B"/>
              </a:solidFill>
              <a:latin typeface="강원교육모두 Bold" panose="02020603020101020101" pitchFamily="18" charset="-127"/>
              <a:ea typeface="강원교육모두 Bold" panose="02020603020101020101" pitchFamily="18" charset="-127"/>
            </a:endParaRPr>
          </a:p>
          <a:p>
            <a:r>
              <a:rPr lang="en-US" altLang="ko-KR" sz="1600" dirty="0">
                <a:solidFill>
                  <a:srgbClr val="554F4D"/>
                </a:solidFill>
                <a:latin typeface="강원교육모두 Light" panose="02020603020101020101" pitchFamily="18" charset="-127"/>
                <a:ea typeface="강원교육모두 Light" panose="02020603020101020101" pitchFamily="18" charset="-127"/>
                <a:hlinkClick r:id="rId3"/>
              </a:rPr>
              <a:t>-</a:t>
            </a:r>
            <a:r>
              <a:rPr lang="ko-KR" altLang="en-US" sz="1600" dirty="0">
                <a:solidFill>
                  <a:srgbClr val="554F4D"/>
                </a:solidFill>
                <a:latin typeface="강원교육모두 Light" panose="02020603020101020101" pitchFamily="18" charset="-127"/>
                <a:ea typeface="강원교육모두 Light" panose="02020603020101020101" pitchFamily="18" charset="-127"/>
                <a:hlinkClick r:id="rId3"/>
              </a:rPr>
              <a:t>노</a:t>
            </a:r>
            <a:r>
              <a:rPr lang="en-US" altLang="ko-KR" sz="1600" dirty="0">
                <a:solidFill>
                  <a:srgbClr val="554F4D"/>
                </a:solidFill>
                <a:latin typeface="강원교육모두 Light" panose="02020603020101020101" pitchFamily="18" charset="-127"/>
                <a:ea typeface="강원교육모두 Light" panose="02020603020101020101" pitchFamily="18" charset="-127"/>
                <a:hlinkClick r:id="rId3"/>
              </a:rPr>
              <a:t>, </a:t>
            </a:r>
            <a:r>
              <a:rPr lang="ko-KR" altLang="en-US" sz="1600" dirty="0">
                <a:solidFill>
                  <a:srgbClr val="554F4D"/>
                </a:solidFill>
                <a:latin typeface="강원교육모두 Light" panose="02020603020101020101" pitchFamily="18" charset="-127"/>
                <a:ea typeface="강원교육모두 Light" panose="02020603020101020101" pitchFamily="18" charset="-127"/>
                <a:hlinkClick r:id="rId3"/>
              </a:rPr>
              <a:t>미와 이단 </a:t>
            </a:r>
            <a:r>
              <a:rPr lang="ko-KR" altLang="en-US" sz="1600" dirty="0" err="1">
                <a:solidFill>
                  <a:srgbClr val="554F4D"/>
                </a:solidFill>
                <a:latin typeface="강원교육모두 Light" panose="02020603020101020101" pitchFamily="18" charset="-127"/>
                <a:ea typeface="강원교육모두 Light" panose="02020603020101020101" pitchFamily="18" charset="-127"/>
                <a:hlinkClick r:id="rId3"/>
              </a:rPr>
              <a:t>카구라</a:t>
            </a:r>
            <a:endParaRPr lang="en-US" altLang="ko-KR" sz="1600" dirty="0">
              <a:solidFill>
                <a:srgbClr val="554F4D"/>
              </a:solidFill>
              <a:latin typeface="강원교육모두 Light" panose="02020603020101020101" pitchFamily="18" charset="-127"/>
              <a:ea typeface="강원교육모두 Light" panose="02020603020101020101" pitchFamily="18" charset="-127"/>
              <a:hlinkClick r:id="rId3"/>
            </a:endParaRPr>
          </a:p>
          <a:p>
            <a:r>
              <a:rPr lang="en-US" altLang="ko-KR" sz="1600" dirty="0">
                <a:solidFill>
                  <a:srgbClr val="554F4D"/>
                </a:solidFill>
                <a:latin typeface="강원교육모두 Light" panose="02020603020101020101" pitchFamily="18" charset="-127"/>
                <a:ea typeface="강원교육모두 Light" panose="02020603020101020101" pitchFamily="18" charset="-127"/>
                <a:hlinkClick r:id="rId3"/>
              </a:rPr>
              <a:t>https://www.youtube.com/watch?v=VxFkqNqObBo</a:t>
            </a:r>
            <a:endParaRPr lang="en-US" altLang="ko-KR" sz="1600" dirty="0">
              <a:solidFill>
                <a:srgbClr val="554F4D"/>
              </a:solidFill>
              <a:latin typeface="강원교육모두 Light" panose="02020603020101020101" pitchFamily="18" charset="-127"/>
              <a:ea typeface="강원교육모두 Light" panose="02020603020101020101" pitchFamily="18" charset="-127"/>
            </a:endParaRPr>
          </a:p>
          <a:p>
            <a:r>
              <a:rPr lang="en-US" altLang="ko-KR" sz="1600" dirty="0">
                <a:solidFill>
                  <a:srgbClr val="554F4D"/>
                </a:solidFill>
                <a:latin typeface="강원교육모두 Light" panose="02020603020101020101" pitchFamily="18" charset="-127"/>
                <a:ea typeface="강원교육모두 Light" panose="02020603020101020101" pitchFamily="18" charset="-127"/>
                <a:hlinkClick r:id="rId4"/>
              </a:rPr>
              <a:t>-</a:t>
            </a:r>
            <a:r>
              <a:rPr lang="ko-KR" altLang="en-US" sz="1600" dirty="0">
                <a:solidFill>
                  <a:srgbClr val="554F4D"/>
                </a:solidFill>
                <a:latin typeface="강원교육모두 Light" panose="02020603020101020101" pitchFamily="18" charset="-127"/>
                <a:ea typeface="강원교육모두 Light" panose="02020603020101020101" pitchFamily="18" charset="-127"/>
                <a:hlinkClick r:id="rId4"/>
              </a:rPr>
              <a:t>가부키</a:t>
            </a:r>
            <a:r>
              <a:rPr lang="en-US" altLang="ko-KR" sz="1600" dirty="0">
                <a:solidFill>
                  <a:srgbClr val="554F4D"/>
                </a:solidFill>
                <a:latin typeface="강원교육모두 Light" panose="02020603020101020101" pitchFamily="18" charset="-127"/>
                <a:ea typeface="강원교육모두 Light" panose="02020603020101020101" pitchFamily="18" charset="-127"/>
                <a:hlinkClick r:id="rId4"/>
              </a:rPr>
              <a:t>, </a:t>
            </a:r>
            <a:r>
              <a:rPr lang="ko-KR" altLang="en-US" sz="1600" dirty="0" err="1">
                <a:solidFill>
                  <a:srgbClr val="554F4D"/>
                </a:solidFill>
                <a:latin typeface="강원교육모두 Light" panose="02020603020101020101" pitchFamily="18" charset="-127"/>
                <a:ea typeface="강원교육모두 Light" panose="02020603020101020101" pitchFamily="18" charset="-127"/>
                <a:hlinkClick r:id="rId4"/>
              </a:rPr>
              <a:t>쿠루마비키</a:t>
            </a:r>
            <a:endParaRPr lang="en-US" altLang="ko-KR" sz="1600" dirty="0">
              <a:solidFill>
                <a:srgbClr val="554F4D"/>
              </a:solidFill>
              <a:latin typeface="강원교육모두 Light" panose="02020603020101020101" pitchFamily="18" charset="-127"/>
              <a:ea typeface="강원교육모두 Light" panose="02020603020101020101" pitchFamily="18" charset="-127"/>
              <a:hlinkClick r:id="rId4"/>
            </a:endParaRPr>
          </a:p>
          <a:p>
            <a:r>
              <a:rPr lang="en-US" altLang="ko-KR" sz="1600" dirty="0">
                <a:solidFill>
                  <a:srgbClr val="554F4D"/>
                </a:solidFill>
                <a:latin typeface="강원교육모두 Light" panose="02020603020101020101" pitchFamily="18" charset="-127"/>
                <a:ea typeface="강원교육모두 Light" panose="02020603020101020101" pitchFamily="18" charset="-127"/>
                <a:hlinkClick r:id="rId4"/>
              </a:rPr>
              <a:t>https://www.youtube.com/watch?v=yjDLHYmCWh8</a:t>
            </a:r>
            <a:endParaRPr lang="en-US" altLang="ko-KR" sz="1600" dirty="0">
              <a:solidFill>
                <a:srgbClr val="554F4D"/>
              </a:solidFill>
              <a:latin typeface="강원교육모두 Light" panose="02020603020101020101" pitchFamily="18" charset="-127"/>
              <a:ea typeface="강원교육모두 Light" panose="02020603020101020101" pitchFamily="18" charset="-127"/>
            </a:endParaRPr>
          </a:p>
          <a:p>
            <a:r>
              <a:rPr lang="en-US" altLang="ko-KR" sz="1600" dirty="0">
                <a:solidFill>
                  <a:srgbClr val="554F4D"/>
                </a:solidFill>
                <a:latin typeface="강원교육모두 Light" panose="02020603020101020101" pitchFamily="18" charset="-127"/>
                <a:ea typeface="강원교육모두 Light" panose="02020603020101020101" pitchFamily="18" charset="-127"/>
              </a:rPr>
              <a:t>-</a:t>
            </a:r>
            <a:r>
              <a:rPr lang="ko-KR" altLang="en-US" sz="1600" dirty="0" err="1">
                <a:solidFill>
                  <a:srgbClr val="554F4D"/>
                </a:solidFill>
                <a:latin typeface="강원교육모두 Light" panose="02020603020101020101" pitchFamily="18" charset="-127"/>
                <a:ea typeface="강원교육모두 Light" panose="02020603020101020101" pitchFamily="18" charset="-127"/>
              </a:rPr>
              <a:t>라쿠로</a:t>
            </a:r>
            <a:r>
              <a:rPr lang="en-US" altLang="ko-KR" sz="1600" dirty="0">
                <a:solidFill>
                  <a:srgbClr val="554F4D"/>
                </a:solidFill>
                <a:latin typeface="강원교육모두 Light" panose="02020603020101020101" pitchFamily="18" charset="-127"/>
                <a:ea typeface="강원교육모두 Light" panose="02020603020101020101" pitchFamily="18" charset="-127"/>
              </a:rPr>
              <a:t>, GW</a:t>
            </a:r>
            <a:r>
              <a:rPr lang="ko-KR" altLang="en-US" sz="1600" dirty="0">
                <a:solidFill>
                  <a:srgbClr val="554F4D"/>
                </a:solidFill>
                <a:latin typeface="강원교육모두 Light" panose="02020603020101020101" pitchFamily="18" charset="-127"/>
                <a:ea typeface="강원교육모두 Light" panose="02020603020101020101" pitchFamily="18" charset="-127"/>
              </a:rPr>
              <a:t>의 손님</a:t>
            </a:r>
            <a:endParaRPr lang="en-US" altLang="ko-KR" sz="1600" dirty="0">
              <a:solidFill>
                <a:srgbClr val="554F4D"/>
              </a:solidFill>
              <a:latin typeface="강원교육모두 Light" panose="02020603020101020101" pitchFamily="18" charset="-127"/>
              <a:ea typeface="강원교육모두 Light" panose="02020603020101020101" pitchFamily="18" charset="-127"/>
            </a:endParaRPr>
          </a:p>
          <a:p>
            <a:r>
              <a:rPr lang="en-US" altLang="ko-KR" sz="1600" dirty="0">
                <a:solidFill>
                  <a:srgbClr val="554F4D"/>
                </a:solidFill>
                <a:latin typeface="강원교육모두 Light" panose="02020603020101020101" pitchFamily="18" charset="-127"/>
                <a:ea typeface="강원교육모두 Light" panose="02020603020101020101" pitchFamily="18" charset="-127"/>
                <a:hlinkClick r:id="rId5"/>
              </a:rPr>
              <a:t>https://www.youtube.com/watch?v=thGoqjo5M0w&amp;t=515s</a:t>
            </a:r>
            <a:endParaRPr lang="ko-KR" altLang="en-US" sz="1600" dirty="0">
              <a:solidFill>
                <a:srgbClr val="554F4D"/>
              </a:solidFill>
              <a:latin typeface="강원교육모두 Light" panose="02020603020101020101" pitchFamily="18" charset="-127"/>
              <a:ea typeface="강원교육모두 Light" panose="02020603020101020101" pitchFamily="18" charset="-127"/>
            </a:endParaRPr>
          </a:p>
          <a:p>
            <a:r>
              <a:rPr lang="en-US" altLang="ko-KR" sz="1600" dirty="0">
                <a:solidFill>
                  <a:srgbClr val="554F4D"/>
                </a:solidFill>
                <a:latin typeface="강원교육모두 Light" panose="02020603020101020101" pitchFamily="18" charset="-127"/>
                <a:ea typeface="강원교육모두 Light" panose="02020603020101020101" pitchFamily="18" charset="-127"/>
              </a:rPr>
              <a:t>-</a:t>
            </a:r>
            <a:r>
              <a:rPr lang="ko-KR" altLang="en-US" sz="1600" dirty="0">
                <a:solidFill>
                  <a:srgbClr val="554F4D"/>
                </a:solidFill>
                <a:latin typeface="강원교육모두 Light" panose="02020603020101020101" pitchFamily="18" charset="-127"/>
                <a:ea typeface="강원교육모두 Light" panose="02020603020101020101" pitchFamily="18" charset="-127"/>
              </a:rPr>
              <a:t>무인도</a:t>
            </a:r>
            <a:r>
              <a:rPr lang="en-US" altLang="ko-KR" sz="1600" dirty="0">
                <a:solidFill>
                  <a:srgbClr val="554F4D"/>
                </a:solidFill>
                <a:latin typeface="강원교육모두 Light" panose="02020603020101020101" pitchFamily="18" charset="-127"/>
                <a:ea typeface="강원교육모두 Light" panose="02020603020101020101" pitchFamily="18" charset="-127"/>
              </a:rPr>
              <a:t>: </a:t>
            </a:r>
            <a:r>
              <a:rPr lang="en-US" altLang="ko-KR" sz="1600" dirty="0">
                <a:solidFill>
                  <a:srgbClr val="554F4D"/>
                </a:solidFill>
                <a:latin typeface="강원교육모두 Light" panose="02020603020101020101" pitchFamily="18" charset="-127"/>
                <a:ea typeface="강원교육모두 Light" panose="02020603020101020101" pitchFamily="18" charset="-127"/>
                <a:hlinkClick r:id="rId6"/>
              </a:rPr>
              <a:t>https://www.youtube.com/watch?v=rwX0IYU5AA8</a:t>
            </a:r>
            <a:endParaRPr lang="en-US" altLang="ko-KR" sz="1600" dirty="0">
              <a:solidFill>
                <a:srgbClr val="554F4D"/>
              </a:solidFill>
              <a:latin typeface="강원교육모두 Light" panose="02020603020101020101" pitchFamily="18" charset="-127"/>
              <a:ea typeface="강원교육모두 Light" panose="02020603020101020101" pitchFamily="18" charset="-127"/>
            </a:endParaRPr>
          </a:p>
          <a:p>
            <a:pPr algn="l"/>
            <a:r>
              <a:rPr lang="en-US" altLang="ko-KR" sz="1600" dirty="0">
                <a:solidFill>
                  <a:srgbClr val="554F4D"/>
                </a:solidFill>
                <a:latin typeface="강원교육모두 Light" panose="02020603020101020101" pitchFamily="18" charset="-127"/>
                <a:ea typeface="강원교육모두 Light" panose="02020603020101020101" pitchFamily="18" charset="-127"/>
              </a:rPr>
              <a:t>-2008</a:t>
            </a:r>
            <a:r>
              <a:rPr lang="ko-KR" altLang="en-US" sz="1600" dirty="0">
                <a:solidFill>
                  <a:srgbClr val="554F4D"/>
                </a:solidFill>
                <a:latin typeface="강원교육모두 Light" panose="02020603020101020101" pitchFamily="18" charset="-127"/>
                <a:ea typeface="강원교육모두 Light" panose="02020603020101020101" pitchFamily="18" charset="-127"/>
              </a:rPr>
              <a:t>년 그랑프리 우승 만담 재현</a:t>
            </a:r>
            <a:r>
              <a:rPr lang="en-US" altLang="ko-KR" sz="1600" dirty="0">
                <a:solidFill>
                  <a:srgbClr val="554F4D"/>
                </a:solidFill>
                <a:latin typeface="강원교육모두 Light" panose="02020603020101020101" pitchFamily="18" charset="-127"/>
                <a:ea typeface="강원교육모두 Light" panose="02020603020101020101" pitchFamily="18" charset="-127"/>
              </a:rPr>
              <a:t>:</a:t>
            </a:r>
          </a:p>
          <a:p>
            <a:pPr algn="l"/>
            <a:r>
              <a:rPr lang="en-US" altLang="ko-KR" sz="1600" dirty="0">
                <a:solidFill>
                  <a:srgbClr val="554F4D"/>
                </a:solidFill>
                <a:latin typeface="강원교육모두 Light" panose="02020603020101020101" pitchFamily="18" charset="-127"/>
                <a:ea typeface="강원교육모두 Light" panose="02020603020101020101" pitchFamily="18" charset="-127"/>
                <a:hlinkClick r:id="rId7"/>
              </a:rPr>
              <a:t>https://www.youtube.com/watch?v=oBO0DeKKe98</a:t>
            </a:r>
            <a:endParaRPr lang="ko-KR" altLang="en-US" sz="1600" dirty="0">
              <a:solidFill>
                <a:srgbClr val="554F4D"/>
              </a:solidFill>
              <a:latin typeface="강원교육모두 Light" panose="02020603020101020101" pitchFamily="18" charset="-127"/>
              <a:ea typeface="강원교육모두 Light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477360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64090E18-C874-40D2-A953-CC4531BE9648}"/>
              </a:ext>
            </a:extLst>
          </p:cNvPr>
          <p:cNvGrpSpPr/>
          <p:nvPr/>
        </p:nvGrpSpPr>
        <p:grpSpPr>
          <a:xfrm>
            <a:off x="1498829" y="1079058"/>
            <a:ext cx="9194341" cy="3770263"/>
            <a:chOff x="1103979" y="1282258"/>
            <a:chExt cx="9194341" cy="3770263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5222718-842E-4663-BE03-5E49CBE910C1}"/>
                </a:ext>
              </a:extLst>
            </p:cNvPr>
            <p:cNvSpPr txBox="1"/>
            <p:nvPr/>
          </p:nvSpPr>
          <p:spPr>
            <a:xfrm>
              <a:off x="1103979" y="1282258"/>
              <a:ext cx="1035861" cy="37702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ko-KR" sz="23900" dirty="0">
                  <a:solidFill>
                    <a:srgbClr val="655D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[</a:t>
              </a:r>
              <a:endParaRPr lang="ko-KR" altLang="en-US" sz="23900" dirty="0">
                <a:solidFill>
                  <a:srgbClr val="655D5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098BC90-2400-4F69-A3E5-E342CC448F55}"/>
                </a:ext>
              </a:extLst>
            </p:cNvPr>
            <p:cNvSpPr txBox="1"/>
            <p:nvPr/>
          </p:nvSpPr>
          <p:spPr>
            <a:xfrm>
              <a:off x="9262459" y="1282258"/>
              <a:ext cx="1035861" cy="37702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ko-KR" sz="23900" dirty="0">
                  <a:solidFill>
                    <a:srgbClr val="655D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]</a:t>
              </a:r>
              <a:endParaRPr lang="ko-KR" altLang="en-US" sz="23900" dirty="0">
                <a:solidFill>
                  <a:srgbClr val="655D5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501224E-854D-4A0E-990D-A9805FC6A289}"/>
              </a:ext>
            </a:extLst>
          </p:cNvPr>
          <p:cNvSpPr txBox="1"/>
          <p:nvPr/>
        </p:nvSpPr>
        <p:spPr>
          <a:xfrm>
            <a:off x="2933700" y="2125374"/>
            <a:ext cx="6324600" cy="26072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3600" b="1" kern="100" dirty="0">
                <a:solidFill>
                  <a:srgbClr val="554F4D"/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Part 1. </a:t>
            </a:r>
          </a:p>
          <a:p>
            <a:pPr marL="0" marR="0" indent="0" algn="ctr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3600" b="1" kern="100" dirty="0" err="1">
                <a:solidFill>
                  <a:srgbClr val="554F4D"/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노가쿠</a:t>
            </a:r>
            <a:r>
              <a:rPr lang="en-US" altLang="ko-KR" sz="3600" b="1" kern="100" dirty="0">
                <a:solidFill>
                  <a:srgbClr val="554F4D"/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(</a:t>
            </a:r>
            <a:r>
              <a:rPr lang="ja-JP" altLang="en-US" sz="3600" b="1" kern="100" dirty="0">
                <a:solidFill>
                  <a:srgbClr val="554F4D"/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能楽</a:t>
            </a:r>
            <a:r>
              <a:rPr lang="en-US" altLang="ja-JP" sz="3600" b="1" kern="100" dirty="0">
                <a:solidFill>
                  <a:srgbClr val="554F4D"/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)</a:t>
            </a:r>
            <a:endParaRPr lang="en-US" altLang="ko-KR" sz="3600" b="1" kern="100" dirty="0">
              <a:solidFill>
                <a:srgbClr val="554F4D"/>
              </a:solidFill>
              <a:latin typeface="강원교육모두 Bold" panose="02020603020101020101" pitchFamily="18" charset="-127"/>
              <a:ea typeface="강원교육모두 Bold" panose="02020603020101020101" pitchFamily="18" charset="-127"/>
            </a:endParaRPr>
          </a:p>
          <a:p>
            <a:pPr marL="0" marR="0" indent="0" algn="ctr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3600" b="1" kern="100" dirty="0">
                <a:solidFill>
                  <a:srgbClr val="554F4D"/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;</a:t>
            </a:r>
            <a:r>
              <a:rPr lang="ko-KR" altLang="en-US" sz="3600" b="1" kern="100" spc="0" dirty="0">
                <a:solidFill>
                  <a:srgbClr val="554F4D"/>
                </a:solidFill>
                <a:effectLst/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노</a:t>
            </a:r>
            <a:r>
              <a:rPr lang="en-US" altLang="ko-KR" sz="3600" b="1" kern="100" spc="0" dirty="0">
                <a:solidFill>
                  <a:srgbClr val="554F4D"/>
                </a:solidFill>
                <a:effectLst/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(</a:t>
            </a:r>
            <a:r>
              <a:rPr lang="ja-JP" altLang="en-US" sz="3600" b="1" kern="100" dirty="0">
                <a:solidFill>
                  <a:srgbClr val="554F4D"/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能</a:t>
            </a:r>
            <a:r>
              <a:rPr lang="en-US" altLang="ko-KR" sz="3600" b="1" kern="100" spc="0" dirty="0">
                <a:solidFill>
                  <a:srgbClr val="554F4D"/>
                </a:solidFill>
                <a:effectLst/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) &amp;</a:t>
            </a:r>
            <a:r>
              <a:rPr lang="ko-KR" altLang="en-US" sz="3600" b="1" kern="100" spc="0" dirty="0">
                <a:solidFill>
                  <a:srgbClr val="554F4D"/>
                </a:solidFill>
                <a:effectLst/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 </a:t>
            </a:r>
            <a:r>
              <a:rPr lang="ko-KR" altLang="en-US" sz="3600" b="1" kern="100" spc="0" dirty="0" err="1">
                <a:solidFill>
                  <a:srgbClr val="554F4D"/>
                </a:solidFill>
                <a:effectLst/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쿄겐</a:t>
            </a:r>
            <a:r>
              <a:rPr lang="en-US" altLang="ko-KR" sz="3600" b="1" kern="100" spc="0" dirty="0">
                <a:solidFill>
                  <a:srgbClr val="554F4D"/>
                </a:solidFill>
                <a:effectLst/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(</a:t>
            </a:r>
            <a:r>
              <a:rPr lang="ja-JP" altLang="en-US" sz="3600" b="1" kern="100" spc="0" dirty="0">
                <a:solidFill>
                  <a:srgbClr val="554F4D"/>
                </a:solidFill>
                <a:effectLst/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狂言</a:t>
            </a:r>
            <a:r>
              <a:rPr lang="en-US" altLang="ko-KR" sz="3600" b="1" kern="100" spc="0" dirty="0">
                <a:solidFill>
                  <a:srgbClr val="554F4D"/>
                </a:solidFill>
                <a:effectLst/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)</a:t>
            </a:r>
            <a:endParaRPr lang="ko-KR" altLang="en-US" sz="3600" kern="0" spc="0" dirty="0">
              <a:solidFill>
                <a:srgbClr val="554F4D"/>
              </a:solidFill>
              <a:effectLst/>
              <a:latin typeface="강원교육모두 Bold" panose="02020603020101020101" pitchFamily="18" charset="-127"/>
              <a:ea typeface="강원교육모두 Bold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281909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9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>
            <a:extLst>
              <a:ext uri="{FF2B5EF4-FFF2-40B4-BE49-F238E27FC236}">
                <a16:creationId xmlns:a16="http://schemas.microsoft.com/office/drawing/2014/main" id="{90977525-29CC-4023-A705-FEC1E1BE7176}"/>
              </a:ext>
            </a:extLst>
          </p:cNvPr>
          <p:cNvGrpSpPr/>
          <p:nvPr/>
        </p:nvGrpSpPr>
        <p:grpSpPr>
          <a:xfrm>
            <a:off x="1498829" y="1079058"/>
            <a:ext cx="9194341" cy="3770263"/>
            <a:chOff x="1103979" y="1282258"/>
            <a:chExt cx="9194341" cy="3770263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BB05FE3-69F5-413B-88B0-727025CFC513}"/>
                </a:ext>
              </a:extLst>
            </p:cNvPr>
            <p:cNvSpPr txBox="1"/>
            <p:nvPr/>
          </p:nvSpPr>
          <p:spPr>
            <a:xfrm>
              <a:off x="1103979" y="1282258"/>
              <a:ext cx="1035861" cy="37702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ko-KR" sz="23900" dirty="0">
                  <a:solidFill>
                    <a:srgbClr val="554F4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[</a:t>
              </a:r>
              <a:endParaRPr lang="ko-KR" altLang="en-US" sz="23900" dirty="0">
                <a:solidFill>
                  <a:srgbClr val="554F4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12F2850-2A5E-4128-8BAE-02DD895029D0}"/>
                </a:ext>
              </a:extLst>
            </p:cNvPr>
            <p:cNvSpPr txBox="1"/>
            <p:nvPr/>
          </p:nvSpPr>
          <p:spPr>
            <a:xfrm>
              <a:off x="9262459" y="1282258"/>
              <a:ext cx="1035861" cy="37702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ko-KR" sz="23900" dirty="0">
                  <a:solidFill>
                    <a:srgbClr val="554F4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]</a:t>
              </a:r>
              <a:endParaRPr lang="ko-KR" altLang="en-US" sz="23900" dirty="0">
                <a:solidFill>
                  <a:srgbClr val="554F4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3374699-A43F-4CA9-B1DD-4381505F223C}"/>
              </a:ext>
            </a:extLst>
          </p:cNvPr>
          <p:cNvSpPr txBox="1"/>
          <p:nvPr/>
        </p:nvSpPr>
        <p:spPr>
          <a:xfrm>
            <a:off x="5213388" y="2964190"/>
            <a:ext cx="17652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rgbClr val="554F4D"/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Q&amp;A.</a:t>
            </a:r>
            <a:endParaRPr lang="ko-KR" altLang="en-US" sz="6000" b="1" dirty="0">
              <a:solidFill>
                <a:srgbClr val="554F4D"/>
              </a:solidFill>
              <a:latin typeface="강원교육모두 Bold" panose="02020603020101020101" pitchFamily="18" charset="-127"/>
              <a:ea typeface="강원교육모두 Bold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801027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9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>
            <a:extLst>
              <a:ext uri="{FF2B5EF4-FFF2-40B4-BE49-F238E27FC236}">
                <a16:creationId xmlns:a16="http://schemas.microsoft.com/office/drawing/2014/main" id="{90977525-29CC-4023-A705-FEC1E1BE7176}"/>
              </a:ext>
            </a:extLst>
          </p:cNvPr>
          <p:cNvGrpSpPr/>
          <p:nvPr/>
        </p:nvGrpSpPr>
        <p:grpSpPr>
          <a:xfrm>
            <a:off x="1498829" y="1079058"/>
            <a:ext cx="9194341" cy="3770263"/>
            <a:chOff x="1103979" y="1282258"/>
            <a:chExt cx="9194341" cy="3770263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BB05FE3-69F5-413B-88B0-727025CFC513}"/>
                </a:ext>
              </a:extLst>
            </p:cNvPr>
            <p:cNvSpPr txBox="1"/>
            <p:nvPr/>
          </p:nvSpPr>
          <p:spPr>
            <a:xfrm>
              <a:off x="1103979" y="1282258"/>
              <a:ext cx="1035861" cy="37702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ko-KR" sz="23900" dirty="0">
                  <a:solidFill>
                    <a:srgbClr val="554F4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[</a:t>
              </a:r>
              <a:endParaRPr lang="ko-KR" altLang="en-US" sz="23900" dirty="0">
                <a:solidFill>
                  <a:srgbClr val="554F4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12F2850-2A5E-4128-8BAE-02DD895029D0}"/>
                </a:ext>
              </a:extLst>
            </p:cNvPr>
            <p:cNvSpPr txBox="1"/>
            <p:nvPr/>
          </p:nvSpPr>
          <p:spPr>
            <a:xfrm>
              <a:off x="9262459" y="1282258"/>
              <a:ext cx="1035861" cy="37702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ko-KR" sz="23900" dirty="0">
                  <a:solidFill>
                    <a:srgbClr val="554F4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]</a:t>
              </a:r>
              <a:endParaRPr lang="ko-KR" altLang="en-US" sz="23900" dirty="0">
                <a:solidFill>
                  <a:srgbClr val="554F4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3374699-A43F-4CA9-B1DD-4381505F223C}"/>
              </a:ext>
            </a:extLst>
          </p:cNvPr>
          <p:cNvSpPr txBox="1"/>
          <p:nvPr/>
        </p:nvSpPr>
        <p:spPr>
          <a:xfrm>
            <a:off x="4368603" y="2921168"/>
            <a:ext cx="34547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6000" b="1" dirty="0">
                <a:solidFill>
                  <a:srgbClr val="554F4D"/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감사합니다</a:t>
            </a:r>
            <a:r>
              <a:rPr lang="en-US" altLang="ko-KR" sz="6000" b="1" dirty="0">
                <a:solidFill>
                  <a:srgbClr val="554F4D"/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.</a:t>
            </a:r>
            <a:endParaRPr lang="ko-KR" altLang="en-US" sz="6000" b="1" dirty="0">
              <a:solidFill>
                <a:srgbClr val="554F4D"/>
              </a:solidFill>
              <a:latin typeface="강원교육모두 Bold" panose="02020603020101020101" pitchFamily="18" charset="-127"/>
              <a:ea typeface="강원교육모두 Bold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900211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1C2A5CB6-509E-4BDD-AF92-C1B2290457EE}"/>
              </a:ext>
            </a:extLst>
          </p:cNvPr>
          <p:cNvCxnSpPr>
            <a:cxnSpLocks/>
          </p:cNvCxnSpPr>
          <p:nvPr/>
        </p:nvCxnSpPr>
        <p:spPr>
          <a:xfrm>
            <a:off x="622300" y="1143000"/>
            <a:ext cx="11569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45A5B82-5CCC-4A00-B9DD-C58D174766AA}"/>
              </a:ext>
            </a:extLst>
          </p:cNvPr>
          <p:cNvSpPr txBox="1"/>
          <p:nvPr/>
        </p:nvSpPr>
        <p:spPr>
          <a:xfrm>
            <a:off x="811411" y="350594"/>
            <a:ext cx="24994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ko-KR" altLang="en-US" sz="3600" dirty="0" err="1">
                <a:solidFill>
                  <a:srgbClr val="554F4D"/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노가쿠의</a:t>
            </a:r>
            <a:r>
              <a:rPr lang="ko-KR" altLang="en-US" sz="3600" dirty="0">
                <a:solidFill>
                  <a:srgbClr val="554F4D"/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 역사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AB74CB-F4B7-408A-9AD9-CD3871E03EC6}"/>
              </a:ext>
            </a:extLst>
          </p:cNvPr>
          <p:cNvSpPr txBox="1"/>
          <p:nvPr/>
        </p:nvSpPr>
        <p:spPr>
          <a:xfrm>
            <a:off x="811411" y="92891"/>
            <a:ext cx="5581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ko-KR" sz="1100" dirty="0">
                <a:solidFill>
                  <a:srgbClr val="554F4D"/>
                </a:solidFill>
              </a:rPr>
              <a:t>Part 1</a:t>
            </a:r>
            <a:endParaRPr lang="ko-KR" altLang="en-US" sz="1100" dirty="0">
              <a:solidFill>
                <a:srgbClr val="554F4D"/>
              </a:solidFill>
            </a:endParaRPr>
          </a:p>
        </p:txBody>
      </p: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DABB998F-EFE6-4B23-9F13-D6F9DA063DC0}"/>
              </a:ext>
            </a:extLst>
          </p:cNvPr>
          <p:cNvGrpSpPr/>
          <p:nvPr/>
        </p:nvGrpSpPr>
        <p:grpSpPr>
          <a:xfrm>
            <a:off x="510988" y="3239781"/>
            <a:ext cx="2824532" cy="1905960"/>
            <a:chOff x="510988" y="3239781"/>
            <a:chExt cx="2824532" cy="1905960"/>
          </a:xfrm>
        </p:grpSpPr>
        <p:sp>
          <p:nvSpPr>
            <p:cNvPr id="27" name="직사각형 26">
              <a:extLst>
                <a:ext uri="{FF2B5EF4-FFF2-40B4-BE49-F238E27FC236}">
                  <a16:creationId xmlns:a16="http://schemas.microsoft.com/office/drawing/2014/main" id="{91DA0728-DF81-4494-80EB-75F68BB6438F}"/>
                </a:ext>
              </a:extLst>
            </p:cNvPr>
            <p:cNvSpPr/>
            <p:nvPr/>
          </p:nvSpPr>
          <p:spPr>
            <a:xfrm>
              <a:off x="522883" y="3958482"/>
              <a:ext cx="2787930" cy="118725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5" name="그룹 4">
              <a:extLst>
                <a:ext uri="{FF2B5EF4-FFF2-40B4-BE49-F238E27FC236}">
                  <a16:creationId xmlns:a16="http://schemas.microsoft.com/office/drawing/2014/main" id="{19F63E06-4CEA-4AA9-9ED0-BDEDA9B309AA}"/>
                </a:ext>
              </a:extLst>
            </p:cNvPr>
            <p:cNvGrpSpPr/>
            <p:nvPr/>
          </p:nvGrpSpPr>
          <p:grpSpPr>
            <a:xfrm>
              <a:off x="510988" y="3239781"/>
              <a:ext cx="2824532" cy="650235"/>
              <a:chOff x="795665" y="3799840"/>
              <a:chExt cx="2430646" cy="650235"/>
            </a:xfrm>
          </p:grpSpPr>
          <p:sp>
            <p:nvSpPr>
              <p:cNvPr id="3" name="직사각형 2">
                <a:extLst>
                  <a:ext uri="{FF2B5EF4-FFF2-40B4-BE49-F238E27FC236}">
                    <a16:creationId xmlns:a16="http://schemas.microsoft.com/office/drawing/2014/main" id="{E53564E9-C0A9-4B14-B15F-E2247916F2D2}"/>
                  </a:ext>
                </a:extLst>
              </p:cNvPr>
              <p:cNvSpPr/>
              <p:nvPr/>
            </p:nvSpPr>
            <p:spPr>
              <a:xfrm>
                <a:off x="811411" y="3799840"/>
                <a:ext cx="2399149" cy="65023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rgbClr val="554F4D"/>
                  </a:solidFill>
                </a:endParaRPr>
              </a:p>
            </p:txBody>
          </p:sp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8A532CD-9EBA-4E8D-864A-A34D697F4AF7}"/>
                  </a:ext>
                </a:extLst>
              </p:cNvPr>
              <p:cNvSpPr txBox="1"/>
              <p:nvPr/>
            </p:nvSpPr>
            <p:spPr>
              <a:xfrm>
                <a:off x="795665" y="3863347"/>
                <a:ext cx="243064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ko-KR" altLang="en-US" sz="2400" dirty="0">
                    <a:solidFill>
                      <a:srgbClr val="554F4D"/>
                    </a:solidFill>
                    <a:latin typeface="강원교육모두 Bold" panose="02020603020101020101" pitchFamily="18" charset="-127"/>
                    <a:ea typeface="강원교육모두 Bold" panose="02020603020101020101" pitchFamily="18" charset="-127"/>
                  </a:rPr>
                  <a:t>나라시대</a:t>
                </a:r>
                <a:r>
                  <a:rPr lang="en-US" altLang="ko-KR" sz="2400" dirty="0">
                    <a:solidFill>
                      <a:srgbClr val="554F4D"/>
                    </a:solidFill>
                    <a:latin typeface="강원교육모두 Bold" panose="02020603020101020101" pitchFamily="18" charset="-127"/>
                    <a:ea typeface="강원교육모두 Bold" panose="02020603020101020101" pitchFamily="18" charset="-127"/>
                  </a:rPr>
                  <a:t>&amp;</a:t>
                </a:r>
                <a:r>
                  <a:rPr lang="ko-KR" altLang="en-US" sz="2400" dirty="0" err="1">
                    <a:solidFill>
                      <a:srgbClr val="554F4D"/>
                    </a:solidFill>
                    <a:latin typeface="강원교육모두 Bold" panose="02020603020101020101" pitchFamily="18" charset="-127"/>
                    <a:ea typeface="강원교육모두 Bold" panose="02020603020101020101" pitchFamily="18" charset="-127"/>
                  </a:rPr>
                  <a:t>헤이안시대</a:t>
                </a:r>
                <a:endParaRPr lang="ko-KR" altLang="en-US" sz="2400" dirty="0">
                  <a:solidFill>
                    <a:srgbClr val="554F4D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endParaRPr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681074B-3B97-4ADA-A6BD-C3FDE732F9F7}"/>
                </a:ext>
              </a:extLst>
            </p:cNvPr>
            <p:cNvSpPr txBox="1"/>
            <p:nvPr/>
          </p:nvSpPr>
          <p:spPr>
            <a:xfrm>
              <a:off x="529286" y="3958482"/>
              <a:ext cx="267317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ko-KR" sz="2000" dirty="0">
                  <a:solidFill>
                    <a:srgbClr val="655D5B"/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-</a:t>
              </a:r>
              <a:r>
                <a:rPr lang="ko-KR" altLang="en-US" sz="2000" dirty="0">
                  <a:solidFill>
                    <a:srgbClr val="655D5B"/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중국 </a:t>
              </a:r>
              <a:r>
                <a:rPr lang="en-US" altLang="ko-KR" sz="2000" dirty="0">
                  <a:solidFill>
                    <a:srgbClr val="655D5B"/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‘</a:t>
              </a:r>
              <a:r>
                <a:rPr lang="ko-KR" altLang="en-US" sz="2000" dirty="0" err="1">
                  <a:solidFill>
                    <a:srgbClr val="655D5B"/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산가쿠</a:t>
              </a:r>
              <a:r>
                <a:rPr lang="en-US" altLang="ko-KR" sz="2000" dirty="0">
                  <a:solidFill>
                    <a:srgbClr val="655D5B"/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’</a:t>
              </a:r>
              <a:r>
                <a:rPr lang="ko-KR" altLang="en-US" sz="2000" dirty="0">
                  <a:solidFill>
                    <a:srgbClr val="655D5B"/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에서 발생</a:t>
              </a:r>
              <a:endParaRPr lang="en-US" altLang="ko-KR" sz="2000" dirty="0">
                <a:solidFill>
                  <a:srgbClr val="655D5B"/>
                </a:solidFill>
                <a:latin typeface="강원교육모두 Light" panose="02020603020101020101" pitchFamily="18" charset="-127"/>
                <a:ea typeface="강원교육모두 Light" panose="02020603020101020101" pitchFamily="18" charset="-127"/>
              </a:endParaRPr>
            </a:p>
            <a:p>
              <a:pPr algn="just"/>
              <a:endParaRPr lang="en-US" altLang="ko-KR" sz="2000" dirty="0">
                <a:solidFill>
                  <a:srgbClr val="655D5B"/>
                </a:solidFill>
                <a:latin typeface="강원교육모두 Light" panose="02020603020101020101" pitchFamily="18" charset="-127"/>
                <a:ea typeface="강원교육모두 Light" panose="02020603020101020101" pitchFamily="18" charset="-127"/>
              </a:endParaRPr>
            </a:p>
            <a:p>
              <a:pPr algn="just"/>
              <a:r>
                <a:rPr lang="en-US" altLang="ko-KR" sz="2000" dirty="0">
                  <a:solidFill>
                    <a:srgbClr val="655D5B"/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-</a:t>
              </a:r>
              <a:r>
                <a:rPr lang="ko-KR" altLang="en-US" sz="2000" dirty="0">
                  <a:solidFill>
                    <a:srgbClr val="655D5B"/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관제의 지원</a:t>
              </a:r>
              <a:endParaRPr lang="en-US" altLang="ko-KR" sz="2000" dirty="0">
                <a:solidFill>
                  <a:srgbClr val="655D5B"/>
                </a:solidFill>
                <a:latin typeface="강원교육모두 Light" panose="02020603020101020101" pitchFamily="18" charset="-127"/>
                <a:ea typeface="강원교육모두 Light" panose="02020603020101020101" pitchFamily="18" charset="-127"/>
              </a:endParaRPr>
            </a:p>
          </p:txBody>
        </p:sp>
      </p:grp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C37F3F56-0635-4AC6-92FF-397DD8E6A448}"/>
              </a:ext>
            </a:extLst>
          </p:cNvPr>
          <p:cNvGrpSpPr/>
          <p:nvPr/>
        </p:nvGrpSpPr>
        <p:grpSpPr>
          <a:xfrm>
            <a:off x="8338360" y="1289076"/>
            <a:ext cx="3342652" cy="3647050"/>
            <a:chOff x="8338360" y="1289076"/>
            <a:chExt cx="3342652" cy="3647050"/>
          </a:xfrm>
        </p:grpSpPr>
        <p:grpSp>
          <p:nvGrpSpPr>
            <p:cNvPr id="29" name="그룹 28">
              <a:extLst>
                <a:ext uri="{FF2B5EF4-FFF2-40B4-BE49-F238E27FC236}">
                  <a16:creationId xmlns:a16="http://schemas.microsoft.com/office/drawing/2014/main" id="{FB811431-72DD-4CB5-8B89-2FEEFD228973}"/>
                </a:ext>
              </a:extLst>
            </p:cNvPr>
            <p:cNvGrpSpPr/>
            <p:nvPr/>
          </p:nvGrpSpPr>
          <p:grpSpPr>
            <a:xfrm>
              <a:off x="8893080" y="1289076"/>
              <a:ext cx="2787932" cy="3647050"/>
              <a:chOff x="8893080" y="1289076"/>
              <a:chExt cx="2787932" cy="3647050"/>
            </a:xfrm>
          </p:grpSpPr>
          <p:grpSp>
            <p:nvGrpSpPr>
              <p:cNvPr id="21" name="그룹 20">
                <a:extLst>
                  <a:ext uri="{FF2B5EF4-FFF2-40B4-BE49-F238E27FC236}">
                    <a16:creationId xmlns:a16="http://schemas.microsoft.com/office/drawing/2014/main" id="{66683007-9954-473F-B76F-3A0C8AD97880}"/>
                  </a:ext>
                </a:extLst>
              </p:cNvPr>
              <p:cNvGrpSpPr/>
              <p:nvPr/>
            </p:nvGrpSpPr>
            <p:grpSpPr>
              <a:xfrm>
                <a:off x="8893080" y="1289076"/>
                <a:ext cx="2787932" cy="650235"/>
                <a:chOff x="8893080" y="1289076"/>
                <a:chExt cx="2787932" cy="650235"/>
              </a:xfrm>
            </p:grpSpPr>
            <p:sp>
              <p:nvSpPr>
                <p:cNvPr id="15" name="직사각형 14">
                  <a:extLst>
                    <a:ext uri="{FF2B5EF4-FFF2-40B4-BE49-F238E27FC236}">
                      <a16:creationId xmlns:a16="http://schemas.microsoft.com/office/drawing/2014/main" id="{34FF1129-5362-4FC0-8E50-DA17729DE54C}"/>
                    </a:ext>
                  </a:extLst>
                </p:cNvPr>
                <p:cNvSpPr/>
                <p:nvPr/>
              </p:nvSpPr>
              <p:spPr>
                <a:xfrm>
                  <a:off x="8893080" y="1289076"/>
                  <a:ext cx="2787932" cy="650235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rgbClr val="554F4D"/>
                    </a:solidFill>
                  </a:endParaRPr>
                </a:p>
              </p:txBody>
            </p:sp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A7C0F14D-DB7F-44AB-B34C-CFB0FD13B656}"/>
                    </a:ext>
                  </a:extLst>
                </p:cNvPr>
                <p:cNvSpPr txBox="1"/>
                <p:nvPr/>
              </p:nvSpPr>
              <p:spPr>
                <a:xfrm>
                  <a:off x="8893876" y="1352583"/>
                  <a:ext cx="2786340" cy="461665"/>
                </a:xfrm>
                <a:prstGeom prst="rect">
                  <a:avLst/>
                </a:prstGeom>
                <a:solidFill>
                  <a:schemeClr val="accent4"/>
                </a:solidFill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ko-KR" altLang="en-US" sz="2400" dirty="0">
                      <a:solidFill>
                        <a:srgbClr val="554F4D"/>
                      </a:solidFill>
                      <a:latin typeface="강원교육모두 Bold" panose="02020603020101020101" pitchFamily="18" charset="-127"/>
                      <a:ea typeface="강원교육모두 Bold" panose="02020603020101020101" pitchFamily="18" charset="-127"/>
                    </a:rPr>
                    <a:t>에도</a:t>
                  </a:r>
                  <a:r>
                    <a:rPr lang="en-US" altLang="ko-KR" sz="2400" dirty="0">
                      <a:solidFill>
                        <a:srgbClr val="554F4D"/>
                      </a:solidFill>
                      <a:latin typeface="강원교육모두 Bold" panose="02020603020101020101" pitchFamily="18" charset="-127"/>
                      <a:ea typeface="강원교육모두 Bold" panose="02020603020101020101" pitchFamily="18" charset="-127"/>
                    </a:rPr>
                    <a:t>&amp;</a:t>
                  </a:r>
                  <a:r>
                    <a:rPr lang="ko-KR" altLang="en-US" sz="2400" dirty="0">
                      <a:solidFill>
                        <a:srgbClr val="554F4D"/>
                      </a:solidFill>
                      <a:latin typeface="강원교육모두 Bold" panose="02020603020101020101" pitchFamily="18" charset="-127"/>
                      <a:ea typeface="강원교육모두 Bold" panose="02020603020101020101" pitchFamily="18" charset="-127"/>
                    </a:rPr>
                    <a:t>메이지시대</a:t>
                  </a:r>
                  <a:r>
                    <a:rPr lang="en-US" altLang="ko-KR" sz="2400" dirty="0">
                      <a:solidFill>
                        <a:srgbClr val="554F4D"/>
                      </a:solidFill>
                      <a:latin typeface="강원교육모두 Bold" panose="02020603020101020101" pitchFamily="18" charset="-127"/>
                      <a:ea typeface="강원교육모두 Bold" panose="02020603020101020101" pitchFamily="18" charset="-127"/>
                    </a:rPr>
                    <a:t>&amp;</a:t>
                  </a:r>
                  <a:r>
                    <a:rPr lang="ko-KR" altLang="en-US" sz="2400" dirty="0">
                      <a:solidFill>
                        <a:srgbClr val="554F4D"/>
                      </a:solidFill>
                      <a:latin typeface="강원교육모두 Bold" panose="02020603020101020101" pitchFamily="18" charset="-127"/>
                      <a:ea typeface="강원교육모두 Bold" panose="02020603020101020101" pitchFamily="18" charset="-127"/>
                    </a:rPr>
                    <a:t>그후</a:t>
                  </a:r>
                </a:p>
              </p:txBody>
            </p:sp>
          </p:grp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BDEC0F6-B480-4963-BAAB-52BAA6606B4A}"/>
                  </a:ext>
                </a:extLst>
              </p:cNvPr>
              <p:cNvSpPr txBox="1"/>
              <p:nvPr/>
            </p:nvSpPr>
            <p:spPr>
              <a:xfrm>
                <a:off x="9007840" y="2073804"/>
                <a:ext cx="2673172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altLang="ko-KR" sz="2000" dirty="0">
                    <a:solidFill>
                      <a:srgbClr val="655D5B"/>
                    </a:solidFill>
                    <a:latin typeface="강원교육모두 Light" panose="02020603020101020101" pitchFamily="18" charset="-127"/>
                    <a:ea typeface="강원교육모두 Light" panose="02020603020101020101" pitchFamily="18" charset="-127"/>
                  </a:rPr>
                  <a:t>-</a:t>
                </a:r>
                <a:r>
                  <a:rPr lang="ko-KR" altLang="en-US" sz="2000" dirty="0">
                    <a:solidFill>
                      <a:srgbClr val="655D5B"/>
                    </a:solidFill>
                    <a:latin typeface="강원교육모두 Light" panose="02020603020101020101" pitchFamily="18" charset="-127"/>
                    <a:ea typeface="강원교육모두 Light" panose="02020603020101020101" pitchFamily="18" charset="-127"/>
                  </a:rPr>
                  <a:t>에도시대</a:t>
                </a:r>
                <a:r>
                  <a:rPr lang="en-US" altLang="ko-KR" sz="2000" dirty="0">
                    <a:solidFill>
                      <a:srgbClr val="655D5B"/>
                    </a:solidFill>
                    <a:latin typeface="강원교육모두 Light" panose="02020603020101020101" pitchFamily="18" charset="-127"/>
                    <a:ea typeface="강원교육모두 Light" panose="02020603020101020101" pitchFamily="18" charset="-127"/>
                  </a:rPr>
                  <a:t>: </a:t>
                </a:r>
                <a:r>
                  <a:rPr lang="ko-KR" altLang="en-US" sz="2000" dirty="0">
                    <a:solidFill>
                      <a:srgbClr val="655D5B"/>
                    </a:solidFill>
                    <a:latin typeface="강원교육모두 Light" panose="02020603020101020101" pitchFamily="18" charset="-127"/>
                    <a:ea typeface="강원교육모두 Light" panose="02020603020101020101" pitchFamily="18" charset="-127"/>
                  </a:rPr>
                  <a:t>엄격한 체제</a:t>
                </a:r>
                <a:endParaRPr lang="en-US" altLang="ko-KR" sz="2000" dirty="0">
                  <a:solidFill>
                    <a:srgbClr val="655D5B"/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endParaRPr>
              </a:p>
              <a:p>
                <a:pPr algn="just"/>
                <a:endParaRPr lang="en-US" altLang="ko-KR" sz="2000" dirty="0">
                  <a:solidFill>
                    <a:srgbClr val="655D5B"/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endParaRPr>
              </a:p>
              <a:p>
                <a:pPr algn="just"/>
                <a:r>
                  <a:rPr lang="en-US" altLang="ko-KR" sz="2000" dirty="0">
                    <a:solidFill>
                      <a:srgbClr val="655D5B"/>
                    </a:solidFill>
                    <a:latin typeface="강원교육모두 Light" panose="02020603020101020101" pitchFamily="18" charset="-127"/>
                    <a:ea typeface="강원교육모두 Light" panose="02020603020101020101" pitchFamily="18" charset="-127"/>
                  </a:rPr>
                  <a:t>-</a:t>
                </a:r>
                <a:r>
                  <a:rPr lang="ko-KR" altLang="en-US" sz="2000" dirty="0">
                    <a:solidFill>
                      <a:srgbClr val="655D5B"/>
                    </a:solidFill>
                    <a:latin typeface="강원교육모두 Light" panose="02020603020101020101" pitchFamily="18" charset="-127"/>
                    <a:ea typeface="강원교육모두 Light" panose="02020603020101020101" pitchFamily="18" charset="-127"/>
                  </a:rPr>
                  <a:t>메이지시대</a:t>
                </a:r>
                <a:r>
                  <a:rPr lang="en-US" altLang="ko-KR" sz="2000" dirty="0">
                    <a:solidFill>
                      <a:srgbClr val="655D5B"/>
                    </a:solidFill>
                    <a:latin typeface="강원교육모두 Light" panose="02020603020101020101" pitchFamily="18" charset="-127"/>
                    <a:ea typeface="강원교육모두 Light" panose="02020603020101020101" pitchFamily="18" charset="-127"/>
                  </a:rPr>
                  <a:t>: </a:t>
                </a:r>
                <a:r>
                  <a:rPr lang="ko-KR" altLang="en-US" sz="2000" dirty="0" err="1">
                    <a:solidFill>
                      <a:srgbClr val="655D5B"/>
                    </a:solidFill>
                    <a:latin typeface="강원교육모두 Light" panose="02020603020101020101" pitchFamily="18" charset="-127"/>
                    <a:ea typeface="강원교육모두 Light" panose="02020603020101020101" pitchFamily="18" charset="-127"/>
                  </a:rPr>
                  <a:t>메이지유신</a:t>
                </a:r>
                <a:endParaRPr lang="en-US" altLang="ko-KR" sz="2000" dirty="0">
                  <a:solidFill>
                    <a:srgbClr val="655D5B"/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endParaRPr>
              </a:p>
              <a:p>
                <a:pPr algn="just"/>
                <a:r>
                  <a:rPr lang="en-US" altLang="ko-KR" sz="2000" dirty="0">
                    <a:solidFill>
                      <a:srgbClr val="655D5B"/>
                    </a:solidFill>
                    <a:latin typeface="강원교육모두 Light" panose="02020603020101020101" pitchFamily="18" charset="-127"/>
                    <a:ea typeface="강원교육모두 Light" panose="02020603020101020101" pitchFamily="18" charset="-127"/>
                  </a:rPr>
                  <a:t>(</a:t>
                </a:r>
                <a:r>
                  <a:rPr lang="ko-KR" altLang="en-US" sz="2000" dirty="0">
                    <a:solidFill>
                      <a:srgbClr val="655D5B"/>
                    </a:solidFill>
                    <a:latin typeface="강원교육모두 Light" panose="02020603020101020101" pitchFamily="18" charset="-127"/>
                    <a:ea typeface="강원교육모두 Light" panose="02020603020101020101" pitchFamily="18" charset="-127"/>
                  </a:rPr>
                  <a:t>배우의 폐업 및 전업</a:t>
                </a:r>
                <a:r>
                  <a:rPr lang="en-US" altLang="ko-KR" sz="2000" dirty="0">
                    <a:solidFill>
                      <a:srgbClr val="655D5B"/>
                    </a:solidFill>
                    <a:latin typeface="강원교육모두 Light" panose="02020603020101020101" pitchFamily="18" charset="-127"/>
                    <a:ea typeface="강원교육모두 Light" panose="02020603020101020101" pitchFamily="18" charset="-127"/>
                  </a:rPr>
                  <a:t>)</a:t>
                </a:r>
              </a:p>
              <a:p>
                <a:pPr algn="just"/>
                <a:r>
                  <a:rPr lang="ko-KR" altLang="ko-KR" sz="2000" dirty="0">
                    <a:solidFill>
                      <a:srgbClr val="655D5B"/>
                    </a:solidFill>
                    <a:latin typeface="강원교육모두 Light" panose="02020603020101020101" pitchFamily="18" charset="-127"/>
                    <a:ea typeface="강원교육모두 Light" panose="02020603020101020101" pitchFamily="18" charset="-127"/>
                  </a:rPr>
                  <a:t>→</a:t>
                </a:r>
                <a:r>
                  <a:rPr lang="ko-KR" altLang="en-US" sz="2000" dirty="0">
                    <a:solidFill>
                      <a:srgbClr val="655D5B"/>
                    </a:solidFill>
                    <a:latin typeface="강원교육모두 Light" panose="02020603020101020101" pitchFamily="18" charset="-127"/>
                    <a:ea typeface="강원교육모두 Light" panose="02020603020101020101" pitchFamily="18" charset="-127"/>
                  </a:rPr>
                  <a:t>암흑기  </a:t>
                </a:r>
                <a:endParaRPr lang="en-US" altLang="ko-KR" sz="2000" dirty="0">
                  <a:solidFill>
                    <a:srgbClr val="655D5B"/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endParaRPr>
              </a:p>
              <a:p>
                <a:pPr algn="l"/>
                <a:endParaRPr lang="en-US" altLang="ko-KR" sz="2000" dirty="0">
                  <a:solidFill>
                    <a:srgbClr val="554F4D"/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endParaRPr>
              </a:p>
              <a:p>
                <a:pPr algn="l"/>
                <a:r>
                  <a:rPr lang="en-US" altLang="ko-KR" sz="2000" dirty="0">
                    <a:solidFill>
                      <a:srgbClr val="554F4D"/>
                    </a:solidFill>
                    <a:latin typeface="강원교육모두 Light" panose="02020603020101020101" pitchFamily="18" charset="-127"/>
                    <a:ea typeface="강원교육모두 Light" panose="02020603020101020101" pitchFamily="18" charset="-127"/>
                  </a:rPr>
                  <a:t>-</a:t>
                </a:r>
                <a:r>
                  <a:rPr lang="ko-KR" altLang="en-US" sz="2000" dirty="0">
                    <a:solidFill>
                      <a:srgbClr val="554F4D"/>
                    </a:solidFill>
                    <a:latin typeface="강원교육모두 Light" panose="02020603020101020101" pitchFamily="18" charset="-127"/>
                    <a:ea typeface="강원교육모두 Light" panose="02020603020101020101" pitchFamily="18" charset="-127"/>
                  </a:rPr>
                  <a:t>전후 국민의 노력</a:t>
                </a:r>
                <a:endParaRPr lang="en-US" altLang="ko-KR" sz="2000" dirty="0">
                  <a:solidFill>
                    <a:srgbClr val="554F4D"/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endParaRPr>
              </a:p>
              <a:p>
                <a:pPr algn="l"/>
                <a:r>
                  <a:rPr lang="ko-KR" altLang="ko-KR" sz="2000" dirty="0">
                    <a:solidFill>
                      <a:srgbClr val="655D5B"/>
                    </a:solidFill>
                    <a:latin typeface="강원교육모두 Light" panose="02020603020101020101" pitchFamily="18" charset="-127"/>
                    <a:ea typeface="강원교육모두 Light" panose="02020603020101020101" pitchFamily="18" charset="-127"/>
                  </a:rPr>
                  <a:t>→</a:t>
                </a:r>
                <a:r>
                  <a:rPr lang="ko-KR" altLang="en-US" sz="2000" dirty="0">
                    <a:solidFill>
                      <a:srgbClr val="554F4D"/>
                    </a:solidFill>
                    <a:latin typeface="강원교육모두 Light" panose="02020603020101020101" pitchFamily="18" charset="-127"/>
                    <a:ea typeface="강원교육모두 Light" panose="02020603020101020101" pitchFamily="18" charset="-127"/>
                  </a:rPr>
                  <a:t>전통 예능으로 자리잡음 </a:t>
                </a:r>
              </a:p>
              <a:p>
                <a:pPr algn="just"/>
                <a:endParaRPr lang="ko-KR" altLang="en-US" sz="2000" dirty="0">
                  <a:solidFill>
                    <a:srgbClr val="655D5B"/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endParaRPr>
              </a:p>
            </p:txBody>
          </p:sp>
        </p:grpSp>
        <p:pic>
          <p:nvPicPr>
            <p:cNvPr id="31" name="그래픽 30" descr="갈매기형 화살표">
              <a:extLst>
                <a:ext uri="{FF2B5EF4-FFF2-40B4-BE49-F238E27FC236}">
                  <a16:creationId xmlns:a16="http://schemas.microsoft.com/office/drawing/2014/main" id="{C025FAF7-6991-4A6A-A8D8-7958C211AD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338360" y="1442713"/>
              <a:ext cx="523221" cy="523221"/>
            </a:xfrm>
            <a:prstGeom prst="rect">
              <a:avLst/>
            </a:prstGeom>
          </p:spPr>
        </p:pic>
      </p:grpSp>
      <p:grpSp>
        <p:nvGrpSpPr>
          <p:cNvPr id="35" name="그룹 34">
            <a:extLst>
              <a:ext uri="{FF2B5EF4-FFF2-40B4-BE49-F238E27FC236}">
                <a16:creationId xmlns:a16="http://schemas.microsoft.com/office/drawing/2014/main" id="{4C1AEFA6-0DF9-45DB-A96E-BA272D021751}"/>
              </a:ext>
            </a:extLst>
          </p:cNvPr>
          <p:cNvGrpSpPr/>
          <p:nvPr/>
        </p:nvGrpSpPr>
        <p:grpSpPr>
          <a:xfrm>
            <a:off x="5572779" y="1939311"/>
            <a:ext cx="3320303" cy="2686630"/>
            <a:chOff x="5572779" y="1939311"/>
            <a:chExt cx="3320303" cy="2686630"/>
          </a:xfrm>
        </p:grpSpPr>
        <p:grpSp>
          <p:nvGrpSpPr>
            <p:cNvPr id="20" name="그룹 19">
              <a:extLst>
                <a:ext uri="{FF2B5EF4-FFF2-40B4-BE49-F238E27FC236}">
                  <a16:creationId xmlns:a16="http://schemas.microsoft.com/office/drawing/2014/main" id="{EC6E020D-3CC5-4AD8-9405-FD434402F544}"/>
                </a:ext>
              </a:extLst>
            </p:cNvPr>
            <p:cNvGrpSpPr/>
            <p:nvPr/>
          </p:nvGrpSpPr>
          <p:grpSpPr>
            <a:xfrm>
              <a:off x="6105150" y="1939311"/>
              <a:ext cx="2787932" cy="2686630"/>
              <a:chOff x="6105150" y="1939311"/>
              <a:chExt cx="2787932" cy="2686630"/>
            </a:xfrm>
          </p:grpSpPr>
          <p:sp>
            <p:nvSpPr>
              <p:cNvPr id="28" name="직사각형 27">
                <a:extLst>
                  <a:ext uri="{FF2B5EF4-FFF2-40B4-BE49-F238E27FC236}">
                    <a16:creationId xmlns:a16="http://schemas.microsoft.com/office/drawing/2014/main" id="{301CCC5D-304A-40F0-9656-F01AEA4F9102}"/>
                  </a:ext>
                </a:extLst>
              </p:cNvPr>
              <p:cNvSpPr/>
              <p:nvPr/>
            </p:nvSpPr>
            <p:spPr>
              <a:xfrm>
                <a:off x="6111554" y="2686949"/>
                <a:ext cx="2781525" cy="193899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11" name="그룹 10">
                <a:extLst>
                  <a:ext uri="{FF2B5EF4-FFF2-40B4-BE49-F238E27FC236}">
                    <a16:creationId xmlns:a16="http://schemas.microsoft.com/office/drawing/2014/main" id="{B69066B2-646E-4618-B182-29E7A9BA8B0C}"/>
                  </a:ext>
                </a:extLst>
              </p:cNvPr>
              <p:cNvGrpSpPr/>
              <p:nvPr/>
            </p:nvGrpSpPr>
            <p:grpSpPr>
              <a:xfrm>
                <a:off x="6105150" y="1939311"/>
                <a:ext cx="2787932" cy="650235"/>
                <a:chOff x="811411" y="3799840"/>
                <a:chExt cx="2399149" cy="650235"/>
              </a:xfrm>
              <a:solidFill>
                <a:schemeClr val="accent4"/>
              </a:solidFill>
            </p:grpSpPr>
            <p:sp>
              <p:nvSpPr>
                <p:cNvPr id="12" name="직사각형 11">
                  <a:extLst>
                    <a:ext uri="{FF2B5EF4-FFF2-40B4-BE49-F238E27FC236}">
                      <a16:creationId xmlns:a16="http://schemas.microsoft.com/office/drawing/2014/main" id="{C0FF6097-CA36-40DB-B97D-029EFBE1E9A8}"/>
                    </a:ext>
                  </a:extLst>
                </p:cNvPr>
                <p:cNvSpPr/>
                <p:nvPr/>
              </p:nvSpPr>
              <p:spPr>
                <a:xfrm>
                  <a:off x="811411" y="3799840"/>
                  <a:ext cx="2399149" cy="650235"/>
                </a:xfrm>
                <a:prstGeom prst="rect">
                  <a:avLst/>
                </a:prstGeom>
                <a:solidFill>
                  <a:srgbClr val="DE956D"/>
                </a:solidFill>
                <a:ln>
                  <a:solidFill>
                    <a:srgbClr val="DE956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rgbClr val="554F4D"/>
                    </a:solidFill>
                  </a:endParaRPr>
                </a:p>
              </p:txBody>
            </p:sp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65431F23-BFC3-496F-89B7-9679A92FCEB8}"/>
                    </a:ext>
                  </a:extLst>
                </p:cNvPr>
                <p:cNvSpPr txBox="1"/>
                <p:nvPr/>
              </p:nvSpPr>
              <p:spPr>
                <a:xfrm>
                  <a:off x="1393699" y="3863347"/>
                  <a:ext cx="1234570" cy="523220"/>
                </a:xfrm>
                <a:prstGeom prst="rect">
                  <a:avLst/>
                </a:prstGeom>
                <a:solidFill>
                  <a:srgbClr val="DE956D"/>
                </a:solidFill>
                <a:ln>
                  <a:solidFill>
                    <a:srgbClr val="DE956D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ko-KR" altLang="en-US" sz="2800" dirty="0">
                      <a:solidFill>
                        <a:srgbClr val="554F4D"/>
                      </a:solidFill>
                      <a:latin typeface="강원교육모두 Bold" panose="02020603020101020101" pitchFamily="18" charset="-127"/>
                      <a:ea typeface="강원교육모두 Bold" panose="02020603020101020101" pitchFamily="18" charset="-127"/>
                    </a:rPr>
                    <a:t>전국시대</a:t>
                  </a:r>
                </a:p>
              </p:txBody>
            </p:sp>
          </p:grp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B5C6049-F99C-47E8-B7EF-268C17CDECB3}"/>
                  </a:ext>
                </a:extLst>
              </p:cNvPr>
              <p:cNvSpPr txBox="1"/>
              <p:nvPr/>
            </p:nvSpPr>
            <p:spPr>
              <a:xfrm>
                <a:off x="6188409" y="2703853"/>
                <a:ext cx="2673172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altLang="ko-KR" sz="2000" dirty="0">
                    <a:solidFill>
                      <a:srgbClr val="655D5B"/>
                    </a:solidFill>
                    <a:latin typeface="강원교육모두 Light" panose="02020603020101020101" pitchFamily="18" charset="-127"/>
                    <a:ea typeface="강원교육모두 Light" panose="02020603020101020101" pitchFamily="18" charset="-127"/>
                  </a:rPr>
                  <a:t>-</a:t>
                </a:r>
                <a:r>
                  <a:rPr lang="ko-KR" altLang="en-US" sz="2000" dirty="0">
                    <a:solidFill>
                      <a:srgbClr val="655D5B"/>
                    </a:solidFill>
                    <a:latin typeface="강원교육모두 Light" panose="02020603020101020101" pitchFamily="18" charset="-127"/>
                    <a:ea typeface="강원교육모두 Light" panose="02020603020101020101" pitchFamily="18" charset="-127"/>
                  </a:rPr>
                  <a:t>오다 노부나가</a:t>
                </a:r>
                <a:r>
                  <a:rPr lang="en-US" altLang="ko-KR" sz="2000" dirty="0">
                    <a:solidFill>
                      <a:srgbClr val="655D5B"/>
                    </a:solidFill>
                    <a:latin typeface="강원교육모두 Light" panose="02020603020101020101" pitchFamily="18" charset="-127"/>
                    <a:ea typeface="강원교육모두 Light" panose="02020603020101020101" pitchFamily="18" charset="-127"/>
                  </a:rPr>
                  <a:t>/</a:t>
                </a:r>
                <a:r>
                  <a:rPr lang="ko-KR" altLang="en-US" sz="2000" dirty="0" err="1">
                    <a:solidFill>
                      <a:srgbClr val="655D5B"/>
                    </a:solidFill>
                    <a:latin typeface="강원교육모두 Light" panose="02020603020101020101" pitchFamily="18" charset="-127"/>
                    <a:ea typeface="강원교육모두 Light" panose="02020603020101020101" pitchFamily="18" charset="-127"/>
                  </a:rPr>
                  <a:t>도요토미</a:t>
                </a:r>
                <a:r>
                  <a:rPr lang="ko-KR" altLang="en-US" sz="2000" dirty="0">
                    <a:solidFill>
                      <a:srgbClr val="655D5B"/>
                    </a:solidFill>
                    <a:latin typeface="강원교육모두 Light" panose="02020603020101020101" pitchFamily="18" charset="-127"/>
                    <a:ea typeface="강원교육모두 Light" panose="02020603020101020101" pitchFamily="18" charset="-127"/>
                  </a:rPr>
                  <a:t> 히데요시의 지원</a:t>
                </a:r>
                <a:endParaRPr lang="en-US" altLang="ko-KR" sz="2000" dirty="0">
                  <a:solidFill>
                    <a:srgbClr val="655D5B"/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endParaRPr>
              </a:p>
              <a:p>
                <a:pPr algn="just"/>
                <a:endParaRPr lang="en-US" altLang="ko-KR" sz="2000" dirty="0">
                  <a:solidFill>
                    <a:srgbClr val="655D5B"/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endParaRPr>
              </a:p>
              <a:p>
                <a:pPr algn="just"/>
                <a:r>
                  <a:rPr lang="en-US" altLang="ko-KR" sz="2000" dirty="0">
                    <a:solidFill>
                      <a:srgbClr val="655D5B"/>
                    </a:solidFill>
                    <a:latin typeface="강원교육모두 Light" panose="02020603020101020101" pitchFamily="18" charset="-127"/>
                    <a:ea typeface="강원교육모두 Light" panose="02020603020101020101" pitchFamily="18" charset="-127"/>
                  </a:rPr>
                  <a:t>-</a:t>
                </a:r>
                <a:r>
                  <a:rPr lang="ko-KR" altLang="en-US" sz="2000" dirty="0" err="1">
                    <a:solidFill>
                      <a:srgbClr val="655D5B"/>
                    </a:solidFill>
                    <a:latin typeface="강원교육모두 Light" panose="02020603020101020101" pitchFamily="18" charset="-127"/>
                    <a:ea typeface="강원교육모두 Light" panose="02020603020101020101" pitchFamily="18" charset="-127"/>
                  </a:rPr>
                  <a:t>모모야마</a:t>
                </a:r>
                <a:r>
                  <a:rPr lang="ko-KR" altLang="en-US" sz="2000" dirty="0">
                    <a:solidFill>
                      <a:srgbClr val="655D5B"/>
                    </a:solidFill>
                    <a:latin typeface="강원교육모두 Light" panose="02020603020101020101" pitchFamily="18" charset="-127"/>
                    <a:ea typeface="강원교육모두 Light" panose="02020603020101020101" pitchFamily="18" charset="-127"/>
                  </a:rPr>
                  <a:t> 시대</a:t>
                </a:r>
                <a:r>
                  <a:rPr lang="en-US" altLang="ko-KR" sz="2000" dirty="0">
                    <a:solidFill>
                      <a:srgbClr val="655D5B"/>
                    </a:solidFill>
                    <a:latin typeface="강원교육모두 Light" panose="02020603020101020101" pitchFamily="18" charset="-127"/>
                    <a:ea typeface="강원교육모두 Light" panose="02020603020101020101" pitchFamily="18" charset="-127"/>
                  </a:rPr>
                  <a:t>:</a:t>
                </a:r>
                <a:r>
                  <a:rPr lang="ko-KR" altLang="en-US" sz="2000" dirty="0">
                    <a:solidFill>
                      <a:srgbClr val="655D5B"/>
                    </a:solidFill>
                    <a:latin typeface="강원교육모두 Light" panose="02020603020101020101" pitchFamily="18" charset="-127"/>
                    <a:ea typeface="강원교육모두 Light" panose="02020603020101020101" pitchFamily="18" charset="-127"/>
                  </a:rPr>
                  <a:t> </a:t>
                </a:r>
                <a:endParaRPr lang="en-US" altLang="ko-KR" sz="2000" dirty="0">
                  <a:solidFill>
                    <a:srgbClr val="655D5B"/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endParaRPr>
              </a:p>
              <a:p>
                <a:pPr algn="just"/>
                <a:r>
                  <a:rPr lang="ko-KR" altLang="en-US" sz="2000" dirty="0">
                    <a:solidFill>
                      <a:srgbClr val="655D5B"/>
                    </a:solidFill>
                    <a:latin typeface="강원교육모두 Light" panose="02020603020101020101" pitchFamily="18" charset="-127"/>
                    <a:ea typeface="강원교육모두 Light" panose="02020603020101020101" pitchFamily="18" charset="-127"/>
                  </a:rPr>
                  <a:t>더욱 탄탄한 구성으로 발전</a:t>
                </a:r>
              </a:p>
            </p:txBody>
          </p:sp>
        </p:grpSp>
        <p:pic>
          <p:nvPicPr>
            <p:cNvPr id="32" name="그래픽 31" descr="갈매기형 화살표">
              <a:extLst>
                <a:ext uri="{FF2B5EF4-FFF2-40B4-BE49-F238E27FC236}">
                  <a16:creationId xmlns:a16="http://schemas.microsoft.com/office/drawing/2014/main" id="{8A20E247-38F3-4AF2-871A-D48F6351DE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572779" y="2053746"/>
              <a:ext cx="523221" cy="523221"/>
            </a:xfrm>
            <a:prstGeom prst="rect">
              <a:avLst/>
            </a:prstGeom>
          </p:spPr>
        </p:pic>
      </p:grp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68C488AB-80FE-442A-820A-B508F890888B}"/>
              </a:ext>
            </a:extLst>
          </p:cNvPr>
          <p:cNvGrpSpPr/>
          <p:nvPr/>
        </p:nvGrpSpPr>
        <p:grpSpPr>
          <a:xfrm>
            <a:off x="2793995" y="2589546"/>
            <a:ext cx="3311155" cy="3049175"/>
            <a:chOff x="2793995" y="2589546"/>
            <a:chExt cx="3311155" cy="3049175"/>
          </a:xfrm>
        </p:grpSpPr>
        <p:grpSp>
          <p:nvGrpSpPr>
            <p:cNvPr id="19" name="그룹 18">
              <a:extLst>
                <a:ext uri="{FF2B5EF4-FFF2-40B4-BE49-F238E27FC236}">
                  <a16:creationId xmlns:a16="http://schemas.microsoft.com/office/drawing/2014/main" id="{7676D435-0112-4FA0-8F08-EA11D08FB6AC}"/>
                </a:ext>
              </a:extLst>
            </p:cNvPr>
            <p:cNvGrpSpPr/>
            <p:nvPr/>
          </p:nvGrpSpPr>
          <p:grpSpPr>
            <a:xfrm>
              <a:off x="3317218" y="2589546"/>
              <a:ext cx="2787932" cy="3049175"/>
              <a:chOff x="3317218" y="2589546"/>
              <a:chExt cx="2787932" cy="3049175"/>
            </a:xfrm>
          </p:grpSpPr>
          <p:grpSp>
            <p:nvGrpSpPr>
              <p:cNvPr id="8" name="그룹 7">
                <a:extLst>
                  <a:ext uri="{FF2B5EF4-FFF2-40B4-BE49-F238E27FC236}">
                    <a16:creationId xmlns:a16="http://schemas.microsoft.com/office/drawing/2014/main" id="{B9C76754-6343-40EC-BC24-822D375657C5}"/>
                  </a:ext>
                </a:extLst>
              </p:cNvPr>
              <p:cNvGrpSpPr/>
              <p:nvPr/>
            </p:nvGrpSpPr>
            <p:grpSpPr>
              <a:xfrm>
                <a:off x="3317218" y="2589546"/>
                <a:ext cx="2787932" cy="650235"/>
                <a:chOff x="811411" y="3799840"/>
                <a:chExt cx="2399149" cy="650235"/>
              </a:xfrm>
              <a:solidFill>
                <a:schemeClr val="accent4"/>
              </a:solidFill>
            </p:grpSpPr>
            <p:sp>
              <p:nvSpPr>
                <p:cNvPr id="9" name="직사각형 8">
                  <a:extLst>
                    <a:ext uri="{FF2B5EF4-FFF2-40B4-BE49-F238E27FC236}">
                      <a16:creationId xmlns:a16="http://schemas.microsoft.com/office/drawing/2014/main" id="{814A8A45-9FCC-4BA0-B698-F27B764E47CA}"/>
                    </a:ext>
                  </a:extLst>
                </p:cNvPr>
                <p:cNvSpPr/>
                <p:nvPr/>
              </p:nvSpPr>
              <p:spPr>
                <a:xfrm>
                  <a:off x="811411" y="3799840"/>
                  <a:ext cx="2399149" cy="650235"/>
                </a:xfrm>
                <a:prstGeom prst="rect">
                  <a:avLst/>
                </a:prstGeom>
                <a:solidFill>
                  <a:srgbClr val="F2B189"/>
                </a:solidFill>
                <a:ln>
                  <a:solidFill>
                    <a:srgbClr val="F2B18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rgbClr val="554F4D"/>
                    </a:solidFill>
                  </a:endParaRPr>
                </a:p>
              </p:txBody>
            </p:sp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B7573302-11AE-49BF-B59F-279E5162BDF0}"/>
                    </a:ext>
                  </a:extLst>
                </p:cNvPr>
                <p:cNvSpPr txBox="1"/>
                <p:nvPr/>
              </p:nvSpPr>
              <p:spPr>
                <a:xfrm>
                  <a:off x="1243236" y="3863347"/>
                  <a:ext cx="1535499" cy="523220"/>
                </a:xfrm>
                <a:prstGeom prst="rect">
                  <a:avLst/>
                </a:prstGeom>
                <a:solidFill>
                  <a:srgbClr val="F2B189"/>
                </a:solidFill>
                <a:ln>
                  <a:solidFill>
                    <a:srgbClr val="F2B189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ko-KR" altLang="en-US" sz="2800" dirty="0">
                      <a:solidFill>
                        <a:srgbClr val="554F4D"/>
                      </a:solidFill>
                      <a:latin typeface="강원교육모두 Bold" panose="02020603020101020101" pitchFamily="18" charset="-127"/>
                      <a:ea typeface="강원교육모두 Bold" panose="02020603020101020101" pitchFamily="18" charset="-127"/>
                    </a:rPr>
                    <a:t>남북조시대</a:t>
                  </a:r>
                </a:p>
              </p:txBody>
            </p:sp>
          </p:grp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25944E2-8586-4624-9D96-D203141F68BB}"/>
                  </a:ext>
                </a:extLst>
              </p:cNvPr>
              <p:cNvSpPr txBox="1"/>
              <p:nvPr/>
            </p:nvSpPr>
            <p:spPr>
              <a:xfrm>
                <a:off x="3374598" y="3391952"/>
                <a:ext cx="2673172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altLang="ko-KR" sz="2000" dirty="0">
                    <a:solidFill>
                      <a:srgbClr val="655D5B"/>
                    </a:solidFill>
                    <a:latin typeface="강원교육모두 Light" panose="02020603020101020101" pitchFamily="18" charset="-127"/>
                    <a:ea typeface="강원교육모두 Light" panose="02020603020101020101" pitchFamily="18" charset="-127"/>
                  </a:rPr>
                  <a:t>-</a:t>
                </a:r>
                <a:r>
                  <a:rPr lang="ko-KR" altLang="en-US" sz="2000" dirty="0" err="1">
                    <a:solidFill>
                      <a:srgbClr val="655D5B"/>
                    </a:solidFill>
                    <a:latin typeface="강원교육모두 Light" panose="02020603020101020101" pitchFamily="18" charset="-127"/>
                    <a:ea typeface="강원교육모두 Light" panose="02020603020101020101" pitchFamily="18" charset="-127"/>
                  </a:rPr>
                  <a:t>칸아미</a:t>
                </a:r>
                <a:r>
                  <a:rPr lang="en-US" altLang="ko-KR" sz="2000" dirty="0">
                    <a:solidFill>
                      <a:srgbClr val="655D5B"/>
                    </a:solidFill>
                    <a:latin typeface="강원교육모두 Light" panose="02020603020101020101" pitchFamily="18" charset="-127"/>
                    <a:ea typeface="강원교육모두 Light" panose="02020603020101020101" pitchFamily="18" charset="-127"/>
                  </a:rPr>
                  <a:t>: </a:t>
                </a:r>
                <a:r>
                  <a:rPr lang="ko-KR" altLang="en-US" sz="2000" dirty="0">
                    <a:solidFill>
                      <a:srgbClr val="655D5B"/>
                    </a:solidFill>
                    <a:latin typeface="강원교육모두 Light" panose="02020603020101020101" pitchFamily="18" charset="-127"/>
                    <a:ea typeface="강원교육모두 Light" panose="02020603020101020101" pitchFamily="18" charset="-127"/>
                  </a:rPr>
                  <a:t>노에</a:t>
                </a:r>
                <a:r>
                  <a:rPr lang="en-US" altLang="ko-KR" sz="2000" dirty="0">
                    <a:solidFill>
                      <a:srgbClr val="655D5B"/>
                    </a:solidFill>
                    <a:latin typeface="강원교육모두 Light" panose="02020603020101020101" pitchFamily="18" charset="-127"/>
                    <a:ea typeface="강원교육모두 Light" panose="02020603020101020101" pitchFamily="18" charset="-127"/>
                  </a:rPr>
                  <a:t> </a:t>
                </a:r>
                <a:r>
                  <a:rPr lang="ko-KR" altLang="en-US" sz="2000" dirty="0">
                    <a:solidFill>
                      <a:srgbClr val="655D5B"/>
                    </a:solidFill>
                    <a:latin typeface="강원교육모두 Light" panose="02020603020101020101" pitchFamily="18" charset="-127"/>
                    <a:ea typeface="강원교육모두 Light" panose="02020603020101020101" pitchFamily="18" charset="-127"/>
                  </a:rPr>
                  <a:t>유행하는 </a:t>
                </a:r>
                <a:endParaRPr lang="en-US" altLang="ko-KR" sz="2000" dirty="0">
                  <a:solidFill>
                    <a:srgbClr val="655D5B"/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endParaRPr>
              </a:p>
              <a:p>
                <a:pPr algn="just"/>
                <a:r>
                  <a:rPr lang="ko-KR" altLang="en-US" sz="2000" dirty="0">
                    <a:solidFill>
                      <a:srgbClr val="655D5B"/>
                    </a:solidFill>
                    <a:latin typeface="강원교육모두 Light" panose="02020603020101020101" pitchFamily="18" charset="-127"/>
                    <a:ea typeface="강원교육모두 Light" panose="02020603020101020101" pitchFamily="18" charset="-127"/>
                  </a:rPr>
                  <a:t>리듬과 선율을 융합한 인물</a:t>
                </a:r>
                <a:endParaRPr lang="en-US" altLang="ko-KR" sz="2000" dirty="0">
                  <a:solidFill>
                    <a:srgbClr val="655D5B"/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endParaRPr>
              </a:p>
              <a:p>
                <a:pPr algn="just"/>
                <a:endParaRPr lang="en-US" altLang="ko-KR" sz="2000" dirty="0">
                  <a:solidFill>
                    <a:srgbClr val="655D5B"/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endParaRPr>
              </a:p>
              <a:p>
                <a:pPr algn="just"/>
                <a:r>
                  <a:rPr lang="en-US" altLang="ko-KR" sz="2000" dirty="0">
                    <a:solidFill>
                      <a:srgbClr val="655D5B"/>
                    </a:solidFill>
                    <a:latin typeface="강원교육모두 Light" panose="02020603020101020101" pitchFamily="18" charset="-127"/>
                    <a:ea typeface="강원교육모두 Light" panose="02020603020101020101" pitchFamily="18" charset="-127"/>
                  </a:rPr>
                  <a:t>-</a:t>
                </a:r>
                <a:r>
                  <a:rPr lang="ko-KR" altLang="en-US" sz="2000" dirty="0" err="1">
                    <a:solidFill>
                      <a:srgbClr val="655D5B"/>
                    </a:solidFill>
                    <a:latin typeface="강원교육모두 Light" panose="02020603020101020101" pitchFamily="18" charset="-127"/>
                    <a:ea typeface="강원교육모두 Light" panose="02020603020101020101" pitchFamily="18" charset="-127"/>
                  </a:rPr>
                  <a:t>무대예능으로</a:t>
                </a:r>
                <a:r>
                  <a:rPr lang="ko-KR" altLang="en-US" sz="2000" dirty="0">
                    <a:solidFill>
                      <a:srgbClr val="655D5B"/>
                    </a:solidFill>
                    <a:latin typeface="강원교육모두 Light" panose="02020603020101020101" pitchFamily="18" charset="-127"/>
                    <a:ea typeface="강원교육모두 Light" panose="02020603020101020101" pitchFamily="18" charset="-127"/>
                  </a:rPr>
                  <a:t> 대성공</a:t>
                </a:r>
                <a:r>
                  <a:rPr lang="en-US" altLang="ko-KR" sz="2000" dirty="0">
                    <a:solidFill>
                      <a:srgbClr val="655D5B"/>
                    </a:solidFill>
                    <a:latin typeface="강원교육모두 Light" panose="02020603020101020101" pitchFamily="18" charset="-127"/>
                    <a:ea typeface="강원교육모두 Light" panose="02020603020101020101" pitchFamily="18" charset="-127"/>
                  </a:rPr>
                  <a:t>&amp;</a:t>
                </a:r>
              </a:p>
              <a:p>
                <a:pPr algn="just"/>
                <a:r>
                  <a:rPr lang="ko-KR" altLang="en-US" sz="2000" dirty="0">
                    <a:solidFill>
                      <a:srgbClr val="655D5B"/>
                    </a:solidFill>
                    <a:latin typeface="강원교육모두 Light" panose="02020603020101020101" pitchFamily="18" charset="-127"/>
                    <a:ea typeface="강원교육모두 Light" panose="02020603020101020101" pitchFamily="18" charset="-127"/>
                  </a:rPr>
                  <a:t>유행 </a:t>
                </a:r>
                <a:endParaRPr lang="en-US" altLang="ko-KR" sz="2000" dirty="0">
                  <a:solidFill>
                    <a:srgbClr val="655D5B"/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endParaRPr>
              </a:p>
              <a:p>
                <a:pPr algn="just"/>
                <a:endParaRPr lang="en-US" altLang="ko-KR" sz="2000" dirty="0">
                  <a:solidFill>
                    <a:srgbClr val="655D5B"/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endParaRPr>
              </a:p>
              <a:p>
                <a:pPr algn="just"/>
                <a:r>
                  <a:rPr lang="en-US" altLang="ko-KR" sz="2000" dirty="0">
                    <a:solidFill>
                      <a:srgbClr val="655D5B"/>
                    </a:solidFill>
                    <a:latin typeface="강원교육모두 Light" panose="02020603020101020101" pitchFamily="18" charset="-127"/>
                    <a:ea typeface="강원교육모두 Light" panose="02020603020101020101" pitchFamily="18" charset="-127"/>
                  </a:rPr>
                  <a:t>-</a:t>
                </a:r>
                <a:r>
                  <a:rPr lang="ko-KR" altLang="en-US" sz="2000" dirty="0">
                    <a:solidFill>
                      <a:srgbClr val="655D5B"/>
                    </a:solidFill>
                    <a:latin typeface="강원교육모두 Light" panose="02020603020101020101" pitchFamily="18" charset="-127"/>
                    <a:ea typeface="강원교육모두 Light" panose="02020603020101020101" pitchFamily="18" charset="-127"/>
                  </a:rPr>
                  <a:t>사찰의 지원</a:t>
                </a:r>
              </a:p>
            </p:txBody>
          </p:sp>
        </p:grpSp>
        <p:pic>
          <p:nvPicPr>
            <p:cNvPr id="33" name="그래픽 32" descr="갈매기형 화살표">
              <a:extLst>
                <a:ext uri="{FF2B5EF4-FFF2-40B4-BE49-F238E27FC236}">
                  <a16:creationId xmlns:a16="http://schemas.microsoft.com/office/drawing/2014/main" id="{1C96CB68-FA67-4B50-BF27-BFFB3A9B01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793995" y="2655004"/>
              <a:ext cx="523221" cy="523221"/>
            </a:xfrm>
            <a:prstGeom prst="rect">
              <a:avLst/>
            </a:prstGeom>
          </p:spPr>
        </p:pic>
      </p:grp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F1B48D3D-60F3-48B4-BFBD-ADE575E07EDE}"/>
              </a:ext>
            </a:extLst>
          </p:cNvPr>
          <p:cNvSpPr/>
          <p:nvPr/>
        </p:nvSpPr>
        <p:spPr>
          <a:xfrm>
            <a:off x="-5" y="-1"/>
            <a:ext cx="86586" cy="687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8" name="그래픽 17" descr="꽃의 작은 배열">
            <a:extLst>
              <a:ext uri="{FF2B5EF4-FFF2-40B4-BE49-F238E27FC236}">
                <a16:creationId xmlns:a16="http://schemas.microsoft.com/office/drawing/2014/main" id="{2EEC3707-E123-4A18-84E0-17C81B63A4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80243" y="416057"/>
            <a:ext cx="2954140" cy="2954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7877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1C2A5CB6-509E-4BDD-AF92-C1B2290457EE}"/>
              </a:ext>
            </a:extLst>
          </p:cNvPr>
          <p:cNvCxnSpPr>
            <a:cxnSpLocks/>
          </p:cNvCxnSpPr>
          <p:nvPr/>
        </p:nvCxnSpPr>
        <p:spPr>
          <a:xfrm>
            <a:off x="622300" y="1143000"/>
            <a:ext cx="11569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45A5B82-5CCC-4A00-B9DD-C58D174766AA}"/>
              </a:ext>
            </a:extLst>
          </p:cNvPr>
          <p:cNvSpPr txBox="1"/>
          <p:nvPr/>
        </p:nvSpPr>
        <p:spPr>
          <a:xfrm>
            <a:off x="811411" y="350594"/>
            <a:ext cx="17764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ko-KR" altLang="en-US" sz="3600" dirty="0">
                <a:solidFill>
                  <a:srgbClr val="554F4D"/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노의 특징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AB74CB-F4B7-408A-9AD9-CD3871E03EC6}"/>
              </a:ext>
            </a:extLst>
          </p:cNvPr>
          <p:cNvSpPr txBox="1"/>
          <p:nvPr/>
        </p:nvSpPr>
        <p:spPr>
          <a:xfrm>
            <a:off x="811411" y="92891"/>
            <a:ext cx="5581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ko-KR" sz="1100" dirty="0">
                <a:solidFill>
                  <a:srgbClr val="554F4D"/>
                </a:solidFill>
              </a:rPr>
              <a:t>Part 1</a:t>
            </a:r>
            <a:endParaRPr lang="ko-KR" altLang="en-US" sz="1100" dirty="0">
              <a:solidFill>
                <a:srgbClr val="554F4D"/>
              </a:solidFill>
            </a:endParaRPr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A4A34A51-821B-457B-A675-39A18DC8E750}"/>
              </a:ext>
            </a:extLst>
          </p:cNvPr>
          <p:cNvGrpSpPr/>
          <p:nvPr/>
        </p:nvGrpSpPr>
        <p:grpSpPr>
          <a:xfrm>
            <a:off x="1229360" y="4941740"/>
            <a:ext cx="10380713" cy="914400"/>
            <a:chOff x="1229360" y="4941740"/>
            <a:chExt cx="10380713" cy="914400"/>
          </a:xfrm>
        </p:grpSpPr>
        <p:pic>
          <p:nvPicPr>
            <p:cNvPr id="26" name="그래픽 25" descr="배지 체크 표시1">
              <a:extLst>
                <a:ext uri="{FF2B5EF4-FFF2-40B4-BE49-F238E27FC236}">
                  <a16:creationId xmlns:a16="http://schemas.microsoft.com/office/drawing/2014/main" id="{B078BB3F-B0DE-447E-8504-FC526134043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29360" y="4941740"/>
              <a:ext cx="914400" cy="914400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8CB404B-6AB8-4E0A-B312-5319C38C963B}"/>
                </a:ext>
              </a:extLst>
            </p:cNvPr>
            <p:cNvSpPr txBox="1"/>
            <p:nvPr/>
          </p:nvSpPr>
          <p:spPr>
            <a:xfrm>
              <a:off x="2268486" y="5109149"/>
              <a:ext cx="9341587" cy="5346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ko-KR" altLang="en-US" sz="2800" dirty="0" err="1">
                  <a:solidFill>
                    <a:srgbClr val="655D5B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노멘</a:t>
              </a:r>
              <a:r>
                <a:rPr lang="en-US" altLang="ko-KR" sz="2800" dirty="0">
                  <a:solidFill>
                    <a:srgbClr val="655D5B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: </a:t>
              </a:r>
              <a:r>
                <a:rPr lang="ko-KR" altLang="en-US" sz="2800" dirty="0">
                  <a:solidFill>
                    <a:srgbClr val="655D5B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노에서 사용하는 가면</a:t>
              </a:r>
              <a:endParaRPr lang="en-US" altLang="ko-KR" sz="2800" dirty="0">
                <a:solidFill>
                  <a:srgbClr val="655D5B"/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endParaRPr>
            </a:p>
          </p:txBody>
        </p:sp>
      </p:grpSp>
      <p:grpSp>
        <p:nvGrpSpPr>
          <p:cNvPr id="8" name="그룹 7">
            <a:extLst>
              <a:ext uri="{FF2B5EF4-FFF2-40B4-BE49-F238E27FC236}">
                <a16:creationId xmlns:a16="http://schemas.microsoft.com/office/drawing/2014/main" id="{5A07B94D-5769-4538-A1E9-5ED534741DC7}"/>
              </a:ext>
            </a:extLst>
          </p:cNvPr>
          <p:cNvGrpSpPr/>
          <p:nvPr/>
        </p:nvGrpSpPr>
        <p:grpSpPr>
          <a:xfrm>
            <a:off x="1229360" y="3429000"/>
            <a:ext cx="10380713" cy="1060762"/>
            <a:chOff x="1229360" y="3429000"/>
            <a:chExt cx="10380713" cy="1060762"/>
          </a:xfrm>
        </p:grpSpPr>
        <p:pic>
          <p:nvPicPr>
            <p:cNvPr id="25" name="그래픽 24" descr="배지 체크 표시1">
              <a:extLst>
                <a:ext uri="{FF2B5EF4-FFF2-40B4-BE49-F238E27FC236}">
                  <a16:creationId xmlns:a16="http://schemas.microsoft.com/office/drawing/2014/main" id="{CA992483-C964-4113-9BFF-7029AFCBCC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29360" y="3429000"/>
              <a:ext cx="914400" cy="914400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0EC5379-0130-4AB0-9E24-EF4B4BB1A3C9}"/>
                </a:ext>
              </a:extLst>
            </p:cNvPr>
            <p:cNvSpPr txBox="1"/>
            <p:nvPr/>
          </p:nvSpPr>
          <p:spPr>
            <a:xfrm>
              <a:off x="2268486" y="3437999"/>
              <a:ext cx="9341587" cy="10517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ko-KR" sz="2800" dirty="0">
                  <a:solidFill>
                    <a:srgbClr val="655D5B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-</a:t>
              </a:r>
              <a:r>
                <a:rPr lang="ko-KR" altLang="en-US" sz="2800" dirty="0">
                  <a:solidFill>
                    <a:srgbClr val="655D5B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음악</a:t>
              </a:r>
              <a:r>
                <a:rPr lang="en-US" altLang="ko-KR" sz="2800" dirty="0">
                  <a:solidFill>
                    <a:srgbClr val="655D5B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: </a:t>
              </a:r>
              <a:r>
                <a:rPr lang="ko-KR" altLang="en-US" sz="2800" dirty="0">
                  <a:solidFill>
                    <a:srgbClr val="655D5B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피리</a:t>
              </a:r>
              <a:r>
                <a:rPr lang="en-US" altLang="ko-KR" sz="2800" dirty="0">
                  <a:solidFill>
                    <a:srgbClr val="655D5B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, </a:t>
              </a:r>
              <a:r>
                <a:rPr lang="ko-KR" altLang="en-US" sz="2800" dirty="0">
                  <a:solidFill>
                    <a:srgbClr val="655D5B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소고</a:t>
              </a:r>
              <a:r>
                <a:rPr lang="en-US" altLang="ko-KR" sz="2800" dirty="0">
                  <a:solidFill>
                    <a:srgbClr val="655D5B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, </a:t>
              </a:r>
              <a:r>
                <a:rPr lang="ko-KR" altLang="en-US" sz="2800" dirty="0">
                  <a:solidFill>
                    <a:srgbClr val="655D5B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대고</a:t>
              </a:r>
              <a:r>
                <a:rPr lang="en-US" altLang="ko-KR" sz="2800" dirty="0">
                  <a:solidFill>
                    <a:srgbClr val="655D5B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, </a:t>
              </a:r>
              <a:r>
                <a:rPr lang="ko-KR" altLang="en-US" sz="2800" dirty="0">
                  <a:solidFill>
                    <a:srgbClr val="655D5B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북</a:t>
              </a:r>
              <a:endParaRPr lang="en-US" altLang="ko-KR" sz="2800" dirty="0">
                <a:solidFill>
                  <a:srgbClr val="655D5B"/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endParaRPr>
            </a:p>
            <a:p>
              <a:pPr algn="just">
                <a:lnSpc>
                  <a:spcPct val="120000"/>
                </a:lnSpc>
              </a:pPr>
              <a:r>
                <a:rPr lang="en-US" altLang="ko-KR" sz="2800" dirty="0">
                  <a:solidFill>
                    <a:srgbClr val="655D5B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-</a:t>
              </a:r>
              <a:r>
                <a:rPr lang="ko-KR" altLang="en-US" sz="2800" dirty="0" err="1">
                  <a:solidFill>
                    <a:srgbClr val="655D5B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지우타이</a:t>
              </a:r>
              <a:r>
                <a:rPr lang="en-US" altLang="ko-KR" sz="2800" dirty="0">
                  <a:solidFill>
                    <a:srgbClr val="655D5B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: </a:t>
              </a:r>
              <a:r>
                <a:rPr lang="ko-KR" altLang="en-US" sz="2800" dirty="0">
                  <a:solidFill>
                    <a:srgbClr val="655D5B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여러 사람이 창을 하는 노래</a:t>
              </a:r>
              <a:endParaRPr lang="en-US" altLang="ko-KR" sz="2800" dirty="0">
                <a:solidFill>
                  <a:srgbClr val="655D5B"/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endParaRPr>
            </a:p>
          </p:txBody>
        </p:sp>
      </p:grp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2C96F192-B464-4F15-9A32-37041458C83B}"/>
              </a:ext>
            </a:extLst>
          </p:cNvPr>
          <p:cNvSpPr/>
          <p:nvPr/>
        </p:nvSpPr>
        <p:spPr>
          <a:xfrm>
            <a:off x="-5" y="-1"/>
            <a:ext cx="86586" cy="687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41921B89-7ED2-40A4-AB2F-A7469B7BCAB9}"/>
              </a:ext>
            </a:extLst>
          </p:cNvPr>
          <p:cNvGrpSpPr/>
          <p:nvPr/>
        </p:nvGrpSpPr>
        <p:grpSpPr>
          <a:xfrm>
            <a:off x="1229360" y="1916260"/>
            <a:ext cx="10255987" cy="914400"/>
            <a:chOff x="1229360" y="1916260"/>
            <a:chExt cx="10255987" cy="914400"/>
          </a:xfrm>
        </p:grpSpPr>
        <p:pic>
          <p:nvPicPr>
            <p:cNvPr id="4" name="그래픽 3" descr="배지 체크 표시1">
              <a:extLst>
                <a:ext uri="{FF2B5EF4-FFF2-40B4-BE49-F238E27FC236}">
                  <a16:creationId xmlns:a16="http://schemas.microsoft.com/office/drawing/2014/main" id="{0CB374E3-98FB-4E1F-8974-FA039956DA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29360" y="1916260"/>
              <a:ext cx="914400" cy="91440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7E7B752-7C31-4CD0-B0EB-EFE02ACCF8F2}"/>
                </a:ext>
              </a:extLst>
            </p:cNvPr>
            <p:cNvSpPr txBox="1"/>
            <p:nvPr/>
          </p:nvSpPr>
          <p:spPr>
            <a:xfrm>
              <a:off x="2143760" y="2172997"/>
              <a:ext cx="9341587" cy="5346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ko-KR" sz="2800" dirty="0">
                  <a:solidFill>
                    <a:srgbClr val="655D5B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 </a:t>
              </a:r>
              <a:r>
                <a:rPr lang="ko-KR" altLang="en-US" sz="2800" dirty="0">
                  <a:solidFill>
                    <a:srgbClr val="655D5B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내용</a:t>
              </a:r>
              <a:r>
                <a:rPr lang="en-US" altLang="ko-KR" sz="2800" dirty="0">
                  <a:solidFill>
                    <a:srgbClr val="655D5B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: </a:t>
              </a:r>
              <a:r>
                <a:rPr lang="ko-KR" altLang="en-US" sz="2800" dirty="0" err="1">
                  <a:solidFill>
                    <a:srgbClr val="655D5B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겐자이노</a:t>
              </a:r>
              <a:r>
                <a:rPr lang="en-US" altLang="ko-KR" sz="2800" dirty="0">
                  <a:solidFill>
                    <a:srgbClr val="655D5B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,</a:t>
              </a:r>
              <a:r>
                <a:rPr lang="ko-KR" altLang="en-US" sz="2800" dirty="0">
                  <a:solidFill>
                    <a:srgbClr val="655D5B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 </a:t>
              </a:r>
              <a:r>
                <a:rPr lang="ko-KR" altLang="en-US" sz="2800" dirty="0" err="1">
                  <a:solidFill>
                    <a:srgbClr val="655D5B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무겐노</a:t>
              </a:r>
              <a:endParaRPr lang="ko-KR" altLang="en-US" sz="2800" dirty="0">
                <a:solidFill>
                  <a:srgbClr val="655D5B"/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endParaRPr>
            </a:p>
          </p:txBody>
        </p:sp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915531B8-7CE5-40BF-B695-A03C9BB911D5}"/>
              </a:ext>
            </a:extLst>
          </p:cNvPr>
          <p:cNvGrpSpPr/>
          <p:nvPr/>
        </p:nvGrpSpPr>
        <p:grpSpPr>
          <a:xfrm>
            <a:off x="7667065" y="2307326"/>
            <a:ext cx="4166347" cy="3374405"/>
            <a:chOff x="7667065" y="2307326"/>
            <a:chExt cx="4166347" cy="3374405"/>
          </a:xfrm>
        </p:grpSpPr>
        <p:pic>
          <p:nvPicPr>
            <p:cNvPr id="5" name="그림 4" descr="텍스트, 바닥, 입은이(가) 표시된 사진&#10;&#10;자동 생성된 설명">
              <a:extLst>
                <a:ext uri="{FF2B5EF4-FFF2-40B4-BE49-F238E27FC236}">
                  <a16:creationId xmlns:a16="http://schemas.microsoft.com/office/drawing/2014/main" id="{9632E3A2-5B88-4F16-9D1D-B94B3830ED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7881" y="2307326"/>
              <a:ext cx="3862192" cy="281940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0C0040A-EFA7-4E6A-B4EA-2AF1B581BA5E}"/>
                </a:ext>
              </a:extLst>
            </p:cNvPr>
            <p:cNvSpPr txBox="1"/>
            <p:nvPr/>
          </p:nvSpPr>
          <p:spPr>
            <a:xfrm>
              <a:off x="7667065" y="5220066"/>
              <a:ext cx="416634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altLang="ko-KR" sz="1200" dirty="0">
                  <a:solidFill>
                    <a:srgbClr val="554F4D"/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(</a:t>
              </a:r>
              <a:r>
                <a:rPr lang="ko-KR" altLang="en-US" sz="1200" dirty="0">
                  <a:solidFill>
                    <a:srgbClr val="554F4D"/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사진 출처</a:t>
              </a:r>
              <a:r>
                <a:rPr lang="en-US" altLang="ko-KR" sz="1200" dirty="0">
                  <a:solidFill>
                    <a:srgbClr val="554F4D"/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:https://heritage.unesco.or.kr/wp-content/uploads/2019/02/hd10_218_i1-600x438.jpg)</a:t>
              </a:r>
              <a:endParaRPr lang="ko-KR" altLang="en-US" sz="1200" dirty="0">
                <a:solidFill>
                  <a:srgbClr val="554F4D"/>
                </a:solidFill>
                <a:latin typeface="강원교육모두 Light" panose="02020603020101020101" pitchFamily="18" charset="-127"/>
                <a:ea typeface="강원교육모두 Light" panose="0202060302010102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60385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1C2A5CB6-509E-4BDD-AF92-C1B2290457EE}"/>
              </a:ext>
            </a:extLst>
          </p:cNvPr>
          <p:cNvCxnSpPr>
            <a:cxnSpLocks/>
          </p:cNvCxnSpPr>
          <p:nvPr/>
        </p:nvCxnSpPr>
        <p:spPr>
          <a:xfrm>
            <a:off x="622300" y="1143000"/>
            <a:ext cx="11569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45A5B82-5CCC-4A00-B9DD-C58D174766AA}"/>
              </a:ext>
            </a:extLst>
          </p:cNvPr>
          <p:cNvSpPr txBox="1"/>
          <p:nvPr/>
        </p:nvSpPr>
        <p:spPr>
          <a:xfrm>
            <a:off x="811411" y="350594"/>
            <a:ext cx="27927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ko-KR" altLang="en-US" sz="3600" dirty="0">
                <a:solidFill>
                  <a:srgbClr val="554F4D"/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노의 특징</a:t>
            </a:r>
            <a:r>
              <a:rPr lang="en-US" altLang="ko-KR" sz="3600" dirty="0">
                <a:solidFill>
                  <a:srgbClr val="554F4D"/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-</a:t>
            </a:r>
            <a:r>
              <a:rPr lang="ko-KR" altLang="en-US" sz="3600" dirty="0">
                <a:solidFill>
                  <a:srgbClr val="554F4D"/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내용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AB74CB-F4B7-408A-9AD9-CD3871E03EC6}"/>
              </a:ext>
            </a:extLst>
          </p:cNvPr>
          <p:cNvSpPr txBox="1"/>
          <p:nvPr/>
        </p:nvSpPr>
        <p:spPr>
          <a:xfrm>
            <a:off x="811411" y="92891"/>
            <a:ext cx="5581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ko-KR" sz="1100" dirty="0">
                <a:solidFill>
                  <a:srgbClr val="554F4D"/>
                </a:solidFill>
              </a:rPr>
              <a:t>Part 1</a:t>
            </a:r>
            <a:endParaRPr lang="ko-KR" altLang="en-US" sz="1100" dirty="0">
              <a:solidFill>
                <a:srgbClr val="554F4D"/>
              </a:solidFill>
            </a:endParaRPr>
          </a:p>
        </p:txBody>
      </p:sp>
      <p:graphicFrame>
        <p:nvGraphicFramePr>
          <p:cNvPr id="25" name="표 24">
            <a:extLst>
              <a:ext uri="{FF2B5EF4-FFF2-40B4-BE49-F238E27FC236}">
                <a16:creationId xmlns:a16="http://schemas.microsoft.com/office/drawing/2014/main" id="{4892AB57-BFC2-4C8F-8FA5-D146650649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6123748"/>
              </p:ext>
            </p:extLst>
          </p:nvPr>
        </p:nvGraphicFramePr>
        <p:xfrm>
          <a:off x="811411" y="2719998"/>
          <a:ext cx="10887530" cy="34826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437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437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043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800" b="1" dirty="0" err="1">
                          <a:solidFill>
                            <a:srgbClr val="554F4D"/>
                          </a:solidFill>
                          <a:latin typeface="강원교육모두 Bold" panose="02020603020101020101" pitchFamily="18" charset="-127"/>
                          <a:ea typeface="강원교육모두 Bold" panose="02020603020101020101" pitchFamily="18" charset="-127"/>
                          <a:cs typeface="Arial" panose="020B0604020202020204" pitchFamily="34" charset="0"/>
                        </a:rPr>
                        <a:t>겐자이노</a:t>
                      </a:r>
                      <a:endParaRPr lang="ko-KR" altLang="en-US" sz="2800" b="1" dirty="0">
                        <a:solidFill>
                          <a:srgbClr val="554F4D"/>
                        </a:solidFill>
                        <a:latin typeface="강원교육모두 Bold" panose="02020603020101020101" pitchFamily="18" charset="-127"/>
                        <a:ea typeface="강원교육모두 Bold" panose="02020603020101020101" pitchFamily="18" charset="-127"/>
                        <a:cs typeface="Arial" panose="020B0604020202020204" pitchFamily="34" charset="0"/>
                      </a:endParaRPr>
                    </a:p>
                  </a:txBody>
                  <a:tcPr marL="97914" marR="97914" marT="48957" marB="48957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9E2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800" b="1" dirty="0" err="1">
                          <a:solidFill>
                            <a:srgbClr val="554F4D"/>
                          </a:solidFill>
                          <a:latin typeface="강원교육모두 Bold" panose="02020603020101020101" pitchFamily="18" charset="-127"/>
                          <a:ea typeface="강원교육모두 Bold" panose="02020603020101020101" pitchFamily="18" charset="-127"/>
                          <a:cs typeface="Arial" panose="020B0604020202020204" pitchFamily="34" charset="0"/>
                        </a:rPr>
                        <a:t>무겐노</a:t>
                      </a:r>
                      <a:endParaRPr lang="ko-KR" altLang="en-US" sz="2800" b="1" dirty="0">
                        <a:solidFill>
                          <a:srgbClr val="554F4D"/>
                        </a:solidFill>
                        <a:latin typeface="강원교육모두 Bold" panose="02020603020101020101" pitchFamily="18" charset="-127"/>
                        <a:ea typeface="강원교육모두 Bold" panose="02020603020101020101" pitchFamily="18" charset="-127"/>
                        <a:cs typeface="Arial" panose="020B0604020202020204" pitchFamily="34" charset="0"/>
                      </a:endParaRPr>
                    </a:p>
                  </a:txBody>
                  <a:tcPr marL="97914" marR="97914" marT="48957" marB="48957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9E2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021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강원교육모두 Light" panose="02020603020101020101" pitchFamily="18" charset="-127"/>
                          <a:ea typeface="강원교육모두 Light" panose="02020603020101020101" pitchFamily="18" charset="-127"/>
                          <a:cs typeface="Arial" panose="020B0604020202020204" pitchFamily="34" charset="0"/>
                        </a:rPr>
                        <a:t>-</a:t>
                      </a:r>
                      <a:r>
                        <a:rPr lang="ko-KR" altLang="en-US" sz="2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강원교육모두 Light" panose="02020603020101020101" pitchFamily="18" charset="-127"/>
                          <a:ea typeface="강원교육모두 Light" panose="02020603020101020101" pitchFamily="18" charset="-127"/>
                          <a:cs typeface="Arial" panose="020B0604020202020204" pitchFamily="34" charset="0"/>
                        </a:rPr>
                        <a:t>현실</a:t>
                      </a:r>
                      <a:r>
                        <a:rPr lang="en-US" altLang="ko-KR" sz="2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강원교육모두 Light" panose="02020603020101020101" pitchFamily="18" charset="-127"/>
                          <a:ea typeface="강원교육모두 Light" panose="02020603020101020101" pitchFamily="18" charset="-127"/>
                          <a:cs typeface="Arial" panose="020B0604020202020204" pitchFamily="34" charset="0"/>
                        </a:rPr>
                        <a:t>, </a:t>
                      </a:r>
                      <a:r>
                        <a:rPr lang="ko-KR" altLang="en-US" sz="2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강원교육모두 Light" panose="02020603020101020101" pitchFamily="18" charset="-127"/>
                          <a:ea typeface="강원교육모두 Light" panose="02020603020101020101" pitchFamily="18" charset="-127"/>
                          <a:cs typeface="Arial" panose="020B0604020202020204" pitchFamily="34" charset="0"/>
                        </a:rPr>
                        <a:t>인간세계에서 일어나는 사건</a:t>
                      </a:r>
                      <a:endParaRPr lang="en-US" altLang="ko-KR" sz="2400" dirty="0">
                        <a:solidFill>
                          <a:schemeClr val="bg2">
                            <a:lumMod val="25000"/>
                          </a:schemeClr>
                        </a:solidFill>
                        <a:latin typeface="강원교육모두 Light" panose="02020603020101020101" pitchFamily="18" charset="-127"/>
                        <a:ea typeface="강원교육모두 Light" panose="02020603020101020101" pitchFamily="18" charset="-127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2400" dirty="0">
                        <a:solidFill>
                          <a:schemeClr val="bg2">
                            <a:lumMod val="25000"/>
                          </a:schemeClr>
                        </a:solidFill>
                        <a:latin typeface="강원교육모두 Light" panose="02020603020101020101" pitchFamily="18" charset="-127"/>
                        <a:ea typeface="강원교육모두 Light" panose="02020603020101020101" pitchFamily="18" charset="-127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강원교육모두 Light" panose="02020603020101020101" pitchFamily="18" charset="-127"/>
                          <a:ea typeface="강원교육모두 Light" panose="02020603020101020101" pitchFamily="18" charset="-127"/>
                          <a:cs typeface="Arial" panose="020B0604020202020204" pitchFamily="34" charset="0"/>
                        </a:rPr>
                        <a:t>-</a:t>
                      </a:r>
                      <a:r>
                        <a:rPr lang="ko-KR" altLang="en-US" sz="2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강원교육모두 Light" panose="02020603020101020101" pitchFamily="18" charset="-127"/>
                          <a:ea typeface="강원교육모두 Light" panose="02020603020101020101" pitchFamily="18" charset="-127"/>
                          <a:cs typeface="Arial" panose="020B0604020202020204" pitchFamily="34" charset="0"/>
                        </a:rPr>
                        <a:t>설정</a:t>
                      </a:r>
                      <a:r>
                        <a:rPr lang="en-US" altLang="ko-KR" sz="2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강원교육모두 Light" panose="02020603020101020101" pitchFamily="18" charset="-127"/>
                          <a:ea typeface="강원교육모두 Light" panose="02020603020101020101" pitchFamily="18" charset="-127"/>
                          <a:cs typeface="Arial" panose="020B0604020202020204" pitchFamily="34" charset="0"/>
                        </a:rPr>
                        <a:t>: </a:t>
                      </a:r>
                      <a:r>
                        <a:rPr lang="ko-KR" altLang="en-US" sz="2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강원교육모두 Light" panose="02020603020101020101" pitchFamily="18" charset="-127"/>
                          <a:ea typeface="강원교육모두 Light" panose="02020603020101020101" pitchFamily="18" charset="-127"/>
                          <a:cs typeface="Arial" panose="020B0604020202020204" pitchFamily="34" charset="0"/>
                        </a:rPr>
                        <a:t>모든 등장인물은 살아있는 사람</a:t>
                      </a:r>
                    </a:p>
                  </a:txBody>
                  <a:tcPr marL="97914" marR="97914" marT="48957" marB="48957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강원교육모두 Light" panose="02020603020101020101" pitchFamily="18" charset="-127"/>
                          <a:ea typeface="강원교육모두 Light" panose="02020603020101020101" pitchFamily="18" charset="-127"/>
                          <a:cs typeface="Arial" panose="020B0604020202020204" pitchFamily="34" charset="0"/>
                        </a:rPr>
                        <a:t>-</a:t>
                      </a:r>
                      <a:r>
                        <a:rPr lang="ko-KR" altLang="en-US" sz="2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강원교육모두 Light" panose="02020603020101020101" pitchFamily="18" charset="-127"/>
                          <a:ea typeface="강원교육모두 Light" panose="02020603020101020101" pitchFamily="18" charset="-127"/>
                          <a:cs typeface="Arial" panose="020B0604020202020204" pitchFamily="34" charset="0"/>
                        </a:rPr>
                        <a:t>초자연적인 것과 관련된 사건</a:t>
                      </a:r>
                      <a:endParaRPr lang="en-US" altLang="ko-KR" sz="2400" dirty="0">
                        <a:solidFill>
                          <a:schemeClr val="bg2">
                            <a:lumMod val="25000"/>
                          </a:schemeClr>
                        </a:solidFill>
                        <a:latin typeface="강원교육모두 Light" panose="02020603020101020101" pitchFamily="18" charset="-127"/>
                        <a:ea typeface="강원교육모두 Light" panose="02020603020101020101" pitchFamily="18" charset="-127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2400" dirty="0">
                        <a:solidFill>
                          <a:schemeClr val="bg2">
                            <a:lumMod val="25000"/>
                          </a:schemeClr>
                        </a:solidFill>
                        <a:latin typeface="강원교육모두 Light" panose="02020603020101020101" pitchFamily="18" charset="-127"/>
                        <a:ea typeface="강원교육모두 Light" panose="02020603020101020101" pitchFamily="18" charset="-127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강원교육모두 Light" panose="02020603020101020101" pitchFamily="18" charset="-127"/>
                          <a:ea typeface="강원교육모두 Light" panose="02020603020101020101" pitchFamily="18" charset="-127"/>
                          <a:cs typeface="Arial" panose="020B0604020202020204" pitchFamily="34" charset="0"/>
                        </a:rPr>
                        <a:t>-</a:t>
                      </a:r>
                      <a:r>
                        <a:rPr lang="ko-KR" altLang="en-US" sz="2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강원교육모두 Light" panose="02020603020101020101" pitchFamily="18" charset="-127"/>
                          <a:ea typeface="강원교육모두 Light" panose="02020603020101020101" pitchFamily="18" charset="-127"/>
                          <a:cs typeface="Arial" panose="020B0604020202020204" pitchFamily="34" charset="0"/>
                        </a:rPr>
                        <a:t>설정</a:t>
                      </a:r>
                      <a:r>
                        <a:rPr lang="en-US" altLang="ko-KR" sz="2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강원교육모두 Light" panose="02020603020101020101" pitchFamily="18" charset="-127"/>
                          <a:ea typeface="강원교육모두 Light" panose="02020603020101020101" pitchFamily="18" charset="-127"/>
                          <a:cs typeface="Arial" panose="020B0604020202020204" pitchFamily="34" charset="0"/>
                        </a:rPr>
                        <a:t>: </a:t>
                      </a:r>
                      <a:r>
                        <a:rPr lang="ko-KR" altLang="en-US" sz="2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강원교육모두 Light" panose="02020603020101020101" pitchFamily="18" charset="-127"/>
                          <a:ea typeface="강원교육모두 Light" panose="02020603020101020101" pitchFamily="18" charset="-127"/>
                          <a:cs typeface="Arial" panose="020B0604020202020204" pitchFamily="34" charset="0"/>
                        </a:rPr>
                        <a:t>죽은 사람이 나그네나 스님에게 자신의 이야기를 들려줌</a:t>
                      </a:r>
                      <a:r>
                        <a:rPr lang="en-US" altLang="ko-KR" sz="2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강원교육모두 Light" panose="02020603020101020101" pitchFamily="18" charset="-127"/>
                          <a:ea typeface="강원교육모두 Light" panose="02020603020101020101" pitchFamily="18" charset="-127"/>
                          <a:cs typeface="Arial" panose="020B0604020202020204" pitchFamily="34" charset="0"/>
                        </a:rPr>
                        <a:t>(</a:t>
                      </a:r>
                      <a:r>
                        <a:rPr lang="ko-KR" altLang="en-US" sz="2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강원교육모두 Light" panose="02020603020101020101" pitchFamily="18" charset="-127"/>
                          <a:ea typeface="강원교육모두 Light" panose="02020603020101020101" pitchFamily="18" charset="-127"/>
                          <a:cs typeface="Arial" panose="020B0604020202020204" pitchFamily="34" charset="0"/>
                        </a:rPr>
                        <a:t>이후 사라짐</a:t>
                      </a:r>
                      <a:r>
                        <a:rPr lang="en-US" altLang="ko-KR" sz="2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강원교육모두 Light" panose="02020603020101020101" pitchFamily="18" charset="-127"/>
                          <a:ea typeface="강원교육모두 Light" panose="02020603020101020101" pitchFamily="18" charset="-127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2400" dirty="0">
                        <a:solidFill>
                          <a:schemeClr val="bg2">
                            <a:lumMod val="25000"/>
                          </a:schemeClr>
                        </a:solidFill>
                        <a:latin typeface="강원교육모두 Light" panose="02020603020101020101" pitchFamily="18" charset="-127"/>
                        <a:ea typeface="강원교육모두 Light" panose="02020603020101020101" pitchFamily="18" charset="-127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강원교육모두 Light" panose="02020603020101020101" pitchFamily="18" charset="-127"/>
                          <a:ea typeface="강원교육모두 Light" panose="02020603020101020101" pitchFamily="18" charset="-127"/>
                          <a:cs typeface="Arial" panose="020B0604020202020204" pitchFamily="34" charset="0"/>
                        </a:rPr>
                        <a:t>회상을 거쳐 죽은 이의 원한 해소</a:t>
                      </a:r>
                    </a:p>
                  </a:txBody>
                  <a:tcPr marL="97914" marR="97914" marT="48957" marB="48957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직사각형 7">
            <a:extLst>
              <a:ext uri="{FF2B5EF4-FFF2-40B4-BE49-F238E27FC236}">
                <a16:creationId xmlns:a16="http://schemas.microsoft.com/office/drawing/2014/main" id="{C6F89BFC-DF28-4929-87FF-B6092AFAAEA1}"/>
              </a:ext>
            </a:extLst>
          </p:cNvPr>
          <p:cNvSpPr/>
          <p:nvPr/>
        </p:nvSpPr>
        <p:spPr>
          <a:xfrm>
            <a:off x="-5" y="-1"/>
            <a:ext cx="86586" cy="687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4242B481-2700-4E0C-A827-B59E478BAB07}"/>
              </a:ext>
            </a:extLst>
          </p:cNvPr>
          <p:cNvGrpSpPr/>
          <p:nvPr/>
        </p:nvGrpSpPr>
        <p:grpSpPr>
          <a:xfrm>
            <a:off x="531482" y="1492415"/>
            <a:ext cx="5097914" cy="755058"/>
            <a:chOff x="531482" y="1492415"/>
            <a:chExt cx="5097914" cy="75505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CEA902A-D56A-4C6D-8362-509401DFBD4A}"/>
                </a:ext>
              </a:extLst>
            </p:cNvPr>
            <p:cNvSpPr txBox="1"/>
            <p:nvPr/>
          </p:nvSpPr>
          <p:spPr>
            <a:xfrm>
              <a:off x="1286540" y="1608334"/>
              <a:ext cx="43428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ko-KR" altLang="en-US" sz="2800" dirty="0">
                  <a:solidFill>
                    <a:srgbClr val="554F4D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주된 소재</a:t>
              </a:r>
              <a:r>
                <a:rPr lang="en-US" altLang="ko-KR" sz="2800" dirty="0">
                  <a:solidFill>
                    <a:srgbClr val="554F4D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: </a:t>
              </a:r>
              <a:r>
                <a:rPr lang="ko-KR" altLang="en-US" sz="2800" dirty="0">
                  <a:solidFill>
                    <a:srgbClr val="554F4D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인간의 원한이나 생사</a:t>
              </a:r>
            </a:p>
          </p:txBody>
        </p:sp>
        <p:pic>
          <p:nvPicPr>
            <p:cNvPr id="9" name="그래픽 8" descr="배지 체크 표시1">
              <a:extLst>
                <a:ext uri="{FF2B5EF4-FFF2-40B4-BE49-F238E27FC236}">
                  <a16:creationId xmlns:a16="http://schemas.microsoft.com/office/drawing/2014/main" id="{7DF3FB7E-0387-47A8-ABED-43EB7EABFB2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31482" y="1492415"/>
              <a:ext cx="755058" cy="7550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97722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1C2A5CB6-509E-4BDD-AF92-C1B2290457EE}"/>
              </a:ext>
            </a:extLst>
          </p:cNvPr>
          <p:cNvCxnSpPr>
            <a:cxnSpLocks/>
          </p:cNvCxnSpPr>
          <p:nvPr/>
        </p:nvCxnSpPr>
        <p:spPr>
          <a:xfrm>
            <a:off x="622300" y="1143000"/>
            <a:ext cx="11569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45A5B82-5CCC-4A00-B9DD-C58D174766AA}"/>
              </a:ext>
            </a:extLst>
          </p:cNvPr>
          <p:cNvSpPr txBox="1"/>
          <p:nvPr/>
        </p:nvSpPr>
        <p:spPr>
          <a:xfrm>
            <a:off x="811411" y="350594"/>
            <a:ext cx="2778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solidFill>
                  <a:srgbClr val="554F4D"/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노의 특징</a:t>
            </a:r>
            <a:r>
              <a:rPr lang="en-US" altLang="ko-KR" sz="3600" dirty="0">
                <a:solidFill>
                  <a:srgbClr val="554F4D"/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-</a:t>
            </a:r>
            <a:r>
              <a:rPr lang="ko-KR" altLang="en-US" sz="3600" dirty="0">
                <a:solidFill>
                  <a:srgbClr val="554F4D"/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무대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AB74CB-F4B7-408A-9AD9-CD3871E03EC6}"/>
              </a:ext>
            </a:extLst>
          </p:cNvPr>
          <p:cNvSpPr txBox="1"/>
          <p:nvPr/>
        </p:nvSpPr>
        <p:spPr>
          <a:xfrm>
            <a:off x="811411" y="92891"/>
            <a:ext cx="5581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ko-KR" sz="1100" dirty="0">
                <a:solidFill>
                  <a:srgbClr val="554F4D"/>
                </a:solidFill>
              </a:rPr>
              <a:t>Part 1</a:t>
            </a:r>
            <a:endParaRPr lang="ko-KR" altLang="en-US" sz="1100" dirty="0">
              <a:solidFill>
                <a:srgbClr val="554F4D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2414890C-7846-413A-ADD7-999A005FB7F4}"/>
              </a:ext>
            </a:extLst>
          </p:cNvPr>
          <p:cNvSpPr txBox="1"/>
          <p:nvPr/>
        </p:nvSpPr>
        <p:spPr>
          <a:xfrm flipH="1">
            <a:off x="1090494" y="1785424"/>
            <a:ext cx="1896402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sz="3200" dirty="0">
                <a:solidFill>
                  <a:srgbClr val="554F4D"/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무대 구성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0F51CCD-48B8-4F13-86F8-BFC8F98043CE}"/>
              </a:ext>
            </a:extLst>
          </p:cNvPr>
          <p:cNvSpPr txBox="1"/>
          <p:nvPr/>
        </p:nvSpPr>
        <p:spPr>
          <a:xfrm>
            <a:off x="954476" y="2619975"/>
            <a:ext cx="5270520" cy="345921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000" kern="100" spc="0" dirty="0">
                <a:solidFill>
                  <a:srgbClr val="000000"/>
                </a:solidFill>
                <a:effectLst/>
                <a:latin typeface="강원교육모두 Light" panose="02020603020101020101" pitchFamily="18" charset="-127"/>
                <a:ea typeface="강원교육모두 Light" panose="02020603020101020101" pitchFamily="18" charset="-127"/>
              </a:rPr>
              <a:t>-</a:t>
            </a:r>
            <a:r>
              <a:rPr lang="ko-KR" altLang="en-US" sz="2000" kern="100" spc="0" dirty="0">
                <a:solidFill>
                  <a:srgbClr val="000000"/>
                </a:solidFill>
                <a:effectLst/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본무대</a:t>
            </a:r>
            <a:r>
              <a:rPr lang="en-US" altLang="ko-KR" sz="2000" kern="100" spc="0" dirty="0">
                <a:solidFill>
                  <a:srgbClr val="000000"/>
                </a:solidFill>
                <a:effectLst/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(</a:t>
            </a:r>
            <a:r>
              <a:rPr lang="ko-KR" altLang="en-US" sz="2000" kern="100" spc="0" dirty="0">
                <a:solidFill>
                  <a:srgbClr val="000000"/>
                </a:solidFill>
                <a:effectLst/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무대</a:t>
            </a:r>
            <a:r>
              <a:rPr lang="en-US" altLang="ko-KR" sz="2000" kern="100" spc="0" dirty="0">
                <a:solidFill>
                  <a:srgbClr val="000000"/>
                </a:solidFill>
                <a:effectLst/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)</a:t>
            </a: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2000" kern="100" spc="0" dirty="0">
              <a:solidFill>
                <a:srgbClr val="000000"/>
              </a:solidFill>
              <a:effectLst/>
              <a:latin typeface="강원교육모두 Light" panose="02020603020101020101" pitchFamily="18" charset="-127"/>
              <a:ea typeface="강원교육모두 Light" panose="02020603020101020101" pitchFamily="18" charset="-127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000" kern="100" spc="0" dirty="0">
                <a:solidFill>
                  <a:srgbClr val="000000"/>
                </a:solidFill>
                <a:effectLst/>
                <a:latin typeface="강원교육모두 Light" panose="02020603020101020101" pitchFamily="18" charset="-127"/>
                <a:ea typeface="강원교육모두 Light" panose="02020603020101020101" pitchFamily="18" charset="-127"/>
              </a:rPr>
              <a:t>-</a:t>
            </a:r>
            <a:r>
              <a:rPr lang="ko-KR" altLang="en-US" sz="2000" kern="100" spc="0" dirty="0" err="1">
                <a:solidFill>
                  <a:srgbClr val="000000"/>
                </a:solidFill>
                <a:effectLst/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지우타이</a:t>
            </a:r>
            <a:r>
              <a:rPr lang="en-US" altLang="ko-KR" sz="2000" kern="100" spc="0" dirty="0">
                <a:solidFill>
                  <a:srgbClr val="000000"/>
                </a:solidFill>
                <a:effectLst/>
                <a:latin typeface="강원교육모두 Light" panose="02020603020101020101" pitchFamily="18" charset="-127"/>
                <a:ea typeface="강원교육모두 Light" panose="02020603020101020101" pitchFamily="18" charset="-127"/>
              </a:rPr>
              <a:t>(</a:t>
            </a:r>
            <a:r>
              <a:rPr lang="ko-KR" altLang="en-US" sz="2000" kern="100" spc="0" dirty="0">
                <a:solidFill>
                  <a:srgbClr val="000000"/>
                </a:solidFill>
                <a:effectLst/>
                <a:latin typeface="강원교육모두 Light" panose="02020603020101020101" pitchFamily="18" charset="-127"/>
                <a:ea typeface="강원교육모두 Light" panose="02020603020101020101" pitchFamily="18" charset="-127"/>
              </a:rPr>
              <a:t>地謡</a:t>
            </a:r>
            <a:r>
              <a:rPr lang="en-US" altLang="ko-KR" sz="2000" kern="100" dirty="0">
                <a:solidFill>
                  <a:srgbClr val="000000"/>
                </a:solidFill>
                <a:latin typeface="강원교육모두 Light" panose="02020603020101020101" pitchFamily="18" charset="-127"/>
                <a:ea typeface="강원교육모두 Light" panose="02020603020101020101" pitchFamily="18" charset="-127"/>
              </a:rPr>
              <a:t>;</a:t>
            </a:r>
            <a:r>
              <a:rPr lang="en-US" altLang="ko-KR" sz="2000" kern="100" spc="0" dirty="0">
                <a:solidFill>
                  <a:srgbClr val="000000"/>
                </a:solidFill>
                <a:effectLst/>
                <a:latin typeface="강원교육모두 Light" panose="02020603020101020101" pitchFamily="18" charset="-127"/>
                <a:ea typeface="강원교육모두 Light" panose="02020603020101020101" pitchFamily="18" charset="-127"/>
              </a:rPr>
              <a:t> </a:t>
            </a:r>
            <a:r>
              <a:rPr lang="ko-KR" altLang="en-US" sz="2000" kern="100" spc="0" dirty="0">
                <a:solidFill>
                  <a:srgbClr val="000000"/>
                </a:solidFill>
                <a:effectLst/>
                <a:latin typeface="강원교육모두 Light" panose="02020603020101020101" pitchFamily="18" charset="-127"/>
                <a:ea typeface="강원교육모두 Light" panose="02020603020101020101" pitchFamily="18" charset="-127"/>
              </a:rPr>
              <a:t>무대 가에서 여럿이 하는 창</a:t>
            </a:r>
            <a:r>
              <a:rPr lang="en-US" altLang="ko-KR" sz="2000" kern="100" spc="0" dirty="0">
                <a:solidFill>
                  <a:srgbClr val="000000"/>
                </a:solidFill>
                <a:effectLst/>
                <a:latin typeface="강원교육모두 Light" panose="02020603020101020101" pitchFamily="18" charset="-127"/>
                <a:ea typeface="강원교육모두 Light" panose="02020603020101020101" pitchFamily="18" charset="-127"/>
              </a:rPr>
              <a:t>(</a:t>
            </a:r>
            <a:r>
              <a:rPr lang="ko-KR" altLang="en-US" sz="2000" kern="100" spc="0" dirty="0">
                <a:solidFill>
                  <a:srgbClr val="000000"/>
                </a:solidFill>
                <a:effectLst/>
                <a:latin typeface="강원교육모두 Light" panose="02020603020101020101" pitchFamily="18" charset="-127"/>
                <a:ea typeface="강원교육모두 Light" panose="02020603020101020101" pitchFamily="18" charset="-127"/>
              </a:rPr>
              <a:t>唱</a:t>
            </a:r>
            <a:r>
              <a:rPr lang="en-US" altLang="ko-KR" sz="2000" kern="100" spc="0" dirty="0">
                <a:solidFill>
                  <a:srgbClr val="000000"/>
                </a:solidFill>
                <a:effectLst/>
                <a:latin typeface="강원교육모두 Light" panose="02020603020101020101" pitchFamily="18" charset="-127"/>
                <a:ea typeface="강원교육모두 Light" panose="02020603020101020101" pitchFamily="18" charset="-127"/>
              </a:rPr>
              <a:t>))</a:t>
            </a:r>
            <a:r>
              <a:rPr lang="ko-KR" altLang="en-US" sz="2000" kern="100" spc="0" dirty="0">
                <a:solidFill>
                  <a:srgbClr val="000000"/>
                </a:solidFill>
                <a:effectLst/>
                <a:latin typeface="강원교육모두 Light" panose="02020603020101020101" pitchFamily="18" charset="-127"/>
                <a:ea typeface="강원교육모두 Light" panose="02020603020101020101" pitchFamily="18" charset="-127"/>
              </a:rPr>
              <a:t>자리</a:t>
            </a:r>
            <a:endParaRPr lang="en-US" altLang="ko-KR" sz="2000" kern="100" dirty="0">
              <a:solidFill>
                <a:srgbClr val="000000"/>
              </a:solidFill>
              <a:latin typeface="강원교육모두 Light" panose="02020603020101020101" pitchFamily="18" charset="-127"/>
              <a:ea typeface="강원교육모두 Light" panose="02020603020101020101" pitchFamily="18" charset="-127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2000" kern="100" spc="0" dirty="0">
              <a:solidFill>
                <a:srgbClr val="000000"/>
              </a:solidFill>
              <a:effectLst/>
              <a:latin typeface="강원교육모두 Light" panose="02020603020101020101" pitchFamily="18" charset="-127"/>
              <a:ea typeface="강원교육모두 Light" panose="02020603020101020101" pitchFamily="18" charset="-127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000" kern="100" spc="0" dirty="0">
                <a:solidFill>
                  <a:srgbClr val="000000"/>
                </a:solidFill>
                <a:effectLst/>
                <a:latin typeface="강원교육모두 Light" panose="02020603020101020101" pitchFamily="18" charset="-127"/>
                <a:ea typeface="강원교육모두 Light" panose="02020603020101020101" pitchFamily="18" charset="-127"/>
              </a:rPr>
              <a:t>-</a:t>
            </a:r>
            <a:r>
              <a:rPr lang="ko-KR" altLang="en-US" sz="2000" kern="100" spc="0" dirty="0" err="1">
                <a:solidFill>
                  <a:srgbClr val="000000"/>
                </a:solidFill>
                <a:effectLst/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아토자</a:t>
            </a:r>
            <a:r>
              <a:rPr lang="en-US" altLang="ko-KR" sz="2000" kern="100" spc="0" dirty="0">
                <a:solidFill>
                  <a:srgbClr val="000000"/>
                </a:solidFill>
                <a:effectLst/>
                <a:latin typeface="강원교육모두 Light" panose="02020603020101020101" pitchFamily="18" charset="-127"/>
                <a:ea typeface="강원교육모두 Light" panose="02020603020101020101" pitchFamily="18" charset="-127"/>
              </a:rPr>
              <a:t>(</a:t>
            </a:r>
            <a:r>
              <a:rPr lang="ko-KR" altLang="en-US" sz="2000" kern="100" spc="0" dirty="0">
                <a:solidFill>
                  <a:srgbClr val="000000"/>
                </a:solidFill>
                <a:effectLst/>
                <a:latin typeface="강원교육모두 Light" panose="02020603020101020101" pitchFamily="18" charset="-127"/>
                <a:ea typeface="강원교육모두 Light" panose="02020603020101020101" pitchFamily="18" charset="-127"/>
              </a:rPr>
              <a:t>後座</a:t>
            </a:r>
            <a:r>
              <a:rPr lang="en-US" altLang="ko-KR" sz="2000" kern="100" spc="0" dirty="0">
                <a:solidFill>
                  <a:srgbClr val="000000"/>
                </a:solidFill>
                <a:effectLst/>
                <a:latin typeface="강원교육모두 Light" panose="02020603020101020101" pitchFamily="18" charset="-127"/>
                <a:ea typeface="강원교육모두 Light" panose="02020603020101020101" pitchFamily="18" charset="-127"/>
              </a:rPr>
              <a:t>)</a:t>
            </a: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2000" kern="100" spc="0" dirty="0">
              <a:solidFill>
                <a:srgbClr val="000000"/>
              </a:solidFill>
              <a:effectLst/>
              <a:latin typeface="강원교육모두 Light" panose="02020603020101020101" pitchFamily="18" charset="-127"/>
              <a:ea typeface="강원교육모두 Light" panose="02020603020101020101" pitchFamily="18" charset="-127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000" kern="100" spc="0" dirty="0">
                <a:solidFill>
                  <a:srgbClr val="000000"/>
                </a:solidFill>
                <a:effectLst/>
                <a:latin typeface="강원교육모두 Light" panose="02020603020101020101" pitchFamily="18" charset="-127"/>
                <a:ea typeface="강원교육모두 Light" panose="02020603020101020101" pitchFamily="18" charset="-127"/>
              </a:rPr>
              <a:t>-</a:t>
            </a:r>
            <a:r>
              <a:rPr lang="ko-KR" altLang="en-US" sz="2000" kern="100" spc="0" dirty="0">
                <a:solidFill>
                  <a:srgbClr val="000000"/>
                </a:solidFill>
                <a:effectLst/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무대 뒤 통로</a:t>
            </a:r>
            <a:r>
              <a:rPr lang="en-US" altLang="ko-KR" sz="2000" kern="100" spc="0" dirty="0">
                <a:solidFill>
                  <a:srgbClr val="000000"/>
                </a:solidFill>
                <a:effectLst/>
                <a:latin typeface="강원교육모두 Light" panose="02020603020101020101" pitchFamily="18" charset="-127"/>
                <a:ea typeface="강원교육모두 Light" panose="02020603020101020101" pitchFamily="18" charset="-127"/>
              </a:rPr>
              <a:t>(</a:t>
            </a:r>
            <a:r>
              <a:rPr lang="ko-KR" altLang="en-US" sz="2000" kern="100" spc="0" dirty="0">
                <a:solidFill>
                  <a:srgbClr val="000000"/>
                </a:solidFill>
                <a:effectLst/>
                <a:latin typeface="강원교육모두 Light" panose="02020603020101020101" pitchFamily="18" charset="-127"/>
                <a:ea typeface="강원교육모두 Light" panose="02020603020101020101" pitchFamily="18" charset="-127"/>
              </a:rPr>
              <a:t>橋掛り</a:t>
            </a:r>
            <a:r>
              <a:rPr lang="en-US" altLang="ko-KR" sz="2000" kern="100" spc="0" dirty="0">
                <a:solidFill>
                  <a:srgbClr val="000000"/>
                </a:solidFill>
                <a:effectLst/>
                <a:latin typeface="강원교육모두 Light" panose="02020603020101020101" pitchFamily="18" charset="-127"/>
                <a:ea typeface="강원교육모두 Light" panose="02020603020101020101" pitchFamily="18" charset="-127"/>
              </a:rPr>
              <a:t>) </a:t>
            </a:r>
            <a:r>
              <a:rPr lang="ko-KR" altLang="en-US" sz="2000" kern="100" dirty="0">
                <a:solidFill>
                  <a:srgbClr val="000000"/>
                </a:solidFill>
                <a:latin typeface="강원교육모두 Light" panose="02020603020101020101" pitchFamily="18" charset="-127"/>
                <a:ea typeface="강원교육모두 Light" panose="02020603020101020101" pitchFamily="18" charset="-127"/>
              </a:rPr>
              <a:t>로 크게 나뉨</a:t>
            </a:r>
            <a:endParaRPr lang="ko-KR" altLang="en-US" sz="2000" kern="0" spc="0" dirty="0">
              <a:solidFill>
                <a:srgbClr val="000000"/>
              </a:solidFill>
              <a:effectLst/>
              <a:latin typeface="강원교육모두 Light" panose="02020603020101020101" pitchFamily="18" charset="-127"/>
              <a:ea typeface="강원교육모두 Light" panose="02020603020101020101" pitchFamily="18" charset="-127"/>
            </a:endParaRP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E47BBB6D-2F4F-492C-9634-0C931CE0DB37}"/>
              </a:ext>
            </a:extLst>
          </p:cNvPr>
          <p:cNvSpPr/>
          <p:nvPr/>
        </p:nvSpPr>
        <p:spPr>
          <a:xfrm>
            <a:off x="-5" y="-1"/>
            <a:ext cx="86586" cy="687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BF4E4856-85DE-41BA-A610-7D045C368E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389" y="1289076"/>
            <a:ext cx="4990764" cy="4821994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36C5C38F-CC6D-40A5-B901-2D46BE96D1CE}"/>
              </a:ext>
            </a:extLst>
          </p:cNvPr>
          <p:cNvSpPr txBox="1"/>
          <p:nvPr/>
        </p:nvSpPr>
        <p:spPr>
          <a:xfrm>
            <a:off x="6833183" y="6069182"/>
            <a:ext cx="610048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ko-KR" dirty="0">
                <a:solidFill>
                  <a:srgbClr val="554F4D"/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&lt;</a:t>
            </a:r>
            <a:r>
              <a:rPr lang="ko-KR" altLang="en-US" dirty="0">
                <a:solidFill>
                  <a:srgbClr val="554F4D"/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무대 평면도</a:t>
            </a:r>
            <a:r>
              <a:rPr lang="en-US" altLang="ko-KR" dirty="0">
                <a:solidFill>
                  <a:srgbClr val="554F4D"/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&gt;</a:t>
            </a:r>
          </a:p>
          <a:p>
            <a:pPr algn="l"/>
            <a:r>
              <a:rPr lang="en-US" altLang="ko-KR" sz="1200" dirty="0">
                <a:solidFill>
                  <a:srgbClr val="554F4D"/>
                </a:solidFill>
                <a:latin typeface="강원교육모두 Light" panose="02020603020101020101" pitchFamily="18" charset="-127"/>
                <a:ea typeface="강원교육모두 Light" panose="02020603020101020101" pitchFamily="18" charset="-127"/>
              </a:rPr>
              <a:t>(</a:t>
            </a:r>
            <a:r>
              <a:rPr lang="ko-KR" altLang="en-US" sz="1200" dirty="0">
                <a:solidFill>
                  <a:srgbClr val="554F4D"/>
                </a:solidFill>
                <a:latin typeface="강원교육모두 Light" panose="02020603020101020101" pitchFamily="18" charset="-127"/>
                <a:ea typeface="강원교육모두 Light" panose="02020603020101020101" pitchFamily="18" charset="-127"/>
              </a:rPr>
              <a:t>사진 출처</a:t>
            </a:r>
            <a:r>
              <a:rPr lang="en-US" altLang="ko-KR" sz="1200" dirty="0">
                <a:solidFill>
                  <a:srgbClr val="554F4D"/>
                </a:solidFill>
                <a:latin typeface="강원교육모두 Light" panose="02020603020101020101" pitchFamily="18" charset="-127"/>
                <a:ea typeface="강원교육모두 Light" panose="02020603020101020101" pitchFamily="18" charset="-127"/>
              </a:rPr>
              <a:t>:https://www.the-noh.com/jp/plays/data/program_065.html)</a:t>
            </a:r>
            <a:endParaRPr lang="ko-KR" altLang="en-US" sz="1200" dirty="0">
              <a:solidFill>
                <a:srgbClr val="554F4D"/>
              </a:solidFill>
              <a:latin typeface="강원교육모두 Light" panose="02020603020101020101" pitchFamily="18" charset="-127"/>
              <a:ea typeface="강원교육모두 Light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251636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31" grpId="0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1C2A5CB6-509E-4BDD-AF92-C1B2290457EE}"/>
              </a:ext>
            </a:extLst>
          </p:cNvPr>
          <p:cNvCxnSpPr>
            <a:cxnSpLocks/>
          </p:cNvCxnSpPr>
          <p:nvPr/>
        </p:nvCxnSpPr>
        <p:spPr>
          <a:xfrm>
            <a:off x="622300" y="1143000"/>
            <a:ext cx="11569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45A5B82-5CCC-4A00-B9DD-C58D174766AA}"/>
              </a:ext>
            </a:extLst>
          </p:cNvPr>
          <p:cNvSpPr txBox="1"/>
          <p:nvPr/>
        </p:nvSpPr>
        <p:spPr>
          <a:xfrm>
            <a:off x="811411" y="350594"/>
            <a:ext cx="38603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solidFill>
                  <a:srgbClr val="554F4D"/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노의 특징</a:t>
            </a:r>
            <a:r>
              <a:rPr lang="en-US" altLang="ko-KR" sz="3600" dirty="0">
                <a:solidFill>
                  <a:srgbClr val="554F4D"/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-</a:t>
            </a:r>
            <a:r>
              <a:rPr lang="ko-KR" altLang="en-US" sz="3600" dirty="0">
                <a:solidFill>
                  <a:srgbClr val="554F4D"/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가면</a:t>
            </a:r>
            <a:r>
              <a:rPr lang="en-US" altLang="ko-KR" sz="3600" dirty="0">
                <a:solidFill>
                  <a:srgbClr val="554F4D"/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(</a:t>
            </a:r>
            <a:r>
              <a:rPr lang="ko-KR" altLang="en-US" sz="3600" dirty="0" err="1">
                <a:solidFill>
                  <a:srgbClr val="554F4D"/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노멘</a:t>
            </a:r>
            <a:r>
              <a:rPr lang="en-US" altLang="ko-KR" sz="3600" dirty="0">
                <a:solidFill>
                  <a:srgbClr val="554F4D"/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)</a:t>
            </a:r>
            <a:endParaRPr lang="ko-KR" altLang="en-US" sz="3600" dirty="0">
              <a:solidFill>
                <a:srgbClr val="554F4D"/>
              </a:solidFill>
              <a:latin typeface="강원교육모두 Bold" panose="02020603020101020101" pitchFamily="18" charset="-127"/>
              <a:ea typeface="강원교육모두 Bold" panose="02020603020101020101" pitchFamily="18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AB74CB-F4B7-408A-9AD9-CD3871E03EC6}"/>
              </a:ext>
            </a:extLst>
          </p:cNvPr>
          <p:cNvSpPr txBox="1"/>
          <p:nvPr/>
        </p:nvSpPr>
        <p:spPr>
          <a:xfrm>
            <a:off x="811411" y="92891"/>
            <a:ext cx="5581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ko-KR" sz="1100" dirty="0">
                <a:solidFill>
                  <a:srgbClr val="554F4D"/>
                </a:solidFill>
              </a:rPr>
              <a:t>Part 1</a:t>
            </a:r>
            <a:endParaRPr lang="ko-KR" altLang="en-US" sz="1100" dirty="0">
              <a:solidFill>
                <a:srgbClr val="554F4D"/>
              </a:solidFill>
            </a:endParaRPr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0DB04A0E-9473-4E7F-8117-C1469719FB0F}"/>
              </a:ext>
            </a:extLst>
          </p:cNvPr>
          <p:cNvGrpSpPr/>
          <p:nvPr/>
        </p:nvGrpSpPr>
        <p:grpSpPr>
          <a:xfrm>
            <a:off x="1350909" y="4948779"/>
            <a:ext cx="1991251" cy="600333"/>
            <a:chOff x="1350909" y="4948779"/>
            <a:chExt cx="1991251" cy="600333"/>
          </a:xfrm>
        </p:grpSpPr>
        <p:sp>
          <p:nvSpPr>
            <p:cNvPr id="10" name="テキスト ボックス 17">
              <a:extLst>
                <a:ext uri="{FF2B5EF4-FFF2-40B4-BE49-F238E27FC236}">
                  <a16:creationId xmlns:a16="http://schemas.microsoft.com/office/drawing/2014/main" id="{E83585BF-68A0-4E0D-A2FB-6CF88F87EBF2}"/>
                </a:ext>
              </a:extLst>
            </p:cNvPr>
            <p:cNvSpPr txBox="1"/>
            <p:nvPr/>
          </p:nvSpPr>
          <p:spPr>
            <a:xfrm>
              <a:off x="1350909" y="5087447"/>
              <a:ext cx="19912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ko-KR" altLang="en-US" sz="2400" dirty="0">
                  <a:solidFill>
                    <a:srgbClr val="655D5B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젊은</a:t>
              </a:r>
              <a:r>
                <a:rPr kumimoji="1" lang="en-US" altLang="ja-JP" sz="2400" dirty="0">
                  <a:solidFill>
                    <a:srgbClr val="655D5B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 </a:t>
              </a:r>
              <a:r>
                <a:rPr kumimoji="1" lang="ko-KR" altLang="en-US" sz="2400" dirty="0">
                  <a:solidFill>
                    <a:srgbClr val="655D5B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여성의 가면</a:t>
              </a:r>
              <a:endParaRPr kumimoji="1" lang="ja-JP" altLang="en-US" sz="2400" dirty="0">
                <a:solidFill>
                  <a:srgbClr val="655D5B"/>
                </a:solidFill>
                <a:latin typeface="강원교육모두 Bold" panose="02020603020101020101" pitchFamily="18" charset="-127"/>
              </a:endParaRPr>
            </a:p>
          </p:txBody>
        </p:sp>
        <p:cxnSp>
          <p:nvCxnSpPr>
            <p:cNvPr id="4" name="직선 연결선 3">
              <a:extLst>
                <a:ext uri="{FF2B5EF4-FFF2-40B4-BE49-F238E27FC236}">
                  <a16:creationId xmlns:a16="http://schemas.microsoft.com/office/drawing/2014/main" id="{4BEB1017-C49F-42ED-96D1-862BFB9C9971}"/>
                </a:ext>
              </a:extLst>
            </p:cNvPr>
            <p:cNvCxnSpPr/>
            <p:nvPr/>
          </p:nvCxnSpPr>
          <p:spPr>
            <a:xfrm>
              <a:off x="2026378" y="4948779"/>
              <a:ext cx="62992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12BE3798-1C4E-48AA-8C7B-444174A5A5EF}"/>
              </a:ext>
            </a:extLst>
          </p:cNvPr>
          <p:cNvGrpSpPr/>
          <p:nvPr/>
        </p:nvGrpSpPr>
        <p:grpSpPr>
          <a:xfrm>
            <a:off x="5496240" y="4970761"/>
            <a:ext cx="1473480" cy="600333"/>
            <a:chOff x="5356576" y="4948779"/>
            <a:chExt cx="1473480" cy="600333"/>
          </a:xfrm>
        </p:grpSpPr>
        <p:sp>
          <p:nvSpPr>
            <p:cNvPr id="22" name="テキスト ボックス 17">
              <a:extLst>
                <a:ext uri="{FF2B5EF4-FFF2-40B4-BE49-F238E27FC236}">
                  <a16:creationId xmlns:a16="http://schemas.microsoft.com/office/drawing/2014/main" id="{1924B360-C9B8-4F9D-BB64-460B23E4E03A}"/>
                </a:ext>
              </a:extLst>
            </p:cNvPr>
            <p:cNvSpPr txBox="1"/>
            <p:nvPr/>
          </p:nvSpPr>
          <p:spPr>
            <a:xfrm>
              <a:off x="5356576" y="5087447"/>
              <a:ext cx="14734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ko-KR" altLang="en-US" sz="2400" dirty="0">
                  <a:solidFill>
                    <a:srgbClr val="655D5B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반야의 가면</a:t>
              </a:r>
              <a:endParaRPr kumimoji="1" lang="ja-JP" altLang="en-US" sz="2400" dirty="0">
                <a:solidFill>
                  <a:srgbClr val="655D5B"/>
                </a:solidFill>
                <a:latin typeface="강원교육모두 Bold" panose="02020603020101020101" pitchFamily="18" charset="-127"/>
              </a:endParaRPr>
            </a:p>
          </p:txBody>
        </p:sp>
        <p:cxnSp>
          <p:nvCxnSpPr>
            <p:cNvPr id="24" name="직선 연결선 23">
              <a:extLst>
                <a:ext uri="{FF2B5EF4-FFF2-40B4-BE49-F238E27FC236}">
                  <a16:creationId xmlns:a16="http://schemas.microsoft.com/office/drawing/2014/main" id="{C60BD4A8-8A30-49D4-8840-371CD3B25A05}"/>
                </a:ext>
              </a:extLst>
            </p:cNvPr>
            <p:cNvCxnSpPr/>
            <p:nvPr/>
          </p:nvCxnSpPr>
          <p:spPr>
            <a:xfrm>
              <a:off x="5781039" y="4948779"/>
              <a:ext cx="62992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92DA9087-D84E-42E5-995A-7C68BE64B0F4}"/>
              </a:ext>
            </a:extLst>
          </p:cNvPr>
          <p:cNvGrpSpPr/>
          <p:nvPr/>
        </p:nvGrpSpPr>
        <p:grpSpPr>
          <a:xfrm>
            <a:off x="9129168" y="4988731"/>
            <a:ext cx="1459054" cy="600333"/>
            <a:chOff x="9129165" y="4948779"/>
            <a:chExt cx="1459054" cy="600333"/>
          </a:xfrm>
        </p:grpSpPr>
        <p:sp>
          <p:nvSpPr>
            <p:cNvPr id="27" name="テキスト ボックス 17">
              <a:extLst>
                <a:ext uri="{FF2B5EF4-FFF2-40B4-BE49-F238E27FC236}">
                  <a16:creationId xmlns:a16="http://schemas.microsoft.com/office/drawing/2014/main" id="{59DA6535-BD2A-47F7-A89B-94FF33E08A57}"/>
                </a:ext>
              </a:extLst>
            </p:cNvPr>
            <p:cNvSpPr txBox="1"/>
            <p:nvPr/>
          </p:nvSpPr>
          <p:spPr>
            <a:xfrm>
              <a:off x="9129165" y="5087447"/>
              <a:ext cx="14590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400" dirty="0">
                  <a:solidFill>
                    <a:srgbClr val="655D5B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노인의 가면</a:t>
              </a:r>
              <a:endParaRPr kumimoji="1" lang="ja-JP" altLang="en-US" sz="2400" dirty="0">
                <a:solidFill>
                  <a:srgbClr val="655D5B"/>
                </a:solidFill>
                <a:latin typeface="강원교육모두 Bold" panose="02020603020101020101" pitchFamily="18" charset="-127"/>
              </a:endParaRPr>
            </a:p>
          </p:txBody>
        </p:sp>
        <p:cxnSp>
          <p:nvCxnSpPr>
            <p:cNvPr id="29" name="직선 연결선 28">
              <a:extLst>
                <a:ext uri="{FF2B5EF4-FFF2-40B4-BE49-F238E27FC236}">
                  <a16:creationId xmlns:a16="http://schemas.microsoft.com/office/drawing/2014/main" id="{323E47D8-8D96-43F5-9402-F51483D54D08}"/>
                </a:ext>
              </a:extLst>
            </p:cNvPr>
            <p:cNvCxnSpPr/>
            <p:nvPr/>
          </p:nvCxnSpPr>
          <p:spPr>
            <a:xfrm>
              <a:off x="9535700" y="4948779"/>
              <a:ext cx="62992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0772374D-861B-427F-B594-D01110F5D502}"/>
              </a:ext>
            </a:extLst>
          </p:cNvPr>
          <p:cNvSpPr/>
          <p:nvPr/>
        </p:nvSpPr>
        <p:spPr>
          <a:xfrm>
            <a:off x="-5" y="-1"/>
            <a:ext cx="86586" cy="687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1" name="그림 10" descr="하얀색, 어두운이(가) 표시된 사진&#10;&#10;자동 생성된 설명">
            <a:extLst>
              <a:ext uri="{FF2B5EF4-FFF2-40B4-BE49-F238E27FC236}">
                <a16:creationId xmlns:a16="http://schemas.microsoft.com/office/drawing/2014/main" id="{26636412-861E-42BE-85EE-DF5759EF7E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36" y="1281668"/>
            <a:ext cx="2326217" cy="3496418"/>
          </a:xfrm>
          <a:prstGeom prst="rect">
            <a:avLst/>
          </a:prstGeom>
        </p:spPr>
      </p:pic>
      <p:pic>
        <p:nvPicPr>
          <p:cNvPr id="14" name="그림 13" descr="마스크, 어두운이(가) 표시된 사진&#10;&#10;자동 생성된 설명">
            <a:extLst>
              <a:ext uri="{FF2B5EF4-FFF2-40B4-BE49-F238E27FC236}">
                <a16:creationId xmlns:a16="http://schemas.microsoft.com/office/drawing/2014/main" id="{052E5D22-8ECC-422B-8A6C-C170F7F0CD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749" y="1281667"/>
            <a:ext cx="2326218" cy="3496419"/>
          </a:xfrm>
          <a:prstGeom prst="rect">
            <a:avLst/>
          </a:prstGeom>
        </p:spPr>
      </p:pic>
      <p:pic>
        <p:nvPicPr>
          <p:cNvPr id="17" name="그림 16" descr="마스크이(가) 표시된 사진&#10;&#10;자동 생성된 설명">
            <a:extLst>
              <a:ext uri="{FF2B5EF4-FFF2-40B4-BE49-F238E27FC236}">
                <a16:creationId xmlns:a16="http://schemas.microsoft.com/office/drawing/2014/main" id="{81C33954-0493-4E22-89D2-1C03FC3FE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7552" y="1281667"/>
            <a:ext cx="2326218" cy="349641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FF2190A-0D56-4B5D-B2FF-D88D405E223C}"/>
              </a:ext>
            </a:extLst>
          </p:cNvPr>
          <p:cNvSpPr txBox="1"/>
          <p:nvPr/>
        </p:nvSpPr>
        <p:spPr>
          <a:xfrm>
            <a:off x="622300" y="5914043"/>
            <a:ext cx="5473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2400" dirty="0">
                <a:solidFill>
                  <a:srgbClr val="554F4D"/>
                </a:solidFill>
                <a:latin typeface="강원교육모두 Light" panose="02020603020101020101" pitchFamily="18" charset="-127"/>
                <a:ea typeface="강원교육모두 Light" panose="02020603020101020101" pitchFamily="18" charset="-127"/>
              </a:rPr>
              <a:t>*</a:t>
            </a:r>
            <a:r>
              <a:rPr lang="ko-KR" altLang="en-US" sz="2400" dirty="0" err="1">
                <a:solidFill>
                  <a:srgbClr val="554F4D"/>
                </a:solidFill>
                <a:latin typeface="강원교육모두 Light" panose="02020603020101020101" pitchFamily="18" charset="-127"/>
                <a:ea typeface="강원교육모두 Light" panose="02020603020101020101" pitchFamily="18" charset="-127"/>
              </a:rPr>
              <a:t>노멘의</a:t>
            </a:r>
            <a:r>
              <a:rPr lang="ko-KR" altLang="en-US" sz="2400" dirty="0">
                <a:solidFill>
                  <a:srgbClr val="554F4D"/>
                </a:solidFill>
                <a:latin typeface="강원교육모두 Light" panose="02020603020101020101" pitchFamily="18" charset="-127"/>
                <a:ea typeface="강원교육모두 Light" panose="02020603020101020101" pitchFamily="18" charset="-127"/>
              </a:rPr>
              <a:t> 종류는 </a:t>
            </a:r>
            <a:r>
              <a:rPr lang="en-US" altLang="ko-KR" sz="2400" dirty="0">
                <a:solidFill>
                  <a:srgbClr val="554F4D"/>
                </a:solidFill>
                <a:latin typeface="강원교육모두 Light" panose="02020603020101020101" pitchFamily="18" charset="-127"/>
                <a:ea typeface="강원교육모두 Light" panose="02020603020101020101" pitchFamily="18" charset="-127"/>
              </a:rPr>
              <a:t>200</a:t>
            </a:r>
            <a:r>
              <a:rPr lang="ko-KR" altLang="en-US" sz="2400" dirty="0">
                <a:solidFill>
                  <a:srgbClr val="554F4D"/>
                </a:solidFill>
                <a:latin typeface="강원교육모두 Light" panose="02020603020101020101" pitchFamily="18" charset="-127"/>
                <a:ea typeface="강원교육모두 Light" panose="02020603020101020101" pitchFamily="18" charset="-127"/>
              </a:rPr>
              <a:t>여개가 넘을 정도로 다양함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F0CD24A-5CDC-461D-B6C9-FECB19CD99D3}"/>
              </a:ext>
            </a:extLst>
          </p:cNvPr>
          <p:cNvSpPr txBox="1"/>
          <p:nvPr/>
        </p:nvSpPr>
        <p:spPr>
          <a:xfrm>
            <a:off x="9337963" y="5938377"/>
            <a:ext cx="270625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dirty="0">
                <a:solidFill>
                  <a:srgbClr val="554F4D"/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&lt;</a:t>
            </a:r>
            <a:r>
              <a:rPr lang="ko-KR" altLang="en-US" dirty="0" err="1">
                <a:solidFill>
                  <a:srgbClr val="554F4D"/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노멘</a:t>
            </a:r>
            <a:r>
              <a:rPr lang="en-US" altLang="ko-KR" dirty="0">
                <a:solidFill>
                  <a:srgbClr val="554F4D"/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&gt;</a:t>
            </a:r>
          </a:p>
          <a:p>
            <a:pPr algn="l"/>
            <a:r>
              <a:rPr lang="en-US" altLang="ko-KR" sz="1200" dirty="0">
                <a:solidFill>
                  <a:srgbClr val="554F4D"/>
                </a:solidFill>
                <a:latin typeface="강원교육모두 Light" panose="02020603020101020101" pitchFamily="18" charset="-127"/>
                <a:ea typeface="강원교육모두 Light" panose="02020603020101020101" pitchFamily="18" charset="-127"/>
              </a:rPr>
              <a:t>(</a:t>
            </a:r>
            <a:r>
              <a:rPr lang="ko-KR" altLang="en-US" sz="1200" dirty="0">
                <a:solidFill>
                  <a:srgbClr val="554F4D"/>
                </a:solidFill>
                <a:latin typeface="강원교육모두 Light" panose="02020603020101020101" pitchFamily="18" charset="-127"/>
                <a:ea typeface="강원교육모두 Light" panose="02020603020101020101" pitchFamily="18" charset="-127"/>
              </a:rPr>
              <a:t>사진 출처</a:t>
            </a:r>
            <a:r>
              <a:rPr lang="en-US" altLang="ko-KR" sz="1200" dirty="0">
                <a:solidFill>
                  <a:srgbClr val="554F4D"/>
                </a:solidFill>
                <a:latin typeface="강원교육모두 Light" panose="02020603020101020101" pitchFamily="18" charset="-127"/>
                <a:ea typeface="강원교육모두 Light" panose="02020603020101020101" pitchFamily="18" charset="-127"/>
              </a:rPr>
              <a:t>: https://www.noh-mask.com/works/)</a:t>
            </a:r>
            <a:endParaRPr lang="ko-KR" altLang="en-US" sz="1200" dirty="0">
              <a:solidFill>
                <a:srgbClr val="554F4D"/>
              </a:solidFill>
              <a:latin typeface="강원교육모두 Light" panose="02020603020101020101" pitchFamily="18" charset="-127"/>
              <a:ea typeface="강원교육모두 Light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02165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1C2A5CB6-509E-4BDD-AF92-C1B2290457EE}"/>
              </a:ext>
            </a:extLst>
          </p:cNvPr>
          <p:cNvCxnSpPr>
            <a:cxnSpLocks/>
          </p:cNvCxnSpPr>
          <p:nvPr/>
        </p:nvCxnSpPr>
        <p:spPr>
          <a:xfrm>
            <a:off x="622300" y="1143000"/>
            <a:ext cx="11569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45A5B82-5CCC-4A00-B9DD-C58D174766AA}"/>
              </a:ext>
            </a:extLst>
          </p:cNvPr>
          <p:cNvSpPr txBox="1"/>
          <p:nvPr/>
        </p:nvSpPr>
        <p:spPr>
          <a:xfrm>
            <a:off x="811411" y="350594"/>
            <a:ext cx="21275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ko-KR" altLang="en-US" sz="3600" dirty="0" err="1">
                <a:solidFill>
                  <a:srgbClr val="554F4D"/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쿄겐의</a:t>
            </a:r>
            <a:r>
              <a:rPr lang="ko-KR" altLang="en-US" sz="3600" dirty="0">
                <a:solidFill>
                  <a:srgbClr val="554F4D"/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 특징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AB74CB-F4B7-408A-9AD9-CD3871E03EC6}"/>
              </a:ext>
            </a:extLst>
          </p:cNvPr>
          <p:cNvSpPr txBox="1"/>
          <p:nvPr/>
        </p:nvSpPr>
        <p:spPr>
          <a:xfrm>
            <a:off x="811411" y="92891"/>
            <a:ext cx="5581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ko-KR" sz="1100" dirty="0">
                <a:solidFill>
                  <a:srgbClr val="554F4D"/>
                </a:solidFill>
              </a:rPr>
              <a:t>Part 1</a:t>
            </a:r>
            <a:endParaRPr lang="ko-KR" altLang="en-US" sz="1100" dirty="0">
              <a:solidFill>
                <a:srgbClr val="554F4D"/>
              </a:solidFill>
            </a:endParaRP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B1E2768B-5F57-4373-A92E-31002EC7A822}"/>
              </a:ext>
            </a:extLst>
          </p:cNvPr>
          <p:cNvGrpSpPr/>
          <p:nvPr/>
        </p:nvGrpSpPr>
        <p:grpSpPr>
          <a:xfrm>
            <a:off x="1229360" y="4941740"/>
            <a:ext cx="5592781" cy="914400"/>
            <a:chOff x="1229360" y="4941740"/>
            <a:chExt cx="5592781" cy="914400"/>
          </a:xfrm>
        </p:grpSpPr>
        <p:pic>
          <p:nvPicPr>
            <p:cNvPr id="26" name="그래픽 25" descr="배지 체크 표시1">
              <a:extLst>
                <a:ext uri="{FF2B5EF4-FFF2-40B4-BE49-F238E27FC236}">
                  <a16:creationId xmlns:a16="http://schemas.microsoft.com/office/drawing/2014/main" id="{B078BB3F-B0DE-447E-8504-FC526134043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29360" y="4941740"/>
              <a:ext cx="914400" cy="914400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8CB404B-6AB8-4E0A-B312-5319C38C963B}"/>
                </a:ext>
              </a:extLst>
            </p:cNvPr>
            <p:cNvSpPr txBox="1"/>
            <p:nvPr/>
          </p:nvSpPr>
          <p:spPr>
            <a:xfrm>
              <a:off x="2268486" y="5109149"/>
              <a:ext cx="4553655" cy="5346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ko-KR" altLang="en-US" sz="2800" dirty="0">
                  <a:solidFill>
                    <a:srgbClr val="655D5B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가면 사용 </a:t>
              </a:r>
              <a:r>
                <a:rPr lang="en-US" altLang="ko-KR" sz="2800" dirty="0">
                  <a:solidFill>
                    <a:srgbClr val="655D5B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X (</a:t>
              </a:r>
              <a:r>
                <a:rPr lang="ko-KR" altLang="en-US" sz="2800" dirty="0">
                  <a:solidFill>
                    <a:srgbClr val="655D5B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노와 대비되는 특징</a:t>
              </a:r>
              <a:r>
                <a:rPr lang="en-US" altLang="ko-KR" sz="2800" dirty="0">
                  <a:solidFill>
                    <a:srgbClr val="655D5B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)</a:t>
              </a:r>
            </a:p>
          </p:txBody>
        </p:sp>
      </p:grp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2C96F192-B464-4F15-9A32-37041458C83B}"/>
              </a:ext>
            </a:extLst>
          </p:cNvPr>
          <p:cNvSpPr/>
          <p:nvPr/>
        </p:nvSpPr>
        <p:spPr>
          <a:xfrm>
            <a:off x="-5" y="-1"/>
            <a:ext cx="86586" cy="687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2994FE1C-CCE9-4123-A680-66C3DC5560FE}"/>
              </a:ext>
            </a:extLst>
          </p:cNvPr>
          <p:cNvGrpSpPr/>
          <p:nvPr/>
        </p:nvGrpSpPr>
        <p:grpSpPr>
          <a:xfrm>
            <a:off x="1229360" y="1916260"/>
            <a:ext cx="5431417" cy="914400"/>
            <a:chOff x="1229360" y="1916260"/>
            <a:chExt cx="5431417" cy="914400"/>
          </a:xfrm>
        </p:grpSpPr>
        <p:pic>
          <p:nvPicPr>
            <p:cNvPr id="4" name="그래픽 3" descr="배지 체크 표시1">
              <a:extLst>
                <a:ext uri="{FF2B5EF4-FFF2-40B4-BE49-F238E27FC236}">
                  <a16:creationId xmlns:a16="http://schemas.microsoft.com/office/drawing/2014/main" id="{0CB374E3-98FB-4E1F-8974-FA039956DA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29360" y="1916260"/>
              <a:ext cx="914400" cy="91440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7E7B752-7C31-4CD0-B0EB-EFE02ACCF8F2}"/>
                </a:ext>
              </a:extLst>
            </p:cNvPr>
            <p:cNvSpPr txBox="1"/>
            <p:nvPr/>
          </p:nvSpPr>
          <p:spPr>
            <a:xfrm>
              <a:off x="2143761" y="2172997"/>
              <a:ext cx="4517016" cy="5346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ko-KR" sz="2800" dirty="0">
                  <a:solidFill>
                    <a:srgbClr val="655D5B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 </a:t>
              </a:r>
              <a:r>
                <a:rPr lang="ko-KR" altLang="en-US" sz="2800" dirty="0">
                  <a:solidFill>
                    <a:srgbClr val="655D5B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내용</a:t>
              </a:r>
              <a:r>
                <a:rPr lang="en-US" altLang="ko-KR" sz="2800" dirty="0">
                  <a:solidFill>
                    <a:srgbClr val="655D5B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: </a:t>
              </a:r>
              <a:r>
                <a:rPr lang="ko-KR" altLang="en-US" sz="2800" dirty="0">
                  <a:solidFill>
                    <a:srgbClr val="655D5B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희극</a:t>
              </a:r>
              <a:r>
                <a:rPr lang="en-US" altLang="ko-KR" sz="2800" dirty="0">
                  <a:solidFill>
                    <a:srgbClr val="655D5B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, </a:t>
              </a:r>
              <a:r>
                <a:rPr lang="ko-KR" altLang="en-US" sz="2800" dirty="0">
                  <a:solidFill>
                    <a:srgbClr val="655D5B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인간의 생활 모습</a:t>
              </a:r>
            </a:p>
          </p:txBody>
        </p:sp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7B001A9C-E3C6-4C7E-AC78-BDB4DCC48E32}"/>
              </a:ext>
            </a:extLst>
          </p:cNvPr>
          <p:cNvGrpSpPr/>
          <p:nvPr/>
        </p:nvGrpSpPr>
        <p:grpSpPr>
          <a:xfrm>
            <a:off x="1229360" y="3429000"/>
            <a:ext cx="5987228" cy="914400"/>
            <a:chOff x="1229360" y="3429000"/>
            <a:chExt cx="5987228" cy="914400"/>
          </a:xfrm>
        </p:grpSpPr>
        <p:pic>
          <p:nvPicPr>
            <p:cNvPr id="25" name="그래픽 24" descr="배지 체크 표시1">
              <a:extLst>
                <a:ext uri="{FF2B5EF4-FFF2-40B4-BE49-F238E27FC236}">
                  <a16:creationId xmlns:a16="http://schemas.microsoft.com/office/drawing/2014/main" id="{CA992483-C964-4113-9BFF-7029AFCBCC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29360" y="3429000"/>
              <a:ext cx="914400" cy="91440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9789CAB-5577-494C-9FEC-A0CC05CF0169}"/>
                </a:ext>
              </a:extLst>
            </p:cNvPr>
            <p:cNvSpPr txBox="1"/>
            <p:nvPr/>
          </p:nvSpPr>
          <p:spPr>
            <a:xfrm>
              <a:off x="2143760" y="3697847"/>
              <a:ext cx="5072828" cy="5346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ko-KR" altLang="en-US" sz="2800" dirty="0">
                  <a:solidFill>
                    <a:srgbClr val="655D5B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노 사이에 공연되는 대사극에서 발달 </a:t>
              </a:r>
              <a:endParaRPr lang="en-US" altLang="ko-KR" sz="2800" dirty="0">
                <a:solidFill>
                  <a:srgbClr val="655D5B"/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endParaRPr>
            </a:p>
          </p:txBody>
        </p:sp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AD17DF1E-BDE3-45A7-BE1A-A66C87A2057A}"/>
              </a:ext>
            </a:extLst>
          </p:cNvPr>
          <p:cNvGrpSpPr/>
          <p:nvPr/>
        </p:nvGrpSpPr>
        <p:grpSpPr>
          <a:xfrm>
            <a:off x="7516906" y="2442291"/>
            <a:ext cx="4166347" cy="3774854"/>
            <a:chOff x="7516906" y="2442291"/>
            <a:chExt cx="4166347" cy="377485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0C0040A-EFA7-4E6A-B4EA-2AF1B581BA5E}"/>
                </a:ext>
              </a:extLst>
            </p:cNvPr>
            <p:cNvSpPr txBox="1"/>
            <p:nvPr/>
          </p:nvSpPr>
          <p:spPr>
            <a:xfrm>
              <a:off x="7516906" y="5109149"/>
              <a:ext cx="4166347" cy="11079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altLang="ko-KR" dirty="0">
                  <a:solidFill>
                    <a:srgbClr val="554F4D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&lt;</a:t>
              </a:r>
              <a:r>
                <a:rPr lang="ko-KR" altLang="en-US" dirty="0" err="1">
                  <a:solidFill>
                    <a:srgbClr val="554F4D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쿄겐</a:t>
              </a:r>
              <a:r>
                <a:rPr lang="en-US" altLang="ko-KR" dirty="0">
                  <a:solidFill>
                    <a:srgbClr val="554F4D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&gt;</a:t>
              </a:r>
            </a:p>
            <a:p>
              <a:pPr algn="l"/>
              <a:r>
                <a:rPr lang="en-US" altLang="ko-KR" sz="1200" dirty="0">
                  <a:solidFill>
                    <a:srgbClr val="554F4D"/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(</a:t>
              </a:r>
              <a:r>
                <a:rPr lang="ko-KR" altLang="en-US" sz="1200" dirty="0">
                  <a:solidFill>
                    <a:srgbClr val="554F4D"/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사진 출처</a:t>
              </a:r>
              <a:r>
                <a:rPr lang="en-US" altLang="ko-KR" sz="1200" dirty="0">
                  <a:solidFill>
                    <a:srgbClr val="554F4D"/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:https://s3-ap-northeast-1.amazonaws.com/kyogen/wp-content/uploads/2016/02/5710199cf1c7b6a50f30fed960ac6adc-1080x680.jpg)</a:t>
              </a:r>
              <a:endParaRPr lang="ko-KR" altLang="en-US" sz="1200" dirty="0">
                <a:solidFill>
                  <a:srgbClr val="554F4D"/>
                </a:solidFill>
                <a:latin typeface="강원교육모두 Light" panose="02020603020101020101" pitchFamily="18" charset="-127"/>
                <a:ea typeface="강원교육모두 Light" panose="02020603020101020101" pitchFamily="18" charset="-127"/>
              </a:endParaRPr>
            </a:p>
          </p:txBody>
        </p:sp>
        <p:pic>
          <p:nvPicPr>
            <p:cNvPr id="9" name="그림 8" descr="실내이(가) 표시된 사진&#10;&#10;자동 생성된 설명">
              <a:extLst>
                <a:ext uri="{FF2B5EF4-FFF2-40B4-BE49-F238E27FC236}">
                  <a16:creationId xmlns:a16="http://schemas.microsoft.com/office/drawing/2014/main" id="{6D380CAE-534B-4876-B811-B1FFA4378B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6906" y="2442291"/>
              <a:ext cx="4114800" cy="2590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346783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color">
      <a:dk1>
        <a:sysClr val="windowText" lastClr="000000"/>
      </a:dk1>
      <a:lt1>
        <a:sysClr val="window" lastClr="FFFFFF"/>
      </a:lt1>
      <a:dk2>
        <a:srgbClr val="D0CECE"/>
      </a:dk2>
      <a:lt2>
        <a:srgbClr val="E7E6E6"/>
      </a:lt2>
      <a:accent1>
        <a:srgbClr val="B98A76"/>
      </a:accent1>
      <a:accent2>
        <a:srgbClr val="DE956D"/>
      </a:accent2>
      <a:accent3>
        <a:srgbClr val="F6CAAF"/>
      </a:accent3>
      <a:accent4>
        <a:srgbClr val="EED6BC"/>
      </a:accent4>
      <a:accent5>
        <a:srgbClr val="E1D9CC"/>
      </a:accent5>
      <a:accent6>
        <a:srgbClr val="D8B8A9"/>
      </a:accent6>
      <a:hlink>
        <a:srgbClr val="595959"/>
      </a:hlink>
      <a:folHlink>
        <a:srgbClr val="595959"/>
      </a:folHlink>
    </a:clrScheme>
    <a:fontScheme name="이롭게 바탕체 Medium">
      <a:majorFont>
        <a:latin typeface="이롭게 바탕체 Medium"/>
        <a:ea typeface="이롭게 바탕체 Medium"/>
        <a:cs typeface=""/>
      </a:majorFont>
      <a:minorFont>
        <a:latin typeface="이롭게 바탕체 Medium"/>
        <a:ea typeface="이롭게 바탕체 Mediu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3600" dirty="0" smtClean="0">
            <a:solidFill>
              <a:srgbClr val="554F4D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897</TotalTime>
  <Words>1615</Words>
  <Application>Microsoft Office PowerPoint</Application>
  <PresentationFormat>와이드스크린</PresentationFormat>
  <Paragraphs>313</Paragraphs>
  <Slides>31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31</vt:i4>
      </vt:variant>
    </vt:vector>
  </HeadingPairs>
  <TitlesOfParts>
    <vt:vector size="38" baseType="lpstr">
      <vt:lpstr>ヒラギノ角ゴ Pro W3</vt:lpstr>
      <vt:lpstr>강원교육모두 Bold</vt:lpstr>
      <vt:lpstr>강원교육모두 Light</vt:lpstr>
      <vt:lpstr>맑은 고딕</vt:lpstr>
      <vt:lpstr>이롭게 바탕체 Medium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Yu Saebyeol</dc:creator>
  <cp:lastModifiedBy>임세은</cp:lastModifiedBy>
  <cp:revision>339</cp:revision>
  <dcterms:created xsi:type="dcterms:W3CDTF">2020-05-03T01:37:17Z</dcterms:created>
  <dcterms:modified xsi:type="dcterms:W3CDTF">2021-03-30T20:18:09Z</dcterms:modified>
</cp:coreProperties>
</file>