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3D199EF-710F-4B92-9926-9E4659B1A345}" type="datetimeFigureOut">
              <a:rPr lang="ko-KR" altLang="en-US" smtClean="0"/>
              <a:t>2011-09-01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55D1FBB-DD8D-43D8-A0F7-816F8D6AB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962108" cy="258202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2011</a:t>
            </a:r>
            <a:r>
              <a:rPr lang="ko-KR" altLang="en-US" dirty="0" smtClean="0"/>
              <a:t>학년도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학기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교 정 학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강 형벌론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818662" cy="237911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pPr algn="r"/>
            <a:r>
              <a:rPr lang="ko-KR" altLang="en-US" dirty="0" smtClean="0"/>
              <a:t>담당교수</a:t>
            </a:r>
            <a:r>
              <a:rPr lang="en-US" altLang="ko-KR" dirty="0" smtClean="0"/>
              <a:t>: </a:t>
            </a:r>
            <a:r>
              <a:rPr lang="ko-KR" altLang="en-US" dirty="0" smtClean="0"/>
              <a:t>송진경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처벌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교화 </a:t>
            </a:r>
            <a:r>
              <a:rPr lang="en-US" altLang="ko-KR" dirty="0" smtClean="0"/>
              <a:t>· </a:t>
            </a:r>
            <a:r>
              <a:rPr lang="ko-KR" altLang="en-US" dirty="0" smtClean="0"/>
              <a:t>개선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사법정의(司法正義)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16997" cy="767008"/>
          </a:xfrm>
        </p:spPr>
        <p:txBody>
          <a:bodyPr/>
          <a:lstStyle/>
          <a:p>
            <a:r>
              <a:rPr lang="ko-KR" altLang="en-US" smtClean="0"/>
              <a:t>형벌의 정당성과 교정의 목적</a:t>
            </a:r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5832648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처벌 </a:t>
            </a:r>
            <a:r>
              <a:rPr lang="en-US" altLang="ko-KR" dirty="0" smtClean="0"/>
              <a:t>[</a:t>
            </a:r>
            <a:r>
              <a:rPr lang="ko-KR" altLang="en-US" dirty="0" smtClean="0"/>
              <a:t>형벌</a:t>
            </a:r>
            <a:r>
              <a:rPr lang="en-US" altLang="ko-KR" dirty="0" smtClean="0"/>
              <a:t>]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(</a:t>
            </a:r>
            <a:r>
              <a:rPr lang="ko-KR" altLang="en-US" dirty="0" smtClean="0"/>
              <a:t>전제</a:t>
            </a:r>
            <a:r>
              <a:rPr lang="en-US" altLang="ko-KR" dirty="0" smtClean="0"/>
              <a:t>) </a:t>
            </a:r>
            <a:r>
              <a:rPr lang="ko-KR" altLang="en-US" dirty="0" smtClean="0"/>
              <a:t>범죄행위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</a:t>
            </a:r>
            <a:r>
              <a:rPr lang="ko-KR" altLang="en-US" dirty="0" smtClean="0"/>
              <a:t>왜 처벌되어야 하는가</a:t>
            </a:r>
            <a:r>
              <a:rPr lang="en-US" altLang="ko-KR" dirty="0" smtClean="0"/>
              <a:t>?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</a:t>
            </a:r>
            <a:r>
              <a:rPr lang="ko-KR" altLang="en-US" dirty="0" smtClean="0"/>
              <a:t>비결정론  </a:t>
            </a:r>
            <a:r>
              <a:rPr lang="en-US" altLang="ko-KR" dirty="0" smtClean="0"/>
              <a:t>                      </a:t>
            </a:r>
            <a:r>
              <a:rPr lang="ko-KR" altLang="en-US" dirty="0" smtClean="0"/>
              <a:t>결정</a:t>
            </a:r>
            <a:r>
              <a:rPr lang="ko-KR" altLang="en-US" dirty="0" smtClean="0"/>
              <a:t>론</a:t>
            </a:r>
            <a:r>
              <a:rPr lang="en-US" altLang="ko-KR" dirty="0" smtClean="0"/>
              <a:t>    </a:t>
            </a:r>
          </a:p>
          <a:p>
            <a:pPr>
              <a:buNone/>
            </a:pPr>
            <a:r>
              <a:rPr lang="ko-KR" altLang="en-US" sz="2800" dirty="0" smtClean="0"/>
              <a:t>개인의 자유로운 선택 </a:t>
            </a:r>
            <a:r>
              <a:rPr lang="en-US" altLang="ko-KR" sz="2800" dirty="0" smtClean="0"/>
              <a:t>vs.  </a:t>
            </a:r>
            <a:r>
              <a:rPr lang="ko-KR" altLang="en-US" sz="2800" dirty="0" smtClean="0"/>
              <a:t>생물학적 </a:t>
            </a:r>
            <a:r>
              <a:rPr lang="en-US" altLang="ko-KR" sz="2800" dirty="0" smtClean="0"/>
              <a:t>· </a:t>
            </a:r>
            <a:r>
              <a:rPr lang="ko-KR" altLang="en-US" sz="2800" dirty="0" smtClean="0"/>
              <a:t>사회환경적 요인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</a:t>
            </a:r>
            <a:r>
              <a:rPr lang="en-US" altLang="ko-KR" sz="2800" dirty="0" smtClean="0"/>
              <a:t>                </a:t>
            </a:r>
            <a:r>
              <a:rPr lang="ko-KR" altLang="en-US" sz="2800" dirty="0" smtClean="0"/>
              <a:t>↓                                   ↓                     ↓              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</a:t>
            </a:r>
            <a:r>
              <a:rPr lang="en-US" altLang="ko-KR" sz="2800" dirty="0" smtClean="0"/>
              <a:t>             </a:t>
            </a:r>
            <a:r>
              <a:rPr lang="ko-KR" altLang="en-US" sz="2800" dirty="0" smtClean="0"/>
              <a:t>책임                              치료         사회환경 개선</a:t>
            </a:r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192688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생물학적 결정론 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800" dirty="0" smtClean="0"/>
              <a:t>범죄원인</a:t>
            </a:r>
            <a:r>
              <a:rPr lang="en-US" altLang="ko-KR" sz="2800" dirty="0" smtClean="0"/>
              <a:t> : </a:t>
            </a:r>
            <a:r>
              <a:rPr lang="ko-KR" altLang="en-US" sz="2800" dirty="0" smtClean="0"/>
              <a:t>유전적 결함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염색체 이상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호르몬 불균형</a:t>
            </a:r>
            <a:endParaRPr lang="en-US" altLang="ko-KR" sz="2800" dirty="0" smtClean="0"/>
          </a:p>
          <a:p>
            <a:pPr>
              <a:buFont typeface="Wingdings" pitchFamily="2" charset="2"/>
              <a:buChar char="ü"/>
            </a:pPr>
            <a:endParaRPr lang="en-US" altLang="ko-KR" sz="1200" dirty="0" smtClean="0"/>
          </a:p>
          <a:p>
            <a:pPr>
              <a:buNone/>
            </a:pPr>
            <a:r>
              <a:rPr lang="ko-KR" altLang="en-US" dirty="0" smtClean="0"/>
              <a:t>사회학적 결정론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800" dirty="0" err="1" smtClean="0"/>
              <a:t>프로이드</a:t>
            </a:r>
            <a:r>
              <a:rPr lang="en-US" altLang="ko-KR" sz="2800" dirty="0" smtClean="0"/>
              <a:t>(Freud) </a:t>
            </a:r>
            <a:r>
              <a:rPr lang="ko-KR" altLang="en-US" sz="2800" dirty="0" smtClean="0"/>
              <a:t>인성이론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초기아동기의 경험</a:t>
            </a:r>
            <a:endParaRPr lang="en-US" altLang="ko-KR" sz="2800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800" dirty="0" err="1" smtClean="0"/>
              <a:t>서덜랜드</a:t>
            </a:r>
            <a:r>
              <a:rPr lang="en-US" altLang="ko-KR" sz="2800" dirty="0" smtClean="0"/>
              <a:t>(Sutherland) </a:t>
            </a:r>
            <a:r>
              <a:rPr lang="ko-KR" altLang="en-US" sz="2800" dirty="0" smtClean="0"/>
              <a:t>차별적 접촉이론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학습결과</a:t>
            </a:r>
            <a:endParaRPr lang="en-US" altLang="ko-KR" sz="28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ko-KR" altLang="en-US" sz="2800" dirty="0" smtClean="0"/>
              <a:t>자유의사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비결정론</a:t>
            </a:r>
            <a:r>
              <a:rPr lang="en-US" altLang="ko-KR" sz="2800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ko-KR" altLang="en-US" sz="2800" dirty="0" err="1" smtClean="0"/>
              <a:t>맛</a:t>
            </a:r>
            <a:r>
              <a:rPr lang="ko-KR" altLang="en-US" sz="2800" dirty="0" err="1" smtClean="0"/>
              <a:t>차</a:t>
            </a:r>
            <a:r>
              <a:rPr lang="en-US" altLang="ko-KR" sz="2800" dirty="0" smtClean="0"/>
              <a:t>(</a:t>
            </a:r>
            <a:r>
              <a:rPr lang="en-US" altLang="ko-KR" sz="2800" dirty="0" err="1" smtClean="0"/>
              <a:t>Matza</a:t>
            </a:r>
            <a:r>
              <a:rPr lang="en-US" altLang="ko-KR" sz="2800" dirty="0" smtClean="0"/>
              <a:t>) : </a:t>
            </a:r>
            <a:r>
              <a:rPr lang="ko-KR" altLang="en-US" sz="2800" dirty="0" smtClean="0"/>
              <a:t>잠재적 마리화나 흡연자에 대한 연구</a:t>
            </a:r>
            <a:endParaRPr lang="en-US" altLang="ko-KR" sz="28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ko-KR" altLang="en-US" dirty="0" smtClean="0"/>
              <a:t>상황적 결정론    </a:t>
            </a:r>
            <a:r>
              <a:rPr lang="en-US" altLang="ko-KR" dirty="0" smtClean="0"/>
              <a:t>vs.  </a:t>
            </a:r>
            <a:r>
              <a:rPr lang="ko-KR" altLang="en-US" dirty="0" smtClean="0"/>
              <a:t>계획적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전문적</a:t>
            </a:r>
            <a:r>
              <a:rPr lang="en-US" altLang="ko-KR" dirty="0" smtClean="0"/>
              <a:t>·</a:t>
            </a:r>
            <a:r>
              <a:rPr lang="ko-KR" altLang="en-US" dirty="0" smtClean="0"/>
              <a:t>직업적 범죄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800" dirty="0" smtClean="0"/>
              <a:t>청소년비행 </a:t>
            </a:r>
            <a:r>
              <a:rPr lang="en-US" altLang="ko-KR" sz="2800" dirty="0" smtClean="0"/>
              <a:t>– </a:t>
            </a:r>
            <a:r>
              <a:rPr lang="ko-KR" altLang="en-US" sz="2800" dirty="0" err="1" smtClean="0"/>
              <a:t>맛차</a:t>
            </a:r>
            <a:r>
              <a:rPr lang="en-US" altLang="ko-KR" sz="2800" dirty="0" smtClean="0"/>
              <a:t>(</a:t>
            </a:r>
            <a:r>
              <a:rPr lang="en-US" altLang="ko-KR" sz="2800" dirty="0" err="1" smtClean="0"/>
              <a:t>Matza</a:t>
            </a:r>
            <a:r>
              <a:rPr lang="en-US" altLang="ko-KR" sz="2800" dirty="0" smtClean="0"/>
              <a:t>) </a:t>
            </a:r>
            <a:r>
              <a:rPr lang="ko-KR" altLang="en-US" sz="2800" dirty="0" smtClean="0"/>
              <a:t>표류이론 </a:t>
            </a:r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  <a:p>
            <a:pPr>
              <a:buFont typeface="Wingdings" pitchFamily="2" charset="2"/>
              <a:buChar char="ü"/>
            </a:pPr>
            <a:endParaRPr lang="ko-KR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332656"/>
            <a:ext cx="8964488" cy="62646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/>
              <a:t>범죄원인의 검토이유</a:t>
            </a:r>
            <a:endParaRPr lang="en-US" altLang="ko-KR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</a:t>
            </a:r>
            <a:r>
              <a:rPr lang="ko-KR" altLang="en-US" sz="2000" dirty="0" smtClean="0"/>
              <a:t>↓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‘</a:t>
            </a:r>
            <a:r>
              <a:rPr lang="ko-KR" altLang="en-US" dirty="0" smtClean="0"/>
              <a:t>범죄통제 전략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을 구축하기 위해서</a:t>
            </a:r>
            <a:r>
              <a:rPr lang="en-US" altLang="ko-KR" dirty="0" smtClean="0"/>
              <a:t>!</a:t>
            </a:r>
          </a:p>
          <a:p>
            <a:pPr>
              <a:buNone/>
            </a:pPr>
            <a:endParaRPr lang="en-US" altLang="ko-KR" sz="1100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800" dirty="0" smtClean="0"/>
              <a:t>비결정론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범죄선택에 대한 </a:t>
            </a:r>
            <a:r>
              <a:rPr lang="en-US" altLang="ko-KR" sz="2800" dirty="0" smtClean="0"/>
              <a:t>‘</a:t>
            </a:r>
            <a:r>
              <a:rPr lang="ko-KR" altLang="en-US" sz="2800" dirty="0" smtClean="0"/>
              <a:t>책임</a:t>
            </a:r>
            <a:r>
              <a:rPr lang="en-US" altLang="ko-KR" sz="2800" dirty="0" smtClean="0"/>
              <a:t>’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처벌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   cf. </a:t>
            </a:r>
            <a:r>
              <a:rPr lang="ko-KR" altLang="en-US" sz="2400" dirty="0" smtClean="0"/>
              <a:t>형사책임 무능력자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심신상실자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형사미성년자</a:t>
            </a:r>
            <a:r>
              <a:rPr lang="en-US" altLang="ko-KR" sz="2400" dirty="0" smtClean="0"/>
              <a:t>)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800" dirty="0" smtClean="0"/>
              <a:t>상황</a:t>
            </a:r>
            <a:r>
              <a:rPr lang="ko-KR" altLang="en-US" sz="2800" dirty="0" smtClean="0"/>
              <a:t>적 </a:t>
            </a:r>
            <a:r>
              <a:rPr lang="ko-KR" altLang="en-US" sz="2800" dirty="0" smtClean="0"/>
              <a:t>결정론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(1) </a:t>
            </a:r>
            <a:r>
              <a:rPr lang="ko-KR" altLang="en-US" sz="2400" dirty="0" smtClean="0"/>
              <a:t>여건 </a:t>
            </a:r>
            <a:r>
              <a:rPr lang="en-US" altLang="ko-KR" sz="2400" dirty="0" smtClean="0"/>
              <a:t>– </a:t>
            </a:r>
            <a:r>
              <a:rPr lang="ko-KR" altLang="en-US" sz="2400" dirty="0" smtClean="0"/>
              <a:t>전략 </a:t>
            </a:r>
            <a:r>
              <a:rPr lang="en-US" altLang="ko-KR" sz="2400" dirty="0" smtClean="0"/>
              <a:t>1. </a:t>
            </a:r>
            <a:r>
              <a:rPr lang="ko-KR" altLang="en-US" sz="2400" dirty="0" smtClean="0"/>
              <a:t>상황통제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도난경보장치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밝은 가로등 설치</a:t>
            </a:r>
            <a:r>
              <a:rPr lang="en-US" altLang="ko-KR" sz="2400" dirty="0" smtClean="0"/>
              <a:t>, </a:t>
            </a:r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                                     </a:t>
            </a:r>
            <a:r>
              <a:rPr lang="ko-KR" altLang="en-US" sz="2400" dirty="0" smtClean="0"/>
              <a:t>순찰강화 등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   </a:t>
            </a:r>
            <a:r>
              <a:rPr lang="ko-KR" altLang="en-US" sz="2400" dirty="0" smtClean="0"/>
              <a:t>전략 </a:t>
            </a:r>
            <a:r>
              <a:rPr lang="en-US" altLang="ko-KR" sz="2400" dirty="0" smtClean="0"/>
              <a:t>2. </a:t>
            </a:r>
            <a:r>
              <a:rPr lang="ko-KR" altLang="en-US" sz="2400" dirty="0" smtClean="0"/>
              <a:t>범죄적 상황에 처하지 않게 하는 방법</a:t>
            </a:r>
            <a:r>
              <a:rPr lang="en-US" altLang="ko-KR" sz="2400" dirty="0" smtClean="0"/>
              <a:t>: </a:t>
            </a:r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                  </a:t>
            </a:r>
            <a:r>
              <a:rPr lang="ko-KR" altLang="en-US" sz="2400" dirty="0" smtClean="0"/>
              <a:t>위험지역에서의  통행제한  </a:t>
            </a:r>
            <a:r>
              <a:rPr lang="en-US" altLang="ko-KR" sz="2400" dirty="0" smtClean="0"/>
              <a:t>·  </a:t>
            </a:r>
            <a:r>
              <a:rPr lang="ko-KR" altLang="en-US" sz="2400" dirty="0" smtClean="0"/>
              <a:t>금지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* </a:t>
            </a:r>
            <a:r>
              <a:rPr lang="ko-KR" altLang="en-US" sz="2400" dirty="0" smtClean="0"/>
              <a:t>여전히 남은 과제 </a:t>
            </a:r>
            <a:r>
              <a:rPr lang="en-US" altLang="ko-KR" sz="2400" dirty="0" smtClean="0"/>
              <a:t>: ‘</a:t>
            </a:r>
            <a:r>
              <a:rPr lang="ko-KR" altLang="en-US" sz="2400" dirty="0" smtClean="0"/>
              <a:t>이유 없는 폭력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에 대한 연구가 필요함</a:t>
            </a:r>
            <a:endParaRPr lang="en-US" altLang="ko-KR" sz="2400" dirty="0" smtClean="0"/>
          </a:p>
          <a:p>
            <a:pPr>
              <a:buFont typeface="Wingdings" pitchFamily="2" charset="2"/>
              <a:buChar char="ü"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1206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sz="2800" dirty="0" smtClean="0"/>
              <a:t>형벌의 정당성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교정의 목적을 </a:t>
            </a:r>
            <a:r>
              <a:rPr lang="en-US" altLang="ko-KR" sz="2800" dirty="0" smtClean="0"/>
              <a:t>‘</a:t>
            </a:r>
            <a:r>
              <a:rPr lang="ko-KR" altLang="en-US" sz="2800" dirty="0" smtClean="0"/>
              <a:t>처벌</a:t>
            </a:r>
            <a:r>
              <a:rPr lang="en-US" altLang="ko-KR" sz="2800" dirty="0" smtClean="0"/>
              <a:t>’</a:t>
            </a:r>
            <a:r>
              <a:rPr lang="ko-KR" altLang="en-US" sz="2800" dirty="0" smtClean="0"/>
              <a:t>이라고 보는 견해</a:t>
            </a:r>
            <a:endParaRPr lang="en-US" altLang="ko-KR" sz="28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r>
              <a:rPr lang="ko-KR" altLang="en-US" sz="2800" dirty="0" smtClean="0"/>
              <a:t>        </a:t>
            </a:r>
            <a:r>
              <a:rPr lang="en-US" altLang="ko-KR" sz="2800" dirty="0" smtClean="0"/>
              <a:t>‘</a:t>
            </a:r>
            <a:r>
              <a:rPr lang="ko-KR" altLang="en-US" sz="2800" dirty="0" smtClean="0"/>
              <a:t>응보</a:t>
            </a:r>
            <a:r>
              <a:rPr lang="en-US" altLang="ko-KR" sz="2800" dirty="0" smtClean="0"/>
              <a:t>’</a:t>
            </a:r>
            <a:r>
              <a:rPr lang="ko-KR" altLang="en-US" sz="2800" dirty="0" smtClean="0"/>
              <a:t>적 정당성     </a:t>
            </a:r>
            <a:r>
              <a:rPr lang="en-US" altLang="ko-KR" sz="2800" dirty="0" smtClean="0"/>
              <a:t>vs.         </a:t>
            </a:r>
            <a:r>
              <a:rPr lang="ko-KR" altLang="en-US" sz="2800" dirty="0" smtClean="0"/>
              <a:t>공리적 정당성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</a:t>
            </a:r>
            <a:r>
              <a:rPr lang="en-US" altLang="ko-KR" sz="2800" dirty="0" smtClean="0"/>
              <a:t> </a:t>
            </a:r>
            <a:r>
              <a:rPr lang="ko-KR" altLang="en-US" sz="2000" dirty="0" smtClean="0"/>
              <a:t>과거의 범죄행위에 대한 응보                        미래의 범죄예방 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경제성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효율성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</a:t>
            </a:r>
            <a:r>
              <a:rPr lang="ko-KR" altLang="en-US" sz="2000" dirty="0" smtClean="0"/>
              <a:t>주로</a:t>
            </a:r>
            <a:r>
              <a:rPr lang="en-US" altLang="ko-KR" sz="2000" dirty="0" smtClean="0"/>
              <a:t>  </a:t>
            </a:r>
            <a:r>
              <a:rPr lang="ko-KR" altLang="en-US" sz="2000" dirty="0" smtClean="0"/>
              <a:t>도덕적 기준을 고려                    주로 경험적 기준을 고려</a:t>
            </a:r>
            <a:endParaRPr lang="en-US" altLang="ko-KR" sz="2000" dirty="0" smtClean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2000" dirty="0" smtClean="0"/>
              <a:t>   </a:t>
            </a:r>
            <a:r>
              <a:rPr lang="ko-KR" altLang="en-US" sz="2000" dirty="0" smtClean="0"/>
              <a:t>예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절도범을 사형에 처하는 것이          예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절도범을 사형에 처한다면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</a:t>
            </a:r>
            <a:r>
              <a:rPr lang="ko-KR" altLang="en-US" sz="2000" dirty="0" smtClean="0"/>
              <a:t>도덕적으로 마땅한가</a:t>
            </a:r>
            <a:r>
              <a:rPr lang="en-US" altLang="ko-KR" sz="2000" dirty="0" smtClean="0"/>
              <a:t>?                        </a:t>
            </a:r>
            <a:r>
              <a:rPr lang="ko-KR" altLang="en-US" sz="2000" dirty="0" smtClean="0"/>
              <a:t>장래의 범죄발생이 줄어들 것인가</a:t>
            </a:r>
            <a:r>
              <a:rPr lang="en-US" altLang="ko-KR" sz="2000" dirty="0" smtClean="0"/>
              <a:t>?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2000" dirty="0" smtClean="0"/>
              <a:t>                 </a:t>
            </a:r>
            <a:r>
              <a:rPr lang="ko-KR" altLang="en-US" sz="2000" dirty="0" smtClean="0"/>
              <a:t>칸트</a:t>
            </a:r>
            <a:r>
              <a:rPr lang="en-US" altLang="ko-KR" sz="2000" dirty="0" smtClean="0"/>
              <a:t>(Kant)                                                    </a:t>
            </a:r>
            <a:r>
              <a:rPr lang="ko-KR" altLang="en-US" sz="2000" dirty="0" smtClean="0"/>
              <a:t>벤담</a:t>
            </a:r>
            <a:r>
              <a:rPr lang="en-US" altLang="ko-KR" sz="2000" dirty="0" smtClean="0"/>
              <a:t>(Bentham)</a:t>
            </a:r>
            <a:endParaRPr lang="en-US" altLang="ko-KR" sz="2000" dirty="0" smtClean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ko-KR" altLang="en-US" sz="2000" dirty="0" smtClean="0"/>
              <a:t>범죄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마땅히 처벌받아야 하는 것                          인간은 이성적 존재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ko-KR" altLang="en-US" sz="1800" dirty="0" smtClean="0"/>
              <a:t>일종의 소득 </a:t>
            </a:r>
            <a:r>
              <a:rPr lang="en-US" altLang="ko-KR" sz="1800" dirty="0" smtClean="0"/>
              <a:t>-- ‘</a:t>
            </a:r>
            <a:r>
              <a:rPr lang="ko-KR" altLang="en-US" sz="1800" dirty="0" smtClean="0"/>
              <a:t>빚</a:t>
            </a:r>
            <a:r>
              <a:rPr lang="en-US" altLang="ko-KR" sz="1800" dirty="0" smtClean="0"/>
              <a:t>’ -- </a:t>
            </a:r>
            <a:r>
              <a:rPr lang="ko-KR" altLang="en-US" sz="1800" dirty="0" smtClean="0"/>
              <a:t>갚아야 하는 것 </a:t>
            </a:r>
            <a:r>
              <a:rPr lang="en-US" altLang="ko-KR" sz="1800" dirty="0" smtClean="0"/>
              <a:t>– </a:t>
            </a:r>
            <a:r>
              <a:rPr lang="ko-KR" altLang="en-US" sz="1800" dirty="0" smtClean="0"/>
              <a:t>처벌                   쾌락추구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고통 회피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                                                                                          형벌 ≒ 범죄  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범죄행위 억제</a:t>
            </a:r>
            <a:endParaRPr lang="en-US" altLang="ko-KR" sz="1800" dirty="0" smtClean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                                                                                  </a:t>
            </a:r>
            <a:r>
              <a:rPr lang="ko-KR" altLang="en-US" sz="1800" dirty="0" smtClean="0"/>
              <a:t>형벌을 통한 미래의 어떤 목적 추구</a:t>
            </a:r>
            <a:r>
              <a:rPr lang="en-US" altLang="ko-KR" sz="1800" dirty="0" smtClean="0"/>
              <a:t>    </a:t>
            </a:r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                                                                                     1. </a:t>
            </a:r>
            <a:r>
              <a:rPr lang="ko-KR" altLang="en-US" sz="1800" dirty="0" smtClean="0"/>
              <a:t>무능력화</a:t>
            </a:r>
            <a:r>
              <a:rPr lang="en-US" altLang="ko-KR" sz="1800" dirty="0" smtClean="0"/>
              <a:t> </a:t>
            </a:r>
            <a:r>
              <a:rPr lang="en-US" altLang="ko-KR" sz="1800" dirty="0" smtClean="0"/>
              <a:t>   2. </a:t>
            </a:r>
            <a:r>
              <a:rPr lang="ko-KR" altLang="en-US" sz="1800" dirty="0" smtClean="0"/>
              <a:t>제지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억제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   </a:t>
            </a:r>
            <a:r>
              <a:rPr lang="en-US" altLang="ko-KR" sz="1800" dirty="0" smtClean="0"/>
              <a:t>3. </a:t>
            </a:r>
            <a:r>
              <a:rPr lang="ko-KR" altLang="en-US" sz="1800" dirty="0" smtClean="0"/>
              <a:t>복귀</a:t>
            </a:r>
            <a:r>
              <a:rPr lang="en-US" altLang="ko-KR" sz="1800" dirty="0" smtClean="0"/>
              <a:t>  </a:t>
            </a:r>
            <a:endParaRPr lang="ko-KR" alt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400" dirty="0" smtClean="0"/>
              <a:t>제지 </a:t>
            </a:r>
            <a:r>
              <a:rPr lang="en-US" altLang="ko-KR" sz="2400" dirty="0" smtClean="0"/>
              <a:t>: ‘</a:t>
            </a:r>
            <a:r>
              <a:rPr lang="ko-KR" altLang="en-US" sz="2400" dirty="0" smtClean="0"/>
              <a:t>처벌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에 대한 두려움 → 범죄동기 억제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&lt;</a:t>
            </a:r>
            <a:r>
              <a:rPr lang="ko-KR" altLang="en-US" sz="2000" dirty="0" smtClean="0"/>
              <a:t>가설</a:t>
            </a:r>
            <a:r>
              <a:rPr lang="en-US" altLang="ko-KR" sz="2000" dirty="0" smtClean="0"/>
              <a:t>&gt; </a:t>
            </a:r>
            <a:r>
              <a:rPr lang="ko-KR" altLang="en-US" sz="2000" dirty="0" smtClean="0"/>
              <a:t>제지효과의 결정요인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처벌의 </a:t>
            </a:r>
            <a:r>
              <a:rPr lang="en-US" altLang="ko-KR" sz="2000" dirty="0" smtClean="0"/>
              <a:t>1. </a:t>
            </a:r>
            <a:r>
              <a:rPr lang="ko-KR" altLang="en-US" sz="2000" dirty="0" smtClean="0"/>
              <a:t>확실성</a:t>
            </a:r>
            <a:r>
              <a:rPr lang="en-US" altLang="ko-KR" sz="2000" dirty="0" smtClean="0"/>
              <a:t> </a:t>
            </a:r>
            <a:r>
              <a:rPr lang="en-US" altLang="ko-KR" sz="2000" dirty="0" smtClean="0"/>
              <a:t>  2. </a:t>
            </a:r>
            <a:r>
              <a:rPr lang="ko-KR" altLang="en-US" sz="2000" dirty="0" smtClean="0"/>
              <a:t>엄격성</a:t>
            </a:r>
            <a:r>
              <a:rPr lang="en-US" altLang="ko-KR" sz="2000" dirty="0" smtClean="0"/>
              <a:t>   3. </a:t>
            </a:r>
            <a:r>
              <a:rPr lang="ko-KR" altLang="en-US" sz="2000" dirty="0" smtClean="0"/>
              <a:t>신속성</a:t>
            </a:r>
            <a:endParaRPr lang="en-US" altLang="ko-KR" sz="20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무능력화 </a:t>
            </a:r>
            <a:r>
              <a:rPr lang="en-US" altLang="ko-KR" sz="2400" dirty="0" smtClean="0"/>
              <a:t>:  </a:t>
            </a:r>
            <a:r>
              <a:rPr lang="ko-KR" altLang="en-US" sz="1600" dirty="0" smtClean="0"/>
              <a:t>초기의 형태 </a:t>
            </a:r>
            <a:r>
              <a:rPr lang="en-US" altLang="ko-KR" sz="1600" dirty="0" smtClean="0"/>
              <a:t>‘</a:t>
            </a:r>
            <a:r>
              <a:rPr lang="ko-KR" altLang="en-US" sz="1600" dirty="0" smtClean="0"/>
              <a:t>국외추방</a:t>
            </a:r>
            <a:r>
              <a:rPr lang="en-US" altLang="ko-KR" sz="1600" dirty="0" smtClean="0"/>
              <a:t>’, ‘</a:t>
            </a:r>
            <a:r>
              <a:rPr lang="ko-KR" altLang="en-US" sz="1600" dirty="0" smtClean="0"/>
              <a:t>사형집행</a:t>
            </a:r>
            <a:r>
              <a:rPr lang="en-US" altLang="ko-KR" sz="1600" dirty="0" smtClean="0"/>
              <a:t>’,               </a:t>
            </a:r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               ‘</a:t>
            </a:r>
            <a:r>
              <a:rPr lang="ko-KR" altLang="en-US" sz="2400" dirty="0" smtClean="0"/>
              <a:t>구금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  </a:t>
            </a:r>
            <a:r>
              <a:rPr lang="en-US" altLang="ko-KR" sz="2400" dirty="0" smtClean="0"/>
              <a:t>- </a:t>
            </a:r>
            <a:r>
              <a:rPr lang="ko-KR" altLang="en-US" sz="2000" dirty="0" smtClean="0"/>
              <a:t>교도소 수용을 통한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장래의 범죄예방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미래지향적</a:t>
            </a:r>
            <a:r>
              <a:rPr lang="en-US" altLang="ko-KR" sz="2000" dirty="0" smtClean="0"/>
              <a:t>)</a:t>
            </a:r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       </a:t>
            </a:r>
            <a:r>
              <a:rPr lang="ko-KR" altLang="en-US" sz="2000" dirty="0" smtClean="0"/>
              <a:t>범죄자를 개선하고자 의도하지 않음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</a:t>
            </a:r>
            <a:r>
              <a:rPr lang="ko-KR" altLang="en-US" sz="2000" dirty="0" smtClean="0"/>
              <a:t>유형 </a:t>
            </a:r>
            <a:r>
              <a:rPr lang="en-US" altLang="ko-KR" sz="2000" dirty="0" smtClean="0"/>
              <a:t>1. </a:t>
            </a:r>
            <a:r>
              <a:rPr lang="ko-KR" altLang="en-US" sz="2000" dirty="0" smtClean="0"/>
              <a:t>집단적 무능력화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모든 강력범죄자에게 장기형 선고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2. </a:t>
            </a:r>
            <a:r>
              <a:rPr lang="ko-KR" altLang="en-US" sz="2000" dirty="0" smtClean="0"/>
              <a:t>선택적 무능력화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과학적 방법에 의해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                  </a:t>
            </a:r>
            <a:r>
              <a:rPr lang="ko-KR" altLang="en-US" sz="2000" dirty="0" smtClean="0"/>
              <a:t>이른바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재범의 위험성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이 높은 개인을 구금</a:t>
            </a:r>
            <a:r>
              <a:rPr lang="en-US" altLang="ko-KR" sz="2000" dirty="0" smtClean="0"/>
              <a:t>     </a:t>
            </a:r>
          </a:p>
          <a:p>
            <a:pPr>
              <a:buNone/>
            </a:pP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&lt;</a:t>
            </a:r>
            <a:r>
              <a:rPr lang="ko-KR" altLang="en-US" sz="2000" dirty="0" smtClean="0"/>
              <a:t>문제점</a:t>
            </a:r>
            <a:r>
              <a:rPr lang="en-US" altLang="ko-KR" sz="2000" dirty="0" smtClean="0"/>
              <a:t>&gt; </a:t>
            </a:r>
            <a:r>
              <a:rPr lang="ko-KR" altLang="en-US" sz="2000" dirty="0" smtClean="0"/>
              <a:t>잠재적</a:t>
            </a:r>
            <a:r>
              <a:rPr lang="en-US" altLang="ko-KR" sz="2000" dirty="0" smtClean="0"/>
              <a:t>(?)</a:t>
            </a:r>
            <a:r>
              <a:rPr lang="ko-KR" altLang="en-US" sz="2000" dirty="0" smtClean="0"/>
              <a:t> 범죄자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과연 예측 가능한가</a:t>
            </a:r>
            <a:r>
              <a:rPr lang="en-US" altLang="ko-KR" sz="2000" dirty="0" smtClean="0"/>
              <a:t>?  </a:t>
            </a:r>
            <a:r>
              <a:rPr lang="ko-KR" altLang="en-US" sz="2000" dirty="0" smtClean="0"/>
              <a:t>인권침해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                   </a:t>
            </a:r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*   </a:t>
            </a:r>
            <a:r>
              <a:rPr lang="ko-KR" altLang="en-US" sz="2000" dirty="0" smtClean="0"/>
              <a:t>미국의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진 </a:t>
            </a:r>
            <a:r>
              <a:rPr lang="ko-KR" altLang="en-US" sz="2000" dirty="0" err="1" smtClean="0"/>
              <a:t>아웃제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– 3</a:t>
            </a:r>
            <a:r>
              <a:rPr lang="ko-KR" altLang="en-US" sz="2000" dirty="0" smtClean="0"/>
              <a:t>범째는 가석방을 허용하지 않는 종신형을 부과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 </a:t>
            </a:r>
            <a:r>
              <a:rPr lang="ko-KR" altLang="en-US" sz="2000" dirty="0" smtClean="0"/>
              <a:t>    </a:t>
            </a: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‘</a:t>
            </a:r>
            <a:r>
              <a:rPr lang="ko-KR" altLang="en-US" sz="2000" dirty="0" smtClean="0"/>
              <a:t>과밀수용</a:t>
            </a:r>
            <a:r>
              <a:rPr lang="en-US" altLang="ko-KR" sz="2000" dirty="0" smtClean="0"/>
              <a:t>’ </a:t>
            </a:r>
            <a:r>
              <a:rPr lang="en-US" altLang="ko-KR" sz="2400" dirty="0" smtClean="0"/>
              <a:t>                      </a:t>
            </a:r>
            <a:endParaRPr lang="ko-KR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3367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/>
              <a:t>교화</a:t>
            </a:r>
            <a:r>
              <a:rPr lang="en-US" altLang="ko-KR" dirty="0" smtClean="0"/>
              <a:t>·</a:t>
            </a:r>
            <a:r>
              <a:rPr lang="ko-KR" altLang="en-US" dirty="0" smtClean="0"/>
              <a:t>개선</a:t>
            </a:r>
            <a:endParaRPr lang="en-US" altLang="ko-KR" dirty="0" smtClean="0"/>
          </a:p>
          <a:p>
            <a:pPr>
              <a:buNone/>
            </a:pPr>
            <a:r>
              <a:rPr lang="en-US" altLang="ko-KR" sz="2400" dirty="0" smtClean="0"/>
              <a:t>    ‘</a:t>
            </a:r>
            <a:r>
              <a:rPr lang="ko-KR" altLang="en-US" sz="2400" dirty="0" smtClean="0"/>
              <a:t>범죄자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를 </a:t>
            </a:r>
            <a:r>
              <a:rPr lang="en-US" altLang="ko-KR" sz="2400" dirty="0" smtClean="0"/>
              <a:t>‘</a:t>
            </a:r>
            <a:r>
              <a:rPr lang="ko-KR" altLang="en-US" sz="2400" dirty="0" smtClean="0"/>
              <a:t>법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을 준수하는 사람으로 변화 시키고자 함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       (</a:t>
            </a:r>
            <a:r>
              <a:rPr lang="ko-KR" altLang="en-US" sz="2400" dirty="0" smtClean="0"/>
              <a:t>비교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무능력화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제지 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지역사회의 안전에 핵심을 둠</a:t>
            </a:r>
            <a:endParaRPr lang="en-US" altLang="ko-KR" sz="24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400" dirty="0" smtClean="0"/>
              <a:t>사회에서 생활하는데 필요한 기술</a:t>
            </a:r>
            <a:r>
              <a:rPr lang="en-US" altLang="ko-KR" sz="2400" dirty="0" smtClean="0"/>
              <a:t>·</a:t>
            </a:r>
            <a:r>
              <a:rPr lang="ko-KR" altLang="en-US" sz="2400" dirty="0" smtClean="0"/>
              <a:t>지식</a:t>
            </a:r>
            <a:r>
              <a:rPr lang="en-US" altLang="ko-KR" sz="2400" dirty="0" smtClean="0"/>
              <a:t> </a:t>
            </a:r>
            <a:r>
              <a:rPr lang="en-US" altLang="ko-KR" sz="2400" dirty="0" smtClean="0"/>
              <a:t>·</a:t>
            </a:r>
            <a:r>
              <a:rPr lang="ko-KR" altLang="en-US" sz="2400" dirty="0" smtClean="0"/>
              <a:t>전문성을 배양</a:t>
            </a:r>
            <a:endParaRPr lang="en-US" altLang="ko-KR" sz="2400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400" dirty="0" smtClean="0"/>
              <a:t>자급자족 </a:t>
            </a:r>
            <a:r>
              <a:rPr lang="en-US" altLang="ko-KR" sz="2400" dirty="0" smtClean="0"/>
              <a:t>– </a:t>
            </a:r>
            <a:r>
              <a:rPr lang="ko-KR" altLang="en-US" sz="2400" dirty="0" smtClean="0"/>
              <a:t>합법적 직업</a:t>
            </a:r>
            <a:endParaRPr lang="en-US" altLang="ko-KR" sz="2400" dirty="0" smtClean="0"/>
          </a:p>
          <a:p>
            <a:pPr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buNone/>
            </a:pPr>
            <a:r>
              <a:rPr lang="en-US" altLang="ko-KR" sz="2400" dirty="0" smtClean="0"/>
              <a:t>  * </a:t>
            </a:r>
            <a:r>
              <a:rPr lang="ko-KR" altLang="en-US" sz="2400" dirty="0" smtClean="0"/>
              <a:t>처우    </a:t>
            </a:r>
            <a:r>
              <a:rPr lang="en-US" altLang="ko-KR" sz="2400" dirty="0" smtClean="0"/>
              <a:t>cf. </a:t>
            </a:r>
            <a:r>
              <a:rPr lang="ko-KR" altLang="en-US" sz="2400" dirty="0" smtClean="0"/>
              <a:t>처</a:t>
            </a:r>
            <a:r>
              <a:rPr lang="en-US" altLang="ko-KR" sz="2400" dirty="0" smtClean="0"/>
              <a:t>‘</a:t>
            </a:r>
            <a:r>
              <a:rPr lang="ko-KR" altLang="en-US" sz="2400" dirty="0" smtClean="0"/>
              <a:t>벌</a:t>
            </a:r>
            <a:r>
              <a:rPr lang="en-US" altLang="ko-KR" sz="2400" dirty="0" smtClean="0"/>
              <a:t>’</a:t>
            </a:r>
          </a:p>
          <a:p>
            <a:pPr>
              <a:buNone/>
            </a:pPr>
            <a:r>
              <a:rPr lang="ko-KR" altLang="en-US" sz="2000" dirty="0" smtClean="0"/>
              <a:t>생물학적 결정론 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범죄자는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반사회적 인성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을 가진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환자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  </a:t>
            </a:r>
            <a:r>
              <a:rPr lang="en-US" altLang="ko-KR" sz="2000" dirty="0" smtClean="0"/>
              <a:t>- ‘</a:t>
            </a:r>
            <a:r>
              <a:rPr lang="ko-KR" altLang="en-US" sz="2000" dirty="0" smtClean="0"/>
              <a:t>치료</a:t>
            </a:r>
            <a:r>
              <a:rPr lang="en-US" altLang="ko-KR" sz="2000" dirty="0" smtClean="0"/>
              <a:t>’ (</a:t>
            </a:r>
            <a:r>
              <a:rPr lang="ko-KR" altLang="en-US" sz="2000" dirty="0" smtClean="0"/>
              <a:t>의료모델</a:t>
            </a:r>
            <a:r>
              <a:rPr lang="en-US" altLang="ko-KR" sz="2000" dirty="0" smtClean="0"/>
              <a:t>)</a:t>
            </a:r>
          </a:p>
          <a:p>
            <a:pPr>
              <a:buNone/>
            </a:pPr>
            <a:r>
              <a:rPr lang="ko-KR" altLang="en-US" sz="2000" dirty="0" smtClean="0"/>
              <a:t>사회학적 결정론 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범죄행위의 주요원인은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사회경제적 조건</a:t>
            </a:r>
            <a:r>
              <a:rPr lang="en-US" altLang="ko-KR" sz="2000" dirty="0" smtClean="0"/>
              <a:t>’</a:t>
            </a:r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- </a:t>
            </a:r>
            <a:r>
              <a:rPr lang="ko-KR" altLang="en-US" sz="2000" dirty="0" smtClean="0"/>
              <a:t>취업알선 등을 통한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합법적 취업기회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를 제공 </a:t>
            </a:r>
            <a:r>
              <a:rPr lang="en-US" altLang="ko-KR" sz="2000" dirty="0" smtClean="0"/>
              <a:t>  (</a:t>
            </a:r>
            <a:r>
              <a:rPr lang="ko-KR" altLang="en-US" sz="2000" dirty="0" smtClean="0"/>
              <a:t>경제모델</a:t>
            </a:r>
            <a:r>
              <a:rPr lang="en-US" altLang="ko-KR" sz="2000" dirty="0" smtClean="0"/>
              <a:t>)</a:t>
            </a:r>
          </a:p>
          <a:p>
            <a:pPr>
              <a:buNone/>
            </a:pPr>
            <a:r>
              <a:rPr lang="en-US" altLang="ko-KR" sz="2000" dirty="0" smtClean="0"/>
              <a:t>        * </a:t>
            </a:r>
            <a:r>
              <a:rPr lang="ko-KR" altLang="en-US" sz="2000" dirty="0" smtClean="0"/>
              <a:t>경제모델의 경우에 실제로 교정당국이 할 수 있는 부분이 없다는 한계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</a:t>
            </a:r>
            <a:r>
              <a:rPr lang="ko-KR" altLang="en-US" sz="2000" dirty="0" smtClean="0"/>
              <a:t>→ 현대사회에서 교정은 </a:t>
            </a:r>
            <a:r>
              <a:rPr lang="en-US" altLang="ko-KR" sz="2000" dirty="0" smtClean="0"/>
              <a:t>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사회 전체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의 문제이므로 범죄자는 물론이고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</a:t>
            </a:r>
            <a:r>
              <a:rPr lang="ko-KR" altLang="en-US" sz="2000" dirty="0" smtClean="0"/>
              <a:t>사회가 공동으로 변화 </a:t>
            </a:r>
            <a:r>
              <a:rPr lang="en-US" altLang="ko-KR" sz="2000" dirty="0" smtClean="0"/>
              <a:t>· </a:t>
            </a:r>
            <a:r>
              <a:rPr lang="ko-KR" altLang="en-US" sz="2000" dirty="0" smtClean="0"/>
              <a:t>개선되어 다시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재통합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될 수 있어야 한다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(</a:t>
            </a:r>
            <a:r>
              <a:rPr lang="ko-KR" altLang="en-US" sz="2000" dirty="0" smtClean="0"/>
              <a:t>재통합모델</a:t>
            </a:r>
            <a:r>
              <a:rPr lang="en-US" altLang="ko-KR" sz="2000" dirty="0" smtClean="0"/>
              <a:t>)</a:t>
            </a:r>
          </a:p>
          <a:p>
            <a:pPr>
              <a:buNone/>
            </a:pPr>
            <a:r>
              <a:rPr lang="en-US" altLang="ko-KR" sz="2000" dirty="0" smtClean="0"/>
              <a:t>                        </a:t>
            </a:r>
            <a:r>
              <a:rPr lang="ko-KR" altLang="en-US" sz="2000" dirty="0" smtClean="0"/>
              <a:t>가족의 구성원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직장인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일반시민으로서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</a:t>
            </a:r>
            <a:r>
              <a:rPr lang="ko-KR" altLang="en-US" sz="2000" dirty="0" smtClean="0"/>
              <a:t>정상적인 역할 수행을 할 수 있는 기회의 제공</a:t>
            </a:r>
            <a:endParaRPr lang="en-US" altLang="ko-KR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192688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정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(Justice)</a:t>
            </a:r>
            <a:r>
              <a:rPr lang="ko-KR" altLang="en-US" dirty="0" smtClean="0"/>
              <a:t>를</a:t>
            </a:r>
            <a:r>
              <a:rPr lang="en-US" altLang="ko-KR" dirty="0" smtClean="0"/>
              <a:t> </a:t>
            </a:r>
            <a:r>
              <a:rPr lang="ko-KR" altLang="en-US" dirty="0" smtClean="0"/>
              <a:t>위한 교정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정의 모델</a:t>
            </a:r>
            <a:endParaRPr lang="en-US" altLang="ko-KR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(</a:t>
            </a:r>
            <a:r>
              <a:rPr lang="ko-KR" altLang="en-US" sz="2000" dirty="0" smtClean="0"/>
              <a:t>등장배경</a:t>
            </a:r>
            <a:r>
              <a:rPr lang="en-US" altLang="ko-KR" sz="2000" dirty="0" smtClean="0"/>
              <a:t>)  </a:t>
            </a:r>
            <a:r>
              <a:rPr lang="ko-KR" altLang="en-US" sz="2000" dirty="0" smtClean="0"/>
              <a:t>교화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개선모델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교화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개선될 때까지 구금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부정기형</a:t>
            </a:r>
            <a:r>
              <a:rPr lang="en-US" altLang="ko-KR" sz="2000" dirty="0" smtClean="0"/>
              <a:t>)</a:t>
            </a:r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                    </a:t>
            </a:r>
            <a:r>
              <a:rPr lang="ko-KR" altLang="en-US" sz="2000" dirty="0" smtClean="0"/>
              <a:t>형기의 장기화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처벌의 강화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                    </a:t>
            </a:r>
            <a:r>
              <a:rPr lang="ko-KR" altLang="en-US" sz="2000" dirty="0" smtClean="0"/>
              <a:t>석방날짜의 불확실성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재소자의 불안초래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              </a:t>
            </a:r>
            <a:r>
              <a:rPr lang="ko-KR" altLang="en-US" sz="2000" dirty="0" smtClean="0"/>
              <a:t>교화개선의 목적 </a:t>
            </a:r>
            <a:r>
              <a:rPr lang="en-US" altLang="ko-KR" sz="2000" dirty="0" smtClean="0"/>
              <a:t>– </a:t>
            </a:r>
            <a:r>
              <a:rPr lang="ko-KR" altLang="en-US" sz="2000" dirty="0" smtClean="0"/>
              <a:t>사회복귀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과연 실현되었는가</a:t>
            </a:r>
            <a:r>
              <a:rPr lang="en-US" altLang="ko-KR" sz="2000" dirty="0" smtClean="0"/>
              <a:t>?)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</a:t>
            </a:r>
            <a:r>
              <a:rPr lang="ko-KR" altLang="en-US" sz="2000" dirty="0" smtClean="0"/>
              <a:t>형사정책의 가장 기본적인 목적인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사법정의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의 실현이라도 추구하자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123</TotalTime>
  <Words>658</Words>
  <Application>Microsoft Office PowerPoint</Application>
  <PresentationFormat>화면 슬라이드 쇼(4:3)</PresentationFormat>
  <Paragraphs>101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고구려 벽화</vt:lpstr>
      <vt:lpstr>2011학년도 제2학기 교 정 학  제1강 형벌론</vt:lpstr>
      <vt:lpstr>형벌의 정당성과 교정의 목적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Company>NEX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2011학년도 제2학기 교정학  제1강 형벌론</dc:title>
  <dc:creator>Digital NEX</dc:creator>
  <cp:lastModifiedBy>Digital NEX</cp:lastModifiedBy>
  <cp:revision>39</cp:revision>
  <dcterms:created xsi:type="dcterms:W3CDTF">2011-08-31T15:27:35Z</dcterms:created>
  <dcterms:modified xsi:type="dcterms:W3CDTF">2011-08-31T17:31:09Z</dcterms:modified>
</cp:coreProperties>
</file>